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97" r:id="rId2"/>
    <p:sldMasterId id="2147483709" r:id="rId3"/>
  </p:sldMasterIdLst>
  <p:sldIdLst>
    <p:sldId id="288" r:id="rId4"/>
    <p:sldId id="276" r:id="rId5"/>
    <p:sldId id="256" r:id="rId6"/>
    <p:sldId id="373" r:id="rId7"/>
    <p:sldId id="258" r:id="rId8"/>
    <p:sldId id="266" r:id="rId9"/>
    <p:sldId id="307" r:id="rId10"/>
    <p:sldId id="301" r:id="rId11"/>
    <p:sldId id="371" r:id="rId12"/>
    <p:sldId id="359" r:id="rId13"/>
    <p:sldId id="348" r:id="rId14"/>
    <p:sldId id="272" r:id="rId15"/>
    <p:sldId id="374" r:id="rId16"/>
    <p:sldId id="361" r:id="rId17"/>
    <p:sldId id="376" r:id="rId18"/>
    <p:sldId id="377" r:id="rId19"/>
    <p:sldId id="364" r:id="rId20"/>
    <p:sldId id="358" r:id="rId21"/>
    <p:sldId id="379" r:id="rId22"/>
    <p:sldId id="313"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1602"/>
    <a:srgbClr val="FF6600"/>
    <a:srgbClr val="FE3C00"/>
    <a:srgbClr val="F34F05"/>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Style léger 1 - Accentuation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C083E6E3-FA7D-4D7B-A595-EF9225AFEA82}" styleName="Style léger 1 - Accentuation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Style moyen 1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48" autoAdjust="0"/>
    <p:restoredTop sz="94660"/>
  </p:normalViewPr>
  <p:slideViewPr>
    <p:cSldViewPr snapToGrid="0">
      <p:cViewPr varScale="1">
        <p:scale>
          <a:sx n="68" d="100"/>
          <a:sy n="68" d="100"/>
        </p:scale>
        <p:origin x="32" y="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176592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38797237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2"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3"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24121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ectangle à coins arrondis 12"/>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ous-titre 8"/>
          <p:cNvSpPr>
            <a:spLocks noGrp="1"/>
          </p:cNvSpPr>
          <p:nvPr>
            <p:ph type="subTitle" idx="1"/>
          </p:nvPr>
        </p:nvSpPr>
        <p:spPr>
          <a:xfrm>
            <a:off x="1727200" y="3200400"/>
            <a:ext cx="85344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smtClean="0"/>
              <a:t>Cliquez pour modifier le style des sous-titres du masque</a:t>
            </a:r>
            <a:endParaRPr kumimoji="0" lang="en-US"/>
          </a:p>
        </p:txBody>
      </p:sp>
      <p:sp>
        <p:nvSpPr>
          <p:cNvPr id="28" name="Espace réservé de la date 27"/>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17" name="Espace réservé du pied de page 16"/>
          <p:cNvSpPr>
            <a:spLocks noGrp="1"/>
          </p:cNvSpPr>
          <p:nvPr>
            <p:ph type="ftr" sz="quarter" idx="11"/>
          </p:nvPr>
        </p:nvSpPr>
        <p:spPr/>
        <p:txBody>
          <a:bodyPr/>
          <a:lstStyle/>
          <a:p>
            <a:endParaRPr lang="fr-FR"/>
          </a:p>
        </p:txBody>
      </p:sp>
      <p:sp>
        <p:nvSpPr>
          <p:cNvPr id="29" name="Espace réservé du numéro de diapositive 28"/>
          <p:cNvSpPr>
            <a:spLocks noGrp="1"/>
          </p:cNvSpPr>
          <p:nvPr>
            <p:ph type="sldNum" sz="quarter" idx="12"/>
          </p:nvPr>
        </p:nvSpPr>
        <p:spPr/>
        <p:txBody>
          <a:bodyPr lIns="0" tIns="0" rIns="0" bIns="0">
            <a:noAutofit/>
          </a:bodyPr>
          <a:lstStyle>
            <a:lvl1pPr>
              <a:defRPr sz="1400">
                <a:solidFill>
                  <a:srgbClr val="FFFFFF"/>
                </a:solidFill>
              </a:defRPr>
            </a:lvl1pPr>
          </a:lstStyle>
          <a:p>
            <a:fld id="{34ABC602-B355-4AB4-B3F3-769816F82C55}" type="slidenum">
              <a:rPr lang="fr-FR" smtClean="0"/>
              <a:pPr/>
              <a:t>‹N°›</a:t>
            </a:fld>
            <a:endParaRPr lang="fr-FR"/>
          </a:p>
        </p:txBody>
      </p:sp>
      <p:sp>
        <p:nvSpPr>
          <p:cNvPr id="7" name="Rectangle 6"/>
          <p:cNvSpPr/>
          <p:nvPr/>
        </p:nvSpPr>
        <p:spPr>
          <a:xfrm>
            <a:off x="83909" y="1449304"/>
            <a:ext cx="12028716"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83909" y="1396720"/>
            <a:ext cx="12028716"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83909" y="2976649"/>
            <a:ext cx="12028716"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re 7"/>
          <p:cNvSpPr>
            <a:spLocks noGrp="1"/>
          </p:cNvSpPr>
          <p:nvPr>
            <p:ph type="ctrTitle"/>
          </p:nvPr>
        </p:nvSpPr>
        <p:spPr>
          <a:xfrm>
            <a:off x="609600" y="1505931"/>
            <a:ext cx="10972800" cy="1470025"/>
          </a:xfrm>
        </p:spPr>
        <p:txBody>
          <a:bodyPr anchor="ctr"/>
          <a:lstStyle>
            <a:lvl1pPr algn="ctr">
              <a:defRPr lang="en-US" dirty="0">
                <a:solidFill>
                  <a:srgbClr val="FFFFFF"/>
                </a:solidFill>
              </a:defRPr>
            </a:lvl1pPr>
          </a:lstStyle>
          <a:p>
            <a:r>
              <a:rPr kumimoji="0" lang="fr-FR" smtClean="0"/>
              <a:t>Cliquez pour modifier le style du titre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4" name="Espace réservé de la date 3"/>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pPr/>
              <a:t>‹N°›</a:t>
            </a:fld>
            <a:endParaRPr lang="fr-FR"/>
          </a:p>
        </p:txBody>
      </p:sp>
      <p:sp>
        <p:nvSpPr>
          <p:cNvPr id="8" name="Espace réservé du contenu 7"/>
          <p:cNvSpPr>
            <a:spLocks noGrp="1"/>
          </p:cNvSpPr>
          <p:nvPr>
            <p:ph sz="quarter" idx="1"/>
          </p:nvPr>
        </p:nvSpPr>
        <p:spPr>
          <a:xfrm>
            <a:off x="1219200" y="1447800"/>
            <a:ext cx="1036320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ectangle à coins arrondis 9"/>
          <p:cNvSpPr/>
          <p:nvPr/>
        </p:nvSpPr>
        <p:spPr>
          <a:xfrm>
            <a:off x="87084" y="69756"/>
            <a:ext cx="12017829"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963084" y="952501"/>
            <a:ext cx="10363200" cy="1362075"/>
          </a:xfrm>
        </p:spPr>
        <p:txBody>
          <a:bodyPr anchor="b" anchorCtr="0"/>
          <a:lstStyle>
            <a:lvl1pPr algn="l">
              <a:buNone/>
              <a:defRPr sz="4000" b="0" cap="none"/>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963084" y="2547938"/>
            <a:ext cx="103632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5" name="Espace réservé du pied de page 4"/>
          <p:cNvSpPr>
            <a:spLocks noGrp="1"/>
          </p:cNvSpPr>
          <p:nvPr>
            <p:ph type="ftr" sz="quarter" idx="11"/>
          </p:nvPr>
        </p:nvSpPr>
        <p:spPr>
          <a:xfrm>
            <a:off x="1066800" y="6172200"/>
            <a:ext cx="5334000" cy="457200"/>
          </a:xfrm>
        </p:spPr>
        <p:txBody>
          <a:bodyPr/>
          <a:lstStyle/>
          <a:p>
            <a:endParaRPr lang="fr-FR"/>
          </a:p>
        </p:txBody>
      </p:sp>
      <p:sp>
        <p:nvSpPr>
          <p:cNvPr id="7" name="Rectangle 6"/>
          <p:cNvSpPr/>
          <p:nvPr/>
        </p:nvSpPr>
        <p:spPr>
          <a:xfrm flipV="1">
            <a:off x="92550" y="2376830"/>
            <a:ext cx="120180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2195" y="2341476"/>
            <a:ext cx="12018375"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075" y="2468880"/>
            <a:ext cx="12019495"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Espace réservé du numéro de diapositive 5"/>
          <p:cNvSpPr>
            <a:spLocks noGrp="1"/>
          </p:cNvSpPr>
          <p:nvPr>
            <p:ph type="sldNum" sz="quarter" idx="12"/>
          </p:nvPr>
        </p:nvSpPr>
        <p:spPr>
          <a:xfrm>
            <a:off x="195072" y="6208776"/>
            <a:ext cx="609600" cy="457200"/>
          </a:xfrm>
        </p:spPr>
        <p:txBody>
          <a:bodyPr/>
          <a:lstStyle/>
          <a:p>
            <a:fld id="{34ABC602-B355-4AB4-B3F3-769816F82C55}" type="slidenum">
              <a:rPr lang="fr-FR" smtClean="0"/>
              <a:pPr/>
              <a:t>‹N°›</a:t>
            </a:fld>
            <a:endParaRPr lang="fr-FR"/>
          </a:p>
        </p:txBody>
      </p:sp>
    </p:spTree>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ABC602-B355-4AB4-B3F3-769816F82C55}" type="slidenum">
              <a:rPr lang="fr-FR" smtClean="0"/>
              <a:pPr/>
              <a:t>‹N°›</a:t>
            </a:fld>
            <a:endParaRPr lang="fr-FR"/>
          </a:p>
        </p:txBody>
      </p:sp>
      <p:sp>
        <p:nvSpPr>
          <p:cNvPr id="9" name="Espace réservé du contenu 8"/>
          <p:cNvSpPr>
            <a:spLocks noGrp="1"/>
          </p:cNvSpPr>
          <p:nvPr>
            <p:ph sz="quarter" idx="1"/>
          </p:nvPr>
        </p:nvSpPr>
        <p:spPr>
          <a:xfrm>
            <a:off x="1219200" y="1447800"/>
            <a:ext cx="499872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1" name="Espace réservé du contenu 10"/>
          <p:cNvSpPr>
            <a:spLocks noGrp="1"/>
          </p:cNvSpPr>
          <p:nvPr>
            <p:ph sz="quarter" idx="2"/>
          </p:nvPr>
        </p:nvSpPr>
        <p:spPr>
          <a:xfrm>
            <a:off x="6578600" y="1447800"/>
            <a:ext cx="4998720" cy="45720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1219200" y="273050"/>
            <a:ext cx="10363200" cy="1143000"/>
          </a:xfrm>
        </p:spPr>
        <p:txBody>
          <a:bodyPr anchor="b" anchorCtr="0"/>
          <a:lstStyle>
            <a:lvl1pPr>
              <a:defRPr/>
            </a:lvl1pPr>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12192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6604000" y="1447800"/>
            <a:ext cx="49784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fr-FR" smtClean="0"/>
              <a:t>Cliquez pour modifier les styles du texte du masque</a:t>
            </a:r>
          </a:p>
        </p:txBody>
      </p:sp>
      <p:sp>
        <p:nvSpPr>
          <p:cNvPr id="7" name="Espace réservé de la date 6"/>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34ABC602-B355-4AB4-B3F3-769816F82C55}" type="slidenum">
              <a:rPr lang="fr-FR" smtClean="0"/>
              <a:pPr/>
              <a:t>‹N°›</a:t>
            </a:fld>
            <a:endParaRPr lang="fr-FR"/>
          </a:p>
        </p:txBody>
      </p:sp>
      <p:sp>
        <p:nvSpPr>
          <p:cNvPr id="11" name="Espace réservé du contenu 10"/>
          <p:cNvSpPr>
            <a:spLocks noGrp="1"/>
          </p:cNvSpPr>
          <p:nvPr>
            <p:ph sz="half" idx="2"/>
          </p:nvPr>
        </p:nvSpPr>
        <p:spPr>
          <a:xfrm>
            <a:off x="1219200" y="2247900"/>
            <a:ext cx="49784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13" name="Espace réservé du contenu 12"/>
          <p:cNvSpPr>
            <a:spLocks noGrp="1"/>
          </p:cNvSpPr>
          <p:nvPr>
            <p:ph sz="half" idx="4"/>
          </p:nvPr>
        </p:nvSpPr>
        <p:spPr>
          <a:xfrm>
            <a:off x="6604000" y="2247900"/>
            <a:ext cx="4978400" cy="38862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ABC602-B355-4AB4-B3F3-769816F82C55}"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34ABC602-B355-4AB4-B3F3-769816F82C55}"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Rectangle 7"/>
          <p:cNvSpPr/>
          <p:nvPr/>
        </p:nvSpPr>
        <p:spPr>
          <a:xfrm>
            <a:off x="0" y="0"/>
            <a:ext cx="12192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ectangle à coins arrondis 8"/>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re 1"/>
          <p:cNvSpPr>
            <a:spLocks noGrp="1"/>
          </p:cNvSpPr>
          <p:nvPr>
            <p:ph type="title"/>
          </p:nvPr>
        </p:nvSpPr>
        <p:spPr>
          <a:xfrm>
            <a:off x="1219200" y="273050"/>
            <a:ext cx="10363200" cy="1143000"/>
          </a:xfrm>
        </p:spPr>
        <p:txBody>
          <a:bodyPr anchor="b" anchorCtr="0"/>
          <a:lstStyle>
            <a:lvl1pPr algn="l">
              <a:buNone/>
              <a:defRPr sz="4000" b="0"/>
            </a:lvl1pPr>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1219200" y="1600200"/>
            <a:ext cx="2540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34ABC602-B355-4AB4-B3F3-769816F82C55}" type="slidenum">
              <a:rPr lang="fr-FR" smtClean="0"/>
              <a:pPr/>
              <a:t>‹N°›</a:t>
            </a:fld>
            <a:endParaRPr lang="fr-FR"/>
          </a:p>
        </p:txBody>
      </p:sp>
      <p:sp>
        <p:nvSpPr>
          <p:cNvPr id="11" name="Espace réservé du contenu 10"/>
          <p:cNvSpPr>
            <a:spLocks noGrp="1"/>
          </p:cNvSpPr>
          <p:nvPr>
            <p:ph sz="quarter" idx="1"/>
          </p:nvPr>
        </p:nvSpPr>
        <p:spPr>
          <a:xfrm>
            <a:off x="3962400" y="1600200"/>
            <a:ext cx="7620000" cy="4495800"/>
          </a:xfrm>
        </p:spPr>
        <p:txBody>
          <a:bodyPr vert="horz"/>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1790826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219200" y="4900550"/>
            <a:ext cx="9753600" cy="522288"/>
          </a:xfrm>
        </p:spPr>
        <p:txBody>
          <a:bodyPr anchor="ctr">
            <a:noAutofit/>
          </a:bodyPr>
          <a:lstStyle>
            <a:lvl1pPr algn="l">
              <a:buNone/>
              <a:defRPr sz="2800" b="0"/>
            </a:lvl1pPr>
          </a:lstStyle>
          <a:p>
            <a:r>
              <a:rPr kumimoji="0" lang="fr-FR" smtClean="0"/>
              <a:t>Cliquez pour modifier le style du titre</a:t>
            </a:r>
            <a:endParaRPr kumimoji="0" lang="en-US"/>
          </a:p>
        </p:txBody>
      </p:sp>
      <p:sp>
        <p:nvSpPr>
          <p:cNvPr id="4" name="Espace réservé du texte 3"/>
          <p:cNvSpPr>
            <a:spLocks noGrp="1"/>
          </p:cNvSpPr>
          <p:nvPr>
            <p:ph type="body" sz="half" idx="2"/>
          </p:nvPr>
        </p:nvSpPr>
        <p:spPr>
          <a:xfrm>
            <a:off x="1219200" y="5445825"/>
            <a:ext cx="97536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fr-FR" smtClean="0"/>
              <a:t>Cliquez pour modifier les styles du texte du masque</a:t>
            </a:r>
          </a:p>
        </p:txBody>
      </p:sp>
      <p:sp>
        <p:nvSpPr>
          <p:cNvPr id="5" name="Espace réservé de la date 4"/>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6" name="Espace réservé du pied de page 5"/>
          <p:cNvSpPr>
            <a:spLocks noGrp="1"/>
          </p:cNvSpPr>
          <p:nvPr>
            <p:ph type="ftr" sz="quarter" idx="11"/>
          </p:nvPr>
        </p:nvSpPr>
        <p:spPr>
          <a:xfrm>
            <a:off x="1219200" y="6172200"/>
            <a:ext cx="5181600" cy="457200"/>
          </a:xfrm>
        </p:spPr>
        <p:txBody>
          <a:bodyPr/>
          <a:lstStyle/>
          <a:p>
            <a:endParaRPr lang="fr-FR"/>
          </a:p>
        </p:txBody>
      </p:sp>
      <p:sp>
        <p:nvSpPr>
          <p:cNvPr id="7" name="Espace réservé du numéro de diapositive 6"/>
          <p:cNvSpPr>
            <a:spLocks noGrp="1"/>
          </p:cNvSpPr>
          <p:nvPr>
            <p:ph type="sldNum" sz="quarter" idx="12"/>
          </p:nvPr>
        </p:nvSpPr>
        <p:spPr>
          <a:xfrm>
            <a:off x="195072" y="6208776"/>
            <a:ext cx="609600" cy="457200"/>
          </a:xfrm>
        </p:spPr>
        <p:txBody>
          <a:bodyPr/>
          <a:lstStyle/>
          <a:p>
            <a:fld id="{34ABC602-B355-4AB4-B3F3-769816F82C55}" type="slidenum">
              <a:rPr lang="fr-FR" smtClean="0"/>
              <a:pPr/>
              <a:t>‹N°›</a:t>
            </a:fld>
            <a:endParaRPr lang="fr-FR"/>
          </a:p>
        </p:txBody>
      </p:sp>
      <p:sp>
        <p:nvSpPr>
          <p:cNvPr id="11" name="Rectangle 10"/>
          <p:cNvSpPr/>
          <p:nvPr/>
        </p:nvSpPr>
        <p:spPr>
          <a:xfrm flipV="1">
            <a:off x="91076" y="4683555"/>
            <a:ext cx="1200912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91345" y="4650475"/>
            <a:ext cx="12008852"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91348" y="4773225"/>
            <a:ext cx="12008849"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Espace réservé pour une image  2"/>
          <p:cNvSpPr>
            <a:spLocks noGrp="1"/>
          </p:cNvSpPr>
          <p:nvPr>
            <p:ph type="pic" idx="1"/>
          </p:nvPr>
        </p:nvSpPr>
        <p:spPr>
          <a:xfrm>
            <a:off x="91078" y="66676"/>
            <a:ext cx="12002497"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fr-FR" smtClean="0"/>
              <a:t>Cliquez sur l'icône pour ajouter une image</a:t>
            </a:r>
            <a:endParaRPr kumimoji="0"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42"/>
            <a:ext cx="2682240" cy="5851525"/>
          </a:xfrm>
        </p:spPr>
        <p:txBody>
          <a:bodyPr vert="eaVer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219200" y="274641"/>
            <a:ext cx="7416800" cy="5851525"/>
          </a:xfrm>
        </p:spPr>
        <p:txBody>
          <a:bodyPr vert="eaVer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2349064" y="1450428"/>
            <a:ext cx="4793429" cy="3389860"/>
          </a:xfrm>
        </p:spPr>
        <p:txBody>
          <a:bodyPr/>
          <a:lstStyle/>
          <a:p>
            <a:endParaRPr lang="fr-FR"/>
          </a:p>
        </p:txBody>
      </p:sp>
      <p:sp>
        <p:nvSpPr>
          <p:cNvPr id="9" name="Losange 8"/>
          <p:cNvSpPr/>
          <p:nvPr userDrawn="1"/>
        </p:nvSpPr>
        <p:spPr>
          <a:xfrm>
            <a:off x="2349064" y="1450428"/>
            <a:ext cx="4793429" cy="338986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239424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EB719DA-D619-46AF-B57A-6D4871B9E439}" type="datetimeFigureOut">
              <a:rPr lang="fr-FR" smtClean="0"/>
              <a:pPr/>
              <a:t>03/12/2024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34ABC602-B355-4AB4-B3F3-769816F82C55}" type="slidenum">
              <a:rPr lang="fr-FR" smtClean="0"/>
              <a:pPr/>
              <a:t>‹N°›</a:t>
            </a:fld>
            <a:endParaRPr lang="fr-FR"/>
          </a:p>
        </p:txBody>
      </p:sp>
    </p:spTree>
    <p:extLst>
      <p:ext uri="{BB962C8B-B14F-4D97-AF65-F5344CB8AC3E}">
        <p14:creationId xmlns:p14="http://schemas.microsoft.com/office/powerpoint/2010/main" val="24745943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2" y="2916626"/>
            <a:ext cx="12191999" cy="3704897"/>
          </a:xfrm>
        </p:spPr>
        <p:txBody>
          <a:bodyPr/>
          <a:lstStyle/>
          <a:p>
            <a:endParaRPr lang="fr-FR" dirty="0"/>
          </a:p>
        </p:txBody>
      </p:sp>
      <p:sp>
        <p:nvSpPr>
          <p:cNvPr id="8" name="ZoneTexte 7"/>
          <p:cNvSpPr txBox="1"/>
          <p:nvPr userDrawn="1"/>
        </p:nvSpPr>
        <p:spPr>
          <a:xfrm>
            <a:off x="3" y="472969"/>
            <a:ext cx="12191999" cy="1323439"/>
          </a:xfrm>
          <a:prstGeom prst="rect">
            <a:avLst/>
          </a:prstGeom>
          <a:noFill/>
        </p:spPr>
        <p:txBody>
          <a:bodyPr wrap="square" rtlCol="0">
            <a:spAutoFit/>
          </a:bodyPr>
          <a:lstStyle/>
          <a:p>
            <a:pPr marL="0" marR="0" indent="0" algn="just" defTabSz="914400" rtl="1" eaLnBrk="1" fontAlgn="auto" latinLnBrk="0" hangingPunct="1">
              <a:lnSpc>
                <a:spcPct val="100000"/>
              </a:lnSpc>
              <a:spcBef>
                <a:spcPts val="0"/>
              </a:spcBef>
              <a:spcAft>
                <a:spcPts val="0"/>
              </a:spcAft>
              <a:buClrTx/>
              <a:buSzTx/>
              <a:buFontTx/>
              <a:buNone/>
              <a:tabLst/>
              <a:defRPr/>
            </a:pPr>
            <a:r>
              <a:rPr lang="ar-DZ" sz="2000" b="1" kern="1200" dirty="0">
                <a:solidFill>
                  <a:schemeClr val="tx1"/>
                </a:solidFill>
                <a:effectLst/>
                <a:latin typeface="+mn-lt"/>
                <a:ea typeface="+mn-ea"/>
                <a:cs typeface="+mn-cs"/>
              </a:rPr>
              <a:t>أهميـــة الــــــــدراســــــة:  </a:t>
            </a:r>
            <a:endParaRPr lang="fr-FR" sz="2000" kern="1200" dirty="0">
              <a:solidFill>
                <a:schemeClr val="tx1"/>
              </a:solidFill>
              <a:effectLst/>
              <a:latin typeface="+mn-lt"/>
              <a:ea typeface="+mn-ea"/>
              <a:cs typeface="+mn-cs"/>
            </a:endParaRPr>
          </a:p>
          <a:p>
            <a:pPr algn="just" rtl="1"/>
            <a:r>
              <a:rPr lang="ar-DZ" sz="2000" kern="1200" dirty="0">
                <a:solidFill>
                  <a:schemeClr val="tx1"/>
                </a:solidFill>
                <a:effectLst/>
                <a:latin typeface="Simplified Arabic" panose="02020603050405020304" pitchFamily="18" charset="-78"/>
                <a:ea typeface="+mn-ea"/>
                <a:cs typeface="Simplified Arabic" panose="02020603050405020304" pitchFamily="18" charset="-78"/>
              </a:rPr>
              <a:t>تحاول هذه الدراسة تقديم مساهمة بسيطة للمنظمات بصفة عامة لتعزيز الالتزام التنظيمي لدى الافراد العاملين بها باعتبارهم من اهم الموارد وأكثرها تميزا عن باقي الموارد في الوقت الراهن، وذلك من خلال تبنى أحد الاساليب الأساسية في إدارة التغيير والمتمثل في أسلوب إعادة هندسة العمليات وهذا الأسلوب الذي حاولنا دراسة تبنيه في إدارة الموارد البشرية لأهميتها في الحياة الوظيفية للأفراد بالمنظمات.</a:t>
            </a:r>
            <a:endParaRPr lang="fr-FR" sz="2000" dirty="0">
              <a:latin typeface="Simplified Arabic" panose="02020603050405020304" pitchFamily="18" charset="-78"/>
              <a:cs typeface="Simplified Arabic" panose="02020603050405020304" pitchFamily="18" charset="-78"/>
            </a:endParaRPr>
          </a:p>
        </p:txBody>
      </p:sp>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2916626"/>
            <a:ext cx="12191997" cy="3831021"/>
          </a:xfrm>
          <a:prstGeom prst="rect">
            <a:avLst/>
          </a:prstGeom>
        </p:spPr>
      </p:pic>
    </p:spTree>
    <p:extLst>
      <p:ext uri="{BB962C8B-B14F-4D97-AF65-F5344CB8AC3E}">
        <p14:creationId xmlns:p14="http://schemas.microsoft.com/office/powerpoint/2010/main" val="364131425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8" name="Espace réservé pour une image  7"/>
          <p:cNvSpPr>
            <a:spLocks noGrp="1"/>
          </p:cNvSpPr>
          <p:nvPr>
            <p:ph type="pic" sz="quarter" idx="10"/>
          </p:nvPr>
        </p:nvSpPr>
        <p:spPr>
          <a:xfrm>
            <a:off x="2349063" y="1450428"/>
            <a:ext cx="4793429" cy="3389860"/>
          </a:xfrm>
        </p:spPr>
        <p:txBody>
          <a:bodyPr/>
          <a:lstStyle/>
          <a:p>
            <a:endParaRPr lang="fr-FR"/>
          </a:p>
        </p:txBody>
      </p:sp>
      <p:sp>
        <p:nvSpPr>
          <p:cNvPr id="9" name="Losange 8"/>
          <p:cNvSpPr/>
          <p:nvPr userDrawn="1"/>
        </p:nvSpPr>
        <p:spPr>
          <a:xfrm>
            <a:off x="2349063" y="1450428"/>
            <a:ext cx="4793429" cy="3389860"/>
          </a:xfrm>
          <a:prstGeom prst="diamon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9863609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4" name="Espace réservé du pied de page 3"/>
          <p:cNvSpPr>
            <a:spLocks noGrp="1"/>
          </p:cNvSpPr>
          <p:nvPr>
            <p:ph type="ftr" sz="quarter" idx="11"/>
          </p:nvPr>
        </p:nvSpPr>
        <p:spPr/>
        <p:txBody>
          <a:bodyPr/>
          <a:lstStyle/>
          <a:p>
            <a:endParaRPr lang="fr-FR">
              <a:solidFill>
                <a:prstClr val="black">
                  <a:tint val="75000"/>
                </a:prstClr>
              </a:solidFill>
            </a:endParaRPr>
          </a:p>
        </p:txBody>
      </p:sp>
      <p:sp>
        <p:nvSpPr>
          <p:cNvPr id="5" name="Espace réservé du numéro de diapositive 4"/>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1185336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009860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200021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1" y="1709744"/>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1" y="458946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4488424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23634988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8" name="Espace réservé du pied de page 7"/>
          <p:cNvSpPr>
            <a:spLocks noGrp="1"/>
          </p:cNvSpPr>
          <p:nvPr>
            <p:ph type="ftr" sz="quarter" idx="11"/>
          </p:nvPr>
        </p:nvSpPr>
        <p:spPr/>
        <p:txBody>
          <a:bodyPr/>
          <a:lstStyle/>
          <a:p>
            <a:endParaRPr lang="fr-FR">
              <a:solidFill>
                <a:prstClr val="black">
                  <a:tint val="75000"/>
                </a:prstClr>
              </a:solidFill>
            </a:endParaRPr>
          </a:p>
        </p:txBody>
      </p:sp>
      <p:sp>
        <p:nvSpPr>
          <p:cNvPr id="9" name="Espace réservé du numéro de diapositive 8"/>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7330479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2" y="2916620"/>
            <a:ext cx="12191999" cy="3704897"/>
          </a:xfrm>
        </p:spPr>
        <p:txBody>
          <a:bodyPr/>
          <a:lstStyle/>
          <a:p>
            <a:endParaRPr lang="fr-FR" dirty="0"/>
          </a:p>
        </p:txBody>
      </p:sp>
      <p:sp>
        <p:nvSpPr>
          <p:cNvPr id="8" name="ZoneTexte 7"/>
          <p:cNvSpPr txBox="1"/>
          <p:nvPr userDrawn="1"/>
        </p:nvSpPr>
        <p:spPr>
          <a:xfrm>
            <a:off x="-1" y="472966"/>
            <a:ext cx="12191999" cy="1323439"/>
          </a:xfrm>
          <a:prstGeom prst="rect">
            <a:avLst/>
          </a:prstGeom>
          <a:noFill/>
        </p:spPr>
        <p:txBody>
          <a:bodyPr wrap="square" rtlCol="0">
            <a:spAutoFit/>
          </a:bodyPr>
          <a:lstStyle/>
          <a:p>
            <a:pPr algn="just" rtl="1">
              <a:defRPr/>
            </a:pPr>
            <a:r>
              <a:rPr lang="ar-DZ" sz="2000" b="1" dirty="0">
                <a:solidFill>
                  <a:prstClr val="black"/>
                </a:solidFill>
              </a:rPr>
              <a:t>أهميـــة الــــــــدراســــــة:  </a:t>
            </a:r>
            <a:endParaRPr lang="fr-FR" sz="2000" dirty="0">
              <a:solidFill>
                <a:prstClr val="black"/>
              </a:solidFill>
            </a:endParaRPr>
          </a:p>
          <a:p>
            <a:pPr algn="just" rtl="1"/>
            <a:r>
              <a:rPr lang="ar-DZ" sz="2000" dirty="0">
                <a:solidFill>
                  <a:prstClr val="black"/>
                </a:solidFill>
                <a:latin typeface="Simplified Arabic" panose="02020603050405020304" pitchFamily="18" charset="-78"/>
                <a:cs typeface="Simplified Arabic" panose="02020603050405020304" pitchFamily="18" charset="-78"/>
              </a:rPr>
              <a:t>تحاول هذه الدراسة تقديم مساهمة بسيطة للمنظمات بصفة عامة لتعزيز الالتزام التنظيمي لدى الافراد العاملين بها باعتبارهم من اهم الموارد وأكثرها تميزا عن باقي الموارد في الوقت الراهن، وذلك من خلال تبنى أحد الاساليب الأساسية في إدارة التغيير والمتمثل في أسلوب إعادة هندسة العمليات وهذا الأسلوب الذي حاولنا دراسة تبنيه في إدارة الموارد البشرية لأهميتها في الحياة الوظيفية للأفراد بالمنظمات.</a:t>
            </a:r>
            <a:endParaRPr lang="fr-FR" sz="2000" dirty="0">
              <a:solidFill>
                <a:prstClr val="black"/>
              </a:solidFill>
              <a:latin typeface="Simplified Arabic" panose="02020603050405020304" pitchFamily="18" charset="-78"/>
              <a:cs typeface="Simplified Arabic" panose="02020603050405020304" pitchFamily="18" charset="-78"/>
            </a:endParaRP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916620"/>
            <a:ext cx="12191997" cy="3831021"/>
          </a:xfrm>
          <a:prstGeom prst="rect">
            <a:avLst/>
          </a:prstGeom>
        </p:spPr>
      </p:pic>
    </p:spTree>
    <p:extLst>
      <p:ext uri="{BB962C8B-B14F-4D97-AF65-F5344CB8AC3E}">
        <p14:creationId xmlns:p14="http://schemas.microsoft.com/office/powerpoint/2010/main" val="41383664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3" name="Espace réservé du pied de page 2"/>
          <p:cNvSpPr>
            <a:spLocks noGrp="1"/>
          </p:cNvSpPr>
          <p:nvPr>
            <p:ph type="ftr" sz="quarter" idx="11"/>
          </p:nvPr>
        </p:nvSpPr>
        <p:spPr/>
        <p:txBody>
          <a:bodyPr/>
          <a:lstStyle/>
          <a:p>
            <a:endParaRPr lang="fr-FR">
              <a:solidFill>
                <a:prstClr val="black">
                  <a:tint val="75000"/>
                </a:prstClr>
              </a:solidFill>
            </a:endParaRPr>
          </a:p>
        </p:txBody>
      </p:sp>
      <p:sp>
        <p:nvSpPr>
          <p:cNvPr id="4" name="Espace réservé du numéro de diapositive 3"/>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645720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7362223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6" name="Espace réservé du pied de page 5"/>
          <p:cNvSpPr>
            <a:spLocks noGrp="1"/>
          </p:cNvSpPr>
          <p:nvPr>
            <p:ph type="ftr" sz="quarter" idx="11"/>
          </p:nvPr>
        </p:nvSpPr>
        <p:spPr/>
        <p:txBody>
          <a:bodyPr/>
          <a:lstStyle/>
          <a:p>
            <a:endParaRPr lang="fr-FR">
              <a:solidFill>
                <a:prstClr val="black">
                  <a:tint val="75000"/>
                </a:prstClr>
              </a:solidFill>
            </a:endParaRPr>
          </a:p>
        </p:txBody>
      </p:sp>
      <p:sp>
        <p:nvSpPr>
          <p:cNvPr id="7" name="Espace réservé du numéro de diapositive 6"/>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39836698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3996458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5" name="Espace réservé du pied de page 4"/>
          <p:cNvSpPr>
            <a:spLocks noGrp="1"/>
          </p:cNvSpPr>
          <p:nvPr>
            <p:ph type="ftr" sz="quarter" idx="11"/>
          </p:nvPr>
        </p:nvSpPr>
        <p:spPr/>
        <p:txBody>
          <a:bodyPr/>
          <a:lstStyle/>
          <a:p>
            <a:endParaRPr lang="fr-FR">
              <a:solidFill>
                <a:prstClr val="black">
                  <a:tint val="75000"/>
                </a:prstClr>
              </a:solidFill>
            </a:endParaRPr>
          </a:p>
        </p:txBody>
      </p:sp>
      <p:sp>
        <p:nvSpPr>
          <p:cNvPr id="6" name="Espace réservé du numéro de diapositive 5"/>
          <p:cNvSpPr>
            <a:spLocks noGrp="1"/>
          </p:cNvSpPr>
          <p:nvPr>
            <p:ph type="sldNum" sz="quarter" idx="12"/>
          </p:nvPr>
        </p:nvSpPr>
        <p:spPr/>
        <p:txBody>
          <a:body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418602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1981132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9"/>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9"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3"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1553147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44433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87550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3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211945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31"/>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B1998C98-2E77-4B51-84CF-17963FF5D92F}" type="datetimeFigureOut">
              <a:rPr lang="fr-FR" smtClean="0"/>
              <a:pPr/>
              <a:t>03/12/2024</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654B86E-7937-49BC-A92C-D78E82390B56}" type="slidenum">
              <a:rPr lang="fr-FR" smtClean="0"/>
              <a:pPr/>
              <a:t>‹N°›</a:t>
            </a:fld>
            <a:endParaRPr lang="fr-FR"/>
          </a:p>
        </p:txBody>
      </p:sp>
    </p:spTree>
    <p:extLst>
      <p:ext uri="{BB962C8B-B14F-4D97-AF65-F5344CB8AC3E}">
        <p14:creationId xmlns:p14="http://schemas.microsoft.com/office/powerpoint/2010/main" val="3368072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98C98-2E77-4B51-84CF-17963FF5D92F}" type="datetimeFigureOut">
              <a:rPr lang="fr-FR" smtClean="0"/>
              <a:pPr/>
              <a:t>03/12/2024</a:t>
            </a:fld>
            <a:endParaRPr lang="fr-FR"/>
          </a:p>
        </p:txBody>
      </p:sp>
      <p:sp>
        <p:nvSpPr>
          <p:cNvPr id="5" name="Espace réservé du pied de page 4"/>
          <p:cNvSpPr>
            <a:spLocks noGrp="1"/>
          </p:cNvSpPr>
          <p:nvPr>
            <p:ph type="ftr" sz="quarter" idx="3"/>
          </p:nvPr>
        </p:nvSpPr>
        <p:spPr>
          <a:xfrm>
            <a:off x="4038600" y="635635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4B86E-7937-49BC-A92C-D78E82390B56}" type="slidenum">
              <a:rPr lang="fr-FR" smtClean="0"/>
              <a:pPr/>
              <a:t>‹N°›</a:t>
            </a:fld>
            <a:endParaRPr lang="fr-FR"/>
          </a:p>
        </p:txBody>
      </p:sp>
    </p:spTree>
    <p:extLst>
      <p:ext uri="{BB962C8B-B14F-4D97-AF65-F5344CB8AC3E}">
        <p14:creationId xmlns:p14="http://schemas.microsoft.com/office/powerpoint/2010/main" val="380170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ectangle à coins arrondis 7"/>
          <p:cNvSpPr/>
          <p:nvPr/>
        </p:nvSpPr>
        <p:spPr>
          <a:xfrm>
            <a:off x="85344" y="69755"/>
            <a:ext cx="12017829"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Espace réservé du titre 21"/>
          <p:cNvSpPr>
            <a:spLocks noGrp="1"/>
          </p:cNvSpPr>
          <p:nvPr>
            <p:ph type="title"/>
          </p:nvPr>
        </p:nvSpPr>
        <p:spPr>
          <a:xfrm>
            <a:off x="1219200" y="274638"/>
            <a:ext cx="10363200" cy="1143000"/>
          </a:xfrm>
          <a:prstGeom prst="rect">
            <a:avLst/>
          </a:prstGeom>
        </p:spPr>
        <p:txBody>
          <a:bodyPr bIns="91440" anchor="b" anchorCtr="0">
            <a:normAutofit/>
          </a:bodyPr>
          <a:lstStyle/>
          <a:p>
            <a:r>
              <a:rPr kumimoji="0" lang="fr-FR" smtClean="0"/>
              <a:t>Cliquez pour modifier le style du titre</a:t>
            </a:r>
            <a:endParaRPr kumimoji="0" lang="en-US"/>
          </a:p>
        </p:txBody>
      </p:sp>
      <p:sp>
        <p:nvSpPr>
          <p:cNvPr id="13" name="Espace réservé du texte 12"/>
          <p:cNvSpPr>
            <a:spLocks noGrp="1"/>
          </p:cNvSpPr>
          <p:nvPr>
            <p:ph type="body" idx="1"/>
          </p:nvPr>
        </p:nvSpPr>
        <p:spPr>
          <a:xfrm>
            <a:off x="1219200" y="1447800"/>
            <a:ext cx="10363200" cy="4572000"/>
          </a:xfrm>
          <a:prstGeom prst="rect">
            <a:avLst/>
          </a:prstGeom>
        </p:spPr>
        <p:txBody>
          <a:bodyPr>
            <a:normAutofit/>
          </a:bodyPr>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14" name="Espace réservé de la date 13"/>
          <p:cNvSpPr>
            <a:spLocks noGrp="1"/>
          </p:cNvSpPr>
          <p:nvPr>
            <p:ph type="dt" sz="half" idx="2"/>
          </p:nvPr>
        </p:nvSpPr>
        <p:spPr>
          <a:xfrm>
            <a:off x="8229600" y="6191250"/>
            <a:ext cx="3302000" cy="476250"/>
          </a:xfrm>
          <a:prstGeom prst="rect">
            <a:avLst/>
          </a:prstGeom>
        </p:spPr>
        <p:txBody>
          <a:bodyPr anchor="ctr" anchorCtr="0"/>
          <a:lstStyle>
            <a:lvl1pPr algn="r" eaLnBrk="1" latinLnBrk="0" hangingPunct="1">
              <a:defRPr kumimoji="0" sz="1400">
                <a:solidFill>
                  <a:schemeClr val="tx2"/>
                </a:solidFill>
              </a:defRPr>
            </a:lvl1pPr>
          </a:lstStyle>
          <a:p>
            <a:fld id="{B1998C98-2E77-4B51-84CF-17963FF5D92F}" type="datetimeFigureOut">
              <a:rPr lang="fr-FR" smtClean="0"/>
              <a:pPr/>
              <a:t>03/12/2024</a:t>
            </a:fld>
            <a:endParaRPr lang="fr-FR"/>
          </a:p>
        </p:txBody>
      </p:sp>
      <p:sp>
        <p:nvSpPr>
          <p:cNvPr id="3" name="Espace réservé du pied de page 2"/>
          <p:cNvSpPr>
            <a:spLocks noGrp="1"/>
          </p:cNvSpPr>
          <p:nvPr>
            <p:ph type="ftr" sz="quarter" idx="3"/>
          </p:nvPr>
        </p:nvSpPr>
        <p:spPr>
          <a:xfrm>
            <a:off x="1219200" y="6172200"/>
            <a:ext cx="5283200" cy="457200"/>
          </a:xfrm>
          <a:prstGeom prst="rect">
            <a:avLst/>
          </a:prstGeom>
        </p:spPr>
        <p:txBody>
          <a:bodyPr anchor="ctr" anchorCtr="0"/>
          <a:lstStyle>
            <a:lvl1pPr eaLnBrk="1" latinLnBrk="0" hangingPunct="1">
              <a:defRPr kumimoji="0" sz="1400">
                <a:solidFill>
                  <a:schemeClr val="tx2"/>
                </a:solidFill>
              </a:defRPr>
            </a:lvl1pPr>
          </a:lstStyle>
          <a:p>
            <a:endParaRPr lang="fr-FR"/>
          </a:p>
        </p:txBody>
      </p:sp>
      <p:sp>
        <p:nvSpPr>
          <p:cNvPr id="23" name="Espace réservé du numéro de diapositive 22"/>
          <p:cNvSpPr>
            <a:spLocks noGrp="1"/>
          </p:cNvSpPr>
          <p:nvPr>
            <p:ph type="sldNum" sz="quarter" idx="4"/>
          </p:nvPr>
        </p:nvSpPr>
        <p:spPr>
          <a:xfrm>
            <a:off x="195072" y="6210300"/>
            <a:ext cx="6096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0654B86E-7937-49BC-A92C-D78E82390B56}"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649" r:id="rId12"/>
    <p:sldLayoutId id="2147483660" r:id="rId13"/>
    <p:sldLayoutId id="2147483654" r:id="rId14"/>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B719DA-D619-46AF-B57A-6D4871B9E439}" type="datetimeFigureOut">
              <a:rPr lang="fr-FR" smtClean="0">
                <a:solidFill>
                  <a:prstClr val="black">
                    <a:tint val="75000"/>
                  </a:prstClr>
                </a:solidFill>
              </a:rPr>
              <a:pPr/>
              <a:t>03/12/2024</a:t>
            </a:fld>
            <a:endParaRPr lang="fr-FR">
              <a:solidFill>
                <a:prstClr val="black">
                  <a:tint val="75000"/>
                </a:prstClr>
              </a:solidFill>
            </a:endParaRP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solidFill>
                <a:prstClr val="black">
                  <a:tint val="75000"/>
                </a:prstClr>
              </a:solidFill>
            </a:endParaRP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ABC602-B355-4AB4-B3F3-769816F82C55}" type="slidenum">
              <a:rPr lang="fr-FR" smtClean="0">
                <a:solidFill>
                  <a:prstClr val="black">
                    <a:tint val="75000"/>
                  </a:prstClr>
                </a:solidFill>
              </a:rPr>
              <a:pPr/>
              <a:t>‹N°›</a:t>
            </a:fld>
            <a:endParaRPr lang="fr-FR">
              <a:solidFill>
                <a:prstClr val="black">
                  <a:tint val="75000"/>
                </a:prstClr>
              </a:solidFill>
            </a:endParaRPr>
          </a:p>
        </p:txBody>
      </p:sp>
    </p:spTree>
    <p:extLst>
      <p:ext uri="{BB962C8B-B14F-4D97-AF65-F5344CB8AC3E}">
        <p14:creationId xmlns:p14="http://schemas.microsoft.com/office/powerpoint/2010/main" val="12719030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s://www.google.com/url?sa=i&amp;rct=j&amp;q=&amp;esrc=s&amp;source=images&amp;cd=&amp;ved=0ahUKEwiQtua1zKXUAhXBUBQKHRh7B3IQjRwIBw&amp;url=https://fcmam5.wordpress.com/&amp;psig=AFQjCNG2wOCqonA4wxzRvtrV02u4gPasJg&amp;ust=1496713994867138" TargetMode="Externa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hyperlink" Target="mailto:Assma.boudounet@cu-barika.dz" TargetMode="External"/><Relationship Id="rId2" Type="http://schemas.openxmlformats.org/officeDocument/2006/relationships/hyperlink" Target="mailto:amira.bahri@univ-batna.dz&#1575;&#1604;&#1575;&#1610;&#1605;&#1575;&#1610;&#1604;" TargetMode="Externa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8.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5.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associée">
            <a:hlinkClick r:id="rId2"/>
            <a:extLst>
              <a:ext uri="{FF2B5EF4-FFF2-40B4-BE49-F238E27FC236}">
                <a16:creationId xmlns="" xmlns:a16="http://schemas.microsoft.com/office/drawing/2014/main" id="{B20AF9F7-6001-4430-965E-7863DD91D409}"/>
              </a:ext>
            </a:extLst>
          </p:cNvPr>
          <p:cNvPicPr>
            <a:picLocks noChangeAspect="1" noChangeArrowheads="1" noCrop="1"/>
          </p:cNvPicPr>
          <p:nvPr/>
        </p:nvPicPr>
        <p:blipFill>
          <a:blip r:embed="rId3" cstate="print"/>
          <a:srcRect/>
          <a:stretch>
            <a:fillRect/>
          </a:stretch>
        </p:blipFill>
        <p:spPr bwMode="auto">
          <a:xfrm>
            <a:off x="-1" y="0"/>
            <a:ext cx="12192001" cy="685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5489560"/>
      </p:ext>
    </p:extLst>
  </p:cSld>
  <p:clrMapOvr>
    <a:masterClrMapping/>
  </p:clrMapOvr>
  <p:transition spd="slow">
    <p:circl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osange 4"/>
          <p:cNvSpPr/>
          <p:nvPr/>
        </p:nvSpPr>
        <p:spPr>
          <a:xfrm>
            <a:off x="236481" y="-129972"/>
            <a:ext cx="12881656" cy="7099299"/>
          </a:xfrm>
          <a:prstGeom prst="diamond">
            <a:avLst/>
          </a:prstGeom>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marL="742950" lvl="1" indent="-285750" algn="r" rtl="1" fontAlgn="base">
              <a:lnSpc>
                <a:spcPct val="115000"/>
              </a:lnSpc>
              <a:spcAft>
                <a:spcPts val="800"/>
              </a:spcAft>
              <a:buFont typeface="+mj-lt"/>
              <a:buAutoNum type="arabicPeriod"/>
            </a:pPr>
            <a:r>
              <a:rPr lang="ar-SA"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أهمية </a:t>
            </a:r>
            <a:r>
              <a:rPr lang="ar-SA" b="1"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الحوكمة</a:t>
            </a:r>
            <a:r>
              <a:rPr lang="ar-SA"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المصرفية</a:t>
            </a:r>
            <a:endParaRPr lang="fr-FR" sz="1400" dirty="0">
              <a:latin typeface="Calibri" panose="020F0502020204030204" pitchFamily="34" charset="0"/>
              <a:ea typeface="Calibri" panose="020F0502020204030204" pitchFamily="34" charset="0"/>
              <a:cs typeface="Arial" panose="020B0604020202020204" pitchFamily="34" charset="0"/>
            </a:endParaRPr>
          </a:p>
          <a:p>
            <a:pPr algn="r" rtl="1" fontAlgn="base">
              <a:lnSpc>
                <a:spcPct val="115000"/>
              </a:lnSpc>
              <a:spcAft>
                <a:spcPts val="0"/>
              </a:spcAft>
            </a:pP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تتمثل أهمية </a:t>
            </a:r>
            <a:r>
              <a:rPr lang="ar-SA" sz="2000"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الحوكمة</a:t>
            </a: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في القطاع المصرفي في:</a:t>
            </a:r>
            <a:endParaRPr lang="fr-FR"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0"/>
              </a:spcAft>
              <a:buFont typeface="Symbol" panose="05050102010706020507" pitchFamily="18" charset="2"/>
              <a:buBlip>
                <a:blip r:embed="rId2"/>
              </a:buBlip>
            </a:pP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تساعد </a:t>
            </a:r>
            <a:r>
              <a:rPr lang="ar-SA" sz="2000" dirty="0" err="1">
                <a:solidFill>
                  <a:srgbClr val="222222"/>
                </a:solidFill>
                <a:latin typeface="Arial" panose="020B0604020202020204" pitchFamily="34" charset="0"/>
                <a:ea typeface="Times New Roman" panose="02020603050405020304" pitchFamily="18" charset="0"/>
                <a:cs typeface="Arial" panose="020B0604020202020204" pitchFamily="34" charset="0"/>
              </a:rPr>
              <a:t>الحوكمة</a:t>
            </a: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المصرفية في المحافظة على شفافية التقارير المالية والتشديد في تطبيق المعايير الخاصة بالأخلاقيات في البنك؛ مما يؤدي لزيادة القدرة التنافسية له.</a:t>
            </a:r>
            <a:endParaRPr lang="fr-FR" sz="2000" dirty="0">
              <a:latin typeface="Arial" panose="020B0604020202020204" pitchFamily="34" charset="0"/>
              <a:cs typeface="Arial" panose="020B0604020202020204" pitchFamily="34" charset="0"/>
            </a:endParaRPr>
          </a:p>
          <a:p>
            <a:pPr marL="742950" lvl="1" indent="-285750" algn="r" rtl="1">
              <a:buFont typeface="Wingdings" panose="05000000000000000000" pitchFamily="2" charset="2"/>
              <a:buChar char="v"/>
            </a:pPr>
            <a:r>
              <a:rPr lang="ar-DZ"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تعمل </a:t>
            </a:r>
            <a:r>
              <a:rPr lang="ar-DZ" sz="2000" dirty="0" err="1">
                <a:solidFill>
                  <a:srgbClr val="222222"/>
                </a:solidFill>
                <a:latin typeface="Arial" panose="020B0604020202020204" pitchFamily="34" charset="0"/>
                <a:ea typeface="Times New Roman" panose="02020603050405020304" pitchFamily="18" charset="0"/>
                <a:cs typeface="Arial" panose="020B0604020202020204" pitchFamily="34" charset="0"/>
              </a:rPr>
              <a:t>حوكمة</a:t>
            </a:r>
            <a:r>
              <a:rPr lang="ar-DZ"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 البنوك على تخفيض تكلفة رأس المال وجذب الاستثمارات وتحد من هروب رؤوس الأموال وإتاحة </a:t>
            </a:r>
            <a:r>
              <a:rPr lang="ar-DZ" sz="2000" dirty="0" smtClean="0">
                <a:solidFill>
                  <a:srgbClr val="222222"/>
                </a:solidFill>
                <a:latin typeface="Arial" panose="020B0604020202020204" pitchFamily="34" charset="0"/>
                <a:ea typeface="Times New Roman" panose="02020603050405020304" pitchFamily="18" charset="0"/>
                <a:cs typeface="Arial" panose="020B0604020202020204" pitchFamily="34" charset="0"/>
              </a:rPr>
              <a:t>التمويل</a:t>
            </a:r>
            <a:endParaRPr lang="ar-DZ" sz="1400"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r" rtl="1">
              <a:buFont typeface="Wingdings" panose="05000000000000000000" pitchFamily="2" charset="2"/>
              <a:buChar char="v"/>
            </a:pPr>
            <a:r>
              <a:rPr lang="ar-SA" sz="2000" dirty="0">
                <a:solidFill>
                  <a:srgbClr val="222222"/>
                </a:solidFill>
                <a:latin typeface="Arial" panose="020B0604020202020204" pitchFamily="34" charset="0"/>
                <a:ea typeface="Times New Roman" panose="02020603050405020304" pitchFamily="18" charset="0"/>
                <a:cs typeface="Arial" panose="020B0604020202020204" pitchFamily="34" charset="0"/>
              </a:rPr>
              <a:t>مكافحة الفساد الذي يعيق التنمية الاقتصادية؛ </a:t>
            </a:r>
            <a:endParaRPr lang="ar-DZ" sz="2000" dirty="0" smtClean="0">
              <a:solidFill>
                <a:srgbClr val="222222"/>
              </a:solidFill>
              <a:latin typeface="Arial" panose="020B0604020202020204" pitchFamily="34" charset="0"/>
              <a:ea typeface="Times New Roman" panose="02020603050405020304" pitchFamily="18" charset="0"/>
              <a:cs typeface="Arial" panose="020B0604020202020204" pitchFamily="34" charset="0"/>
            </a:endParaRPr>
          </a:p>
          <a:p>
            <a:pPr marL="742950" lvl="1" indent="-285750" algn="r" rtl="1">
              <a:buFont typeface="Wingdings" panose="05000000000000000000" pitchFamily="2" charset="2"/>
              <a:buChar char="v"/>
            </a:pPr>
            <a:r>
              <a:rPr lang="ar-DZ" dirty="0"/>
              <a:t>تحسين كفاءة أداء البنك بشكل عام وتجنب حدوث الأزمات المصرفية؛</a:t>
            </a:r>
            <a:endParaRPr lang="fr-FR" dirty="0"/>
          </a:p>
          <a:p>
            <a:pPr marL="742950" lvl="1" indent="-285750" algn="r" rtl="1">
              <a:buFont typeface="Wingdings" panose="05000000000000000000" pitchFamily="2" charset="2"/>
              <a:buChar char="v"/>
            </a:pPr>
            <a:r>
              <a:rPr lang="ar-DZ" dirty="0"/>
              <a:t>دخول البنوك الى مجال الابتكارات المالية و خاصة البنود خارج الميزانية مثل الاعتمادات السندية، المشتقات المالية ، </a:t>
            </a:r>
            <a:endParaRPr lang="ar-DZ" dirty="0" smtClean="0"/>
          </a:p>
          <a:p>
            <a:pPr marL="742950" lvl="1" indent="-285750" algn="r" rtl="1">
              <a:buFont typeface="Wingdings" panose="05000000000000000000" pitchFamily="2" charset="2"/>
              <a:buChar char="v"/>
            </a:pPr>
            <a:r>
              <a:rPr lang="ar-DZ" dirty="0"/>
              <a:t>تؤثر </a:t>
            </a:r>
            <a:r>
              <a:rPr lang="ar-DZ" dirty="0" err="1"/>
              <a:t>الحوكمة</a:t>
            </a:r>
            <a:r>
              <a:rPr lang="ar-DZ" dirty="0"/>
              <a:t> في تصنيف البنوك ومن ثم قدرتها على التعامل في الأسواق المالية العالمية</a:t>
            </a:r>
            <a:endParaRPr lang="ar-DZ" b="1" dirty="0">
              <a:latin typeface="Simplified Arabic" panose="02020603050405020304" pitchFamily="18" charset="-78"/>
              <a:cs typeface="Simplified Arabic" panose="02020603050405020304" pitchFamily="18" charset="-78"/>
            </a:endParaRPr>
          </a:p>
        </p:txBody>
      </p:sp>
      <p:sp>
        <p:nvSpPr>
          <p:cNvPr id="7" name="Rectangle 6"/>
          <p:cNvSpPr/>
          <p:nvPr/>
        </p:nvSpPr>
        <p:spPr>
          <a:xfrm rot="18808272">
            <a:off x="9233111" y="3577814"/>
            <a:ext cx="4276967" cy="260823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8507228">
            <a:off x="10172874" y="4026196"/>
            <a:ext cx="2205686" cy="19029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Losange 9"/>
          <p:cNvSpPr/>
          <p:nvPr/>
        </p:nvSpPr>
        <p:spPr>
          <a:xfrm>
            <a:off x="378766" y="2326308"/>
            <a:ext cx="2077605" cy="2317530"/>
          </a:xfrm>
          <a:prstGeom prst="diamond">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4" name="Losange 13"/>
          <p:cNvSpPr/>
          <p:nvPr/>
        </p:nvSpPr>
        <p:spPr>
          <a:xfrm>
            <a:off x="5020791" y="281530"/>
            <a:ext cx="3424780" cy="324078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25" name="Organigramme : Connecteur 24"/>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Connecteur 25"/>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Losange 30"/>
          <p:cNvSpPr/>
          <p:nvPr/>
        </p:nvSpPr>
        <p:spPr>
          <a:xfrm>
            <a:off x="1132591" y="508769"/>
            <a:ext cx="1151312" cy="1006225"/>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8063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818987" y="-363253"/>
            <a:ext cx="4519815" cy="6858000"/>
            <a:chOff x="0" y="1404424"/>
            <a:chExt cx="4245338" cy="4346917"/>
          </a:xfrm>
        </p:grpSpPr>
        <p:sp>
          <p:nvSpPr>
            <p:cNvPr id="2" name="Losange 1"/>
            <p:cNvSpPr/>
            <p:nvPr/>
          </p:nvSpPr>
          <p:spPr>
            <a:xfrm>
              <a:off x="1617784" y="1404424"/>
              <a:ext cx="2110154" cy="2264899"/>
            </a:xfrm>
            <a:prstGeom prst="diamond">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Losange 2"/>
            <p:cNvSpPr/>
            <p:nvPr/>
          </p:nvSpPr>
          <p:spPr>
            <a:xfrm>
              <a:off x="3387208" y="1620438"/>
              <a:ext cx="858130" cy="829994"/>
            </a:xfrm>
            <a:prstGeom prst="diamond">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Losange 3"/>
            <p:cNvSpPr/>
            <p:nvPr/>
          </p:nvSpPr>
          <p:spPr>
            <a:xfrm>
              <a:off x="0" y="2797126"/>
              <a:ext cx="2110154" cy="2264899"/>
            </a:xfrm>
            <a:prstGeom prst="diamond">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Losange 4"/>
            <p:cNvSpPr/>
            <p:nvPr/>
          </p:nvSpPr>
          <p:spPr>
            <a:xfrm>
              <a:off x="2046849" y="3416105"/>
              <a:ext cx="2110154" cy="2264899"/>
            </a:xfrm>
            <a:prstGeom prst="diamond">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Losange 5"/>
            <p:cNvSpPr/>
            <p:nvPr/>
          </p:nvSpPr>
          <p:spPr>
            <a:xfrm>
              <a:off x="165295" y="2797126"/>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Losange 6"/>
            <p:cNvSpPr/>
            <p:nvPr/>
          </p:nvSpPr>
          <p:spPr>
            <a:xfrm>
              <a:off x="1296192" y="4314092"/>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Losange 7"/>
            <p:cNvSpPr/>
            <p:nvPr/>
          </p:nvSpPr>
          <p:spPr>
            <a:xfrm rot="1639864">
              <a:off x="3244567" y="4921347"/>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Losange 8"/>
            <p:cNvSpPr/>
            <p:nvPr/>
          </p:nvSpPr>
          <p:spPr>
            <a:xfrm>
              <a:off x="900539" y="1589649"/>
              <a:ext cx="1649436" cy="1622474"/>
            </a:xfrm>
            <a:prstGeom prst="diamond">
              <a:avLst/>
            </a:prstGeom>
            <a:solidFill>
              <a:schemeClr val="accent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p:cNvSpPr/>
          <p:nvPr/>
        </p:nvSpPr>
        <p:spPr>
          <a:xfrm>
            <a:off x="4217437" y="214671"/>
            <a:ext cx="4179340" cy="400110"/>
          </a:xfrm>
          <a:prstGeom prst="rect">
            <a:avLst/>
          </a:prstGeom>
        </p:spPr>
        <p:txBody>
          <a:bodyPr wrap="square">
            <a:spAutoFit/>
          </a:bodyPr>
          <a:lstStyle/>
          <a:p>
            <a:pPr algn="ctr"/>
            <a:r>
              <a:rPr lang="ar-DZ" sz="2000" b="1" dirty="0">
                <a:solidFill>
                  <a:srgbClr val="222222"/>
                </a:solidFill>
                <a:ea typeface="Times New Roman" panose="02020603050405020304" pitchFamily="18" charset="0"/>
                <a:cs typeface="Traditional Arabic" panose="02020603050405020304" pitchFamily="18" charset="-78"/>
              </a:rPr>
              <a:t>الأطراف العاملة في </a:t>
            </a:r>
            <a:r>
              <a:rPr lang="ar-DZ" sz="2000" b="1" dirty="0" err="1">
                <a:solidFill>
                  <a:srgbClr val="222222"/>
                </a:solidFill>
                <a:ea typeface="Times New Roman" panose="02020603050405020304" pitchFamily="18" charset="0"/>
                <a:cs typeface="Traditional Arabic" panose="02020603050405020304" pitchFamily="18" charset="-78"/>
              </a:rPr>
              <a:t>حوكمة</a:t>
            </a:r>
            <a:r>
              <a:rPr lang="ar-DZ" sz="2000" b="1" dirty="0">
                <a:solidFill>
                  <a:srgbClr val="222222"/>
                </a:solidFill>
                <a:ea typeface="Times New Roman" panose="02020603050405020304" pitchFamily="18" charset="0"/>
                <a:cs typeface="Traditional Arabic" panose="02020603050405020304" pitchFamily="18" charset="-78"/>
              </a:rPr>
              <a:t> القطاع المصرفي</a:t>
            </a:r>
            <a:endParaRPr lang="fr-FR" sz="2800" dirty="0"/>
          </a:p>
        </p:txBody>
      </p:sp>
      <p:grpSp>
        <p:nvGrpSpPr>
          <p:cNvPr id="14" name="Groupe 13"/>
          <p:cNvGrpSpPr>
            <a:grpSpLocks/>
          </p:cNvGrpSpPr>
          <p:nvPr/>
        </p:nvGrpSpPr>
        <p:grpSpPr>
          <a:xfrm>
            <a:off x="3442996" y="1058402"/>
            <a:ext cx="7716416" cy="5193107"/>
            <a:chOff x="0" y="0"/>
            <a:chExt cx="5352603" cy="4381493"/>
          </a:xfrm>
        </p:grpSpPr>
        <p:grpSp>
          <p:nvGrpSpPr>
            <p:cNvPr id="15" name="Groupe 14"/>
            <p:cNvGrpSpPr/>
            <p:nvPr/>
          </p:nvGrpSpPr>
          <p:grpSpPr>
            <a:xfrm>
              <a:off x="171450" y="2139950"/>
              <a:ext cx="1572895" cy="520065"/>
              <a:chOff x="-23454" y="0"/>
              <a:chExt cx="1573529" cy="520700"/>
            </a:xfrm>
          </p:grpSpPr>
          <p:sp>
            <p:nvSpPr>
              <p:cNvPr id="56" name="Rectangle 55"/>
              <p:cNvSpPr/>
              <p:nvPr/>
            </p:nvSpPr>
            <p:spPr>
              <a:xfrm>
                <a:off x="0" y="0"/>
                <a:ext cx="1550075" cy="520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7" name="Zone de texte 5"/>
              <p:cNvSpPr txBox="1"/>
              <p:nvPr/>
            </p:nvSpPr>
            <p:spPr>
              <a:xfrm>
                <a:off x="-23454" y="50226"/>
                <a:ext cx="1573529"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الإطار التشريعي والتنظيمي</a:t>
                </a:r>
                <a:endParaRPr lang="fr-FR" sz="1100">
                  <a:effectLst/>
                  <a:ea typeface="Calibri" panose="020F0502020204030204" pitchFamily="34" charset="0"/>
                  <a:cs typeface="Arial" panose="020B0604020202020204" pitchFamily="34" charset="0"/>
                </a:endParaRPr>
              </a:p>
            </p:txBody>
          </p:sp>
        </p:grpSp>
        <p:grpSp>
          <p:nvGrpSpPr>
            <p:cNvPr id="16" name="Groupe 15"/>
            <p:cNvGrpSpPr/>
            <p:nvPr/>
          </p:nvGrpSpPr>
          <p:grpSpPr>
            <a:xfrm>
              <a:off x="1828800" y="2133600"/>
              <a:ext cx="1035050" cy="520065"/>
              <a:chOff x="-90344" y="-261234"/>
              <a:chExt cx="1550075" cy="520700"/>
            </a:xfrm>
          </p:grpSpPr>
          <p:sp>
            <p:nvSpPr>
              <p:cNvPr id="54" name="Rectangle 53"/>
              <p:cNvSpPr/>
              <p:nvPr/>
            </p:nvSpPr>
            <p:spPr>
              <a:xfrm>
                <a:off x="-90344" y="-261234"/>
                <a:ext cx="1550075" cy="520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5" name="Zone de texte 5"/>
              <p:cNvSpPr txBox="1"/>
              <p:nvPr/>
            </p:nvSpPr>
            <p:spPr>
              <a:xfrm>
                <a:off x="161035" y="-236439"/>
                <a:ext cx="1098994"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a:effectLst/>
                    <a:ea typeface="Calibri" panose="020F0502020204030204" pitchFamily="34" charset="0"/>
                    <a:cs typeface="Sakkal Majalla" panose="02000000000000000000" pitchFamily="2" charset="-78"/>
                  </a:rPr>
                  <a:t>المودعون</a:t>
                </a:r>
                <a:endParaRPr lang="fr-FR" sz="1100">
                  <a:effectLst/>
                  <a:ea typeface="Calibri" panose="020F0502020204030204" pitchFamily="34" charset="0"/>
                  <a:cs typeface="Arial" panose="020B0604020202020204" pitchFamily="34" charset="0"/>
                </a:endParaRPr>
              </a:p>
            </p:txBody>
          </p:sp>
        </p:grpSp>
        <p:grpSp>
          <p:nvGrpSpPr>
            <p:cNvPr id="17" name="Groupe 16"/>
            <p:cNvGrpSpPr/>
            <p:nvPr/>
          </p:nvGrpSpPr>
          <p:grpSpPr>
            <a:xfrm>
              <a:off x="0" y="0"/>
              <a:ext cx="5352603" cy="4381493"/>
              <a:chOff x="0" y="0"/>
              <a:chExt cx="5352603" cy="4381493"/>
            </a:xfrm>
          </p:grpSpPr>
          <p:grpSp>
            <p:nvGrpSpPr>
              <p:cNvPr id="18" name="Groupe 17"/>
              <p:cNvGrpSpPr/>
              <p:nvPr/>
            </p:nvGrpSpPr>
            <p:grpSpPr>
              <a:xfrm>
                <a:off x="1828800" y="2851150"/>
                <a:ext cx="1035050" cy="1492250"/>
                <a:chOff x="0" y="69850"/>
                <a:chExt cx="1346200" cy="469900"/>
              </a:xfrm>
            </p:grpSpPr>
            <p:sp>
              <p:nvSpPr>
                <p:cNvPr id="52" name="Rectangle 51"/>
                <p:cNvSpPr/>
                <p:nvPr/>
              </p:nvSpPr>
              <p:spPr>
                <a:xfrm>
                  <a:off x="0" y="69850"/>
                  <a:ext cx="1346200" cy="4699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3" name="Zone de texte 8"/>
                <p:cNvSpPr txBox="1"/>
                <p:nvPr/>
              </p:nvSpPr>
              <p:spPr>
                <a:xfrm>
                  <a:off x="40266" y="97779"/>
                  <a:ext cx="1305414" cy="427287"/>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الوكلاء من ذوي السمعة</a:t>
                  </a:r>
                  <a:endParaRPr lang="fr-FR" sz="1100">
                    <a:effectLst/>
                    <a:ea typeface="Calibri" panose="020F0502020204030204" pitchFamily="34" charset="0"/>
                    <a:cs typeface="Arial" panose="020B0604020202020204" pitchFamily="34" charset="0"/>
                  </a:endParaRPr>
                </a:p>
              </p:txBody>
            </p:sp>
          </p:grpSp>
          <p:grpSp>
            <p:nvGrpSpPr>
              <p:cNvPr id="19" name="Groupe 18"/>
              <p:cNvGrpSpPr/>
              <p:nvPr/>
            </p:nvGrpSpPr>
            <p:grpSpPr>
              <a:xfrm>
                <a:off x="209550" y="2838450"/>
                <a:ext cx="1534795" cy="1543043"/>
                <a:chOff x="0" y="69850"/>
                <a:chExt cx="1346200" cy="481794"/>
              </a:xfrm>
            </p:grpSpPr>
            <p:sp>
              <p:nvSpPr>
                <p:cNvPr id="50" name="Rectangle 49"/>
                <p:cNvSpPr/>
                <p:nvPr/>
              </p:nvSpPr>
              <p:spPr>
                <a:xfrm>
                  <a:off x="0" y="69850"/>
                  <a:ext cx="1346200" cy="4699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51" name="Zone de texte 8"/>
                <p:cNvSpPr txBox="1"/>
                <p:nvPr/>
              </p:nvSpPr>
              <p:spPr>
                <a:xfrm>
                  <a:off x="27849" y="75483"/>
                  <a:ext cx="1274058" cy="476161"/>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الهيئة الاشرافية </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-الرقابة المكتبية </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-الرقابة الميدانية</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-القوى الجبرية</a:t>
                  </a:r>
                  <a:endParaRPr lang="fr-FR" sz="1100">
                    <a:effectLst/>
                    <a:ea typeface="Calibri" panose="020F0502020204030204" pitchFamily="34" charset="0"/>
                    <a:cs typeface="Arial" panose="020B0604020202020204" pitchFamily="34" charset="0"/>
                  </a:endParaRPr>
                </a:p>
              </p:txBody>
            </p:sp>
          </p:grpSp>
          <p:cxnSp>
            <p:nvCxnSpPr>
              <p:cNvPr id="20" name="Connecteur droit 19"/>
              <p:cNvCxnSpPr/>
              <p:nvPr/>
            </p:nvCxnSpPr>
            <p:spPr>
              <a:xfrm>
                <a:off x="946150" y="1936750"/>
                <a:ext cx="0" cy="197146"/>
              </a:xfrm>
              <a:prstGeom prst="line">
                <a:avLst/>
              </a:prstGeom>
              <a:ln/>
            </p:spPr>
            <p:style>
              <a:lnRef idx="2">
                <a:schemeClr val="accent1"/>
              </a:lnRef>
              <a:fillRef idx="1">
                <a:schemeClr val="lt1"/>
              </a:fillRef>
              <a:effectRef idx="0">
                <a:schemeClr val="accent1"/>
              </a:effectRef>
              <a:fontRef idx="minor">
                <a:schemeClr val="dk1"/>
              </a:fontRef>
            </p:style>
          </p:cxnSp>
          <p:cxnSp>
            <p:nvCxnSpPr>
              <p:cNvPr id="21" name="Connecteur droit 20"/>
              <p:cNvCxnSpPr/>
              <p:nvPr/>
            </p:nvCxnSpPr>
            <p:spPr>
              <a:xfrm>
                <a:off x="946150" y="2660650"/>
                <a:ext cx="0" cy="178435"/>
              </a:xfrm>
              <a:prstGeom prst="line">
                <a:avLst/>
              </a:prstGeom>
              <a:ln/>
            </p:spPr>
            <p:style>
              <a:lnRef idx="2">
                <a:schemeClr val="accent1"/>
              </a:lnRef>
              <a:fillRef idx="1">
                <a:schemeClr val="lt1"/>
              </a:fillRef>
              <a:effectRef idx="0">
                <a:schemeClr val="accent1"/>
              </a:effectRef>
              <a:fontRef idx="minor">
                <a:schemeClr val="dk1"/>
              </a:fontRef>
            </p:style>
          </p:cxnSp>
          <p:cxnSp>
            <p:nvCxnSpPr>
              <p:cNvPr id="22" name="Connecteur droit 21"/>
              <p:cNvCxnSpPr/>
              <p:nvPr/>
            </p:nvCxnSpPr>
            <p:spPr>
              <a:xfrm>
                <a:off x="2381250" y="1924050"/>
                <a:ext cx="0" cy="210185"/>
              </a:xfrm>
              <a:prstGeom prst="line">
                <a:avLst/>
              </a:prstGeom>
              <a:ln/>
            </p:spPr>
            <p:style>
              <a:lnRef idx="2">
                <a:schemeClr val="accent1"/>
              </a:lnRef>
              <a:fillRef idx="1">
                <a:schemeClr val="lt1"/>
              </a:fillRef>
              <a:effectRef idx="0">
                <a:schemeClr val="accent1"/>
              </a:effectRef>
              <a:fontRef idx="minor">
                <a:schemeClr val="dk1"/>
              </a:fontRef>
            </p:style>
          </p:cxnSp>
          <p:cxnSp>
            <p:nvCxnSpPr>
              <p:cNvPr id="23" name="Connecteur droit 22"/>
              <p:cNvCxnSpPr/>
              <p:nvPr/>
            </p:nvCxnSpPr>
            <p:spPr>
              <a:xfrm>
                <a:off x="2381250" y="2654300"/>
                <a:ext cx="0" cy="185985"/>
              </a:xfrm>
              <a:prstGeom prst="line">
                <a:avLst/>
              </a:prstGeom>
              <a:ln/>
            </p:spPr>
            <p:style>
              <a:lnRef idx="2">
                <a:schemeClr val="accent1"/>
              </a:lnRef>
              <a:fillRef idx="1">
                <a:schemeClr val="lt1"/>
              </a:fillRef>
              <a:effectRef idx="0">
                <a:schemeClr val="accent1"/>
              </a:effectRef>
              <a:fontRef idx="minor">
                <a:schemeClr val="dk1"/>
              </a:fontRef>
            </p:style>
          </p:cxnSp>
          <p:grpSp>
            <p:nvGrpSpPr>
              <p:cNvPr id="24" name="Groupe 23"/>
              <p:cNvGrpSpPr/>
              <p:nvPr/>
            </p:nvGrpSpPr>
            <p:grpSpPr>
              <a:xfrm>
                <a:off x="0" y="0"/>
                <a:ext cx="5352603" cy="3423040"/>
                <a:chOff x="0" y="0"/>
                <a:chExt cx="5352603" cy="3423040"/>
              </a:xfrm>
            </p:grpSpPr>
            <p:grpSp>
              <p:nvGrpSpPr>
                <p:cNvPr id="25" name="Groupe 24"/>
                <p:cNvGrpSpPr/>
                <p:nvPr/>
              </p:nvGrpSpPr>
              <p:grpSpPr>
                <a:xfrm>
                  <a:off x="0" y="0"/>
                  <a:ext cx="5352603" cy="3423040"/>
                  <a:chOff x="0" y="0"/>
                  <a:chExt cx="5352603" cy="3423040"/>
                </a:xfrm>
              </p:grpSpPr>
              <p:grpSp>
                <p:nvGrpSpPr>
                  <p:cNvPr id="27" name="Groupe 26"/>
                  <p:cNvGrpSpPr/>
                  <p:nvPr/>
                </p:nvGrpSpPr>
                <p:grpSpPr>
                  <a:xfrm>
                    <a:off x="1416050" y="0"/>
                    <a:ext cx="3244850" cy="546100"/>
                    <a:chOff x="0" y="0"/>
                    <a:chExt cx="3371850" cy="635000"/>
                  </a:xfrm>
                </p:grpSpPr>
                <p:sp>
                  <p:nvSpPr>
                    <p:cNvPr id="48" name="Rectangle 47"/>
                    <p:cNvSpPr/>
                    <p:nvPr/>
                  </p:nvSpPr>
                  <p:spPr>
                    <a:xfrm>
                      <a:off x="0" y="0"/>
                      <a:ext cx="3371850" cy="6350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9" name="Zone de texte 2"/>
                    <p:cNvSpPr txBox="1"/>
                    <p:nvPr/>
                  </p:nvSpPr>
                  <p:spPr>
                    <a:xfrm>
                      <a:off x="95250" y="76200"/>
                      <a:ext cx="3149600" cy="48679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ar-DZ" sz="1400" b="1">
                          <a:effectLst/>
                          <a:ea typeface="Calibri" panose="020F0502020204030204" pitchFamily="34" charset="0"/>
                          <a:cs typeface="Sakkal Majalla" panose="02000000000000000000" pitchFamily="2" charset="-78"/>
                        </a:rPr>
                        <a:t>الأطراف العاملة في نظام الحوكمة</a:t>
                      </a:r>
                      <a:endParaRPr lang="fr-FR" sz="1100">
                        <a:effectLst/>
                        <a:ea typeface="Calibri" panose="020F0502020204030204" pitchFamily="34" charset="0"/>
                        <a:cs typeface="Arial" panose="020B0604020202020204" pitchFamily="34" charset="0"/>
                      </a:endParaRPr>
                    </a:p>
                  </p:txBody>
                </p:sp>
              </p:grpSp>
              <p:cxnSp>
                <p:nvCxnSpPr>
                  <p:cNvPr id="28" name="Connecteur : en arc 4"/>
                  <p:cNvCxnSpPr/>
                  <p:nvPr/>
                </p:nvCxnSpPr>
                <p:spPr>
                  <a:xfrm>
                    <a:off x="3911600" y="546100"/>
                    <a:ext cx="800100" cy="228600"/>
                  </a:xfrm>
                  <a:prstGeom prst="curvedConnector3">
                    <a:avLst/>
                  </a:prstGeom>
                  <a:ln>
                    <a:tailEnd type="triangle"/>
                  </a:ln>
                </p:spPr>
                <p:style>
                  <a:lnRef idx="2">
                    <a:schemeClr val="accent1"/>
                  </a:lnRef>
                  <a:fillRef idx="1">
                    <a:schemeClr val="lt1"/>
                  </a:fillRef>
                  <a:effectRef idx="0">
                    <a:schemeClr val="accent1"/>
                  </a:effectRef>
                  <a:fontRef idx="minor">
                    <a:schemeClr val="dk1"/>
                  </a:fontRef>
                </p:style>
              </p:cxnSp>
              <p:grpSp>
                <p:nvGrpSpPr>
                  <p:cNvPr id="29" name="Groupe 28"/>
                  <p:cNvGrpSpPr/>
                  <p:nvPr/>
                </p:nvGrpSpPr>
                <p:grpSpPr>
                  <a:xfrm>
                    <a:off x="3981170" y="781050"/>
                    <a:ext cx="1371433" cy="469265"/>
                    <a:chOff x="-169854" y="0"/>
                    <a:chExt cx="1464777" cy="463550"/>
                  </a:xfrm>
                </p:grpSpPr>
                <p:sp>
                  <p:nvSpPr>
                    <p:cNvPr id="46" name="Rectangle 45"/>
                    <p:cNvSpPr/>
                    <p:nvPr/>
                  </p:nvSpPr>
                  <p:spPr>
                    <a:xfrm>
                      <a:off x="-169555" y="0"/>
                      <a:ext cx="1464478"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7" name="Zone de texte 6"/>
                    <p:cNvSpPr txBox="1"/>
                    <p:nvPr/>
                  </p:nvSpPr>
                  <p:spPr>
                    <a:xfrm>
                      <a:off x="-169854" y="51661"/>
                      <a:ext cx="1390649" cy="393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a:effectLst/>
                          <a:ea typeface="Calibri" panose="020F0502020204030204" pitchFamily="34" charset="0"/>
                          <a:cs typeface="Sakkal Majalla" panose="02000000000000000000" pitchFamily="2" charset="-78"/>
                        </a:rPr>
                        <a:t>الأطراف الداخلية</a:t>
                      </a:r>
                      <a:endParaRPr lang="fr-FR" sz="1100">
                        <a:effectLst/>
                        <a:ea typeface="Calibri" panose="020F0502020204030204" pitchFamily="34" charset="0"/>
                        <a:cs typeface="Arial" panose="020B0604020202020204" pitchFamily="34" charset="0"/>
                      </a:endParaRPr>
                    </a:p>
                  </p:txBody>
                </p:sp>
              </p:grpSp>
              <p:grpSp>
                <p:nvGrpSpPr>
                  <p:cNvPr id="30" name="Groupe 29"/>
                  <p:cNvGrpSpPr/>
                  <p:nvPr/>
                </p:nvGrpSpPr>
                <p:grpSpPr>
                  <a:xfrm>
                    <a:off x="82550" y="806450"/>
                    <a:ext cx="2749550" cy="469265"/>
                    <a:chOff x="-3463494" y="-325738"/>
                    <a:chExt cx="1656793" cy="463550"/>
                  </a:xfrm>
                </p:grpSpPr>
                <p:sp>
                  <p:nvSpPr>
                    <p:cNvPr id="44" name="Rectangle 43"/>
                    <p:cNvSpPr/>
                    <p:nvPr/>
                  </p:nvSpPr>
                  <p:spPr>
                    <a:xfrm>
                      <a:off x="-3388498" y="-325738"/>
                      <a:ext cx="1581797"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5" name="Zone de texte 6"/>
                    <p:cNvSpPr txBox="1"/>
                    <p:nvPr/>
                  </p:nvSpPr>
                  <p:spPr>
                    <a:xfrm>
                      <a:off x="-3463494" y="-300354"/>
                      <a:ext cx="1537549" cy="393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a:effectLst/>
                          <a:ea typeface="Calibri" panose="020F0502020204030204" pitchFamily="34" charset="0"/>
                          <a:cs typeface="Sakkal Majalla" panose="02000000000000000000" pitchFamily="2" charset="-78"/>
                        </a:rPr>
                        <a:t>الأطراف الخارجية</a:t>
                      </a:r>
                      <a:endParaRPr lang="fr-FR" sz="1100">
                        <a:effectLst/>
                        <a:ea typeface="Calibri" panose="020F0502020204030204" pitchFamily="34" charset="0"/>
                        <a:cs typeface="Arial" panose="020B0604020202020204" pitchFamily="34" charset="0"/>
                      </a:endParaRPr>
                    </a:p>
                    <a:p>
                      <a:pPr algn="ctr" rtl="1">
                        <a:lnSpc>
                          <a:spcPct val="107000"/>
                        </a:lnSpc>
                        <a:spcAft>
                          <a:spcPts val="800"/>
                        </a:spcAft>
                      </a:pPr>
                      <a:r>
                        <a:rPr lang="fr-FR" sz="1400">
                          <a:effectLst/>
                          <a:latin typeface="Sakkal Majalla" panose="02000000000000000000" pitchFamily="2" charset="-78"/>
                          <a:ea typeface="Calibri" panose="020F0502020204030204" pitchFamily="34" charset="0"/>
                          <a:cs typeface="Arial" panose="020B0604020202020204" pitchFamily="34" charset="0"/>
                        </a:rPr>
                        <a:t> </a:t>
                      </a:r>
                      <a:endParaRPr lang="fr-FR" sz="1100">
                        <a:effectLst/>
                        <a:ea typeface="Calibri" panose="020F0502020204030204" pitchFamily="34" charset="0"/>
                        <a:cs typeface="Arial" panose="020B0604020202020204" pitchFamily="34" charset="0"/>
                      </a:endParaRPr>
                    </a:p>
                  </p:txBody>
                </p:sp>
              </p:grpSp>
              <p:grpSp>
                <p:nvGrpSpPr>
                  <p:cNvPr id="31" name="Groupe 30"/>
                  <p:cNvGrpSpPr/>
                  <p:nvPr/>
                </p:nvGrpSpPr>
                <p:grpSpPr>
                  <a:xfrm>
                    <a:off x="4140200" y="1403350"/>
                    <a:ext cx="1206500" cy="2019690"/>
                    <a:chOff x="0" y="0"/>
                    <a:chExt cx="1295400" cy="491458"/>
                  </a:xfrm>
                  <a:noFill/>
                </p:grpSpPr>
                <p:sp>
                  <p:nvSpPr>
                    <p:cNvPr id="42" name="Rectangle 41"/>
                    <p:cNvSpPr/>
                    <p:nvPr/>
                  </p:nvSpPr>
                  <p:spPr>
                    <a:xfrm>
                      <a:off x="0" y="0"/>
                      <a:ext cx="1295400" cy="483619"/>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3" name="Zone de texte 6"/>
                    <p:cNvSpPr txBox="1"/>
                    <p:nvPr/>
                  </p:nvSpPr>
                  <p:spPr>
                    <a:xfrm>
                      <a:off x="35878" y="7466"/>
                      <a:ext cx="1257300" cy="483992"/>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-المساهمون</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-مجلس الإدارة</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واللجان التابعة له</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-الإدارة التنفيذية</a:t>
                      </a:r>
                      <a:endParaRPr lang="fr-FR" sz="1100">
                        <a:effectLst/>
                        <a:ea typeface="Calibri" panose="020F0502020204030204" pitchFamily="34" charset="0"/>
                        <a:cs typeface="Arial" panose="020B0604020202020204" pitchFamily="34" charset="0"/>
                      </a:endParaRPr>
                    </a:p>
                    <a:p>
                      <a:pPr algn="r" rtl="1">
                        <a:lnSpc>
                          <a:spcPct val="107000"/>
                        </a:lnSpc>
                        <a:spcAft>
                          <a:spcPts val="800"/>
                        </a:spcAft>
                      </a:pPr>
                      <a:r>
                        <a:rPr lang="ar-DZ" sz="1400">
                          <a:effectLst/>
                          <a:ea typeface="Calibri" panose="020F0502020204030204" pitchFamily="34" charset="0"/>
                          <a:cs typeface="Sakkal Majalla" panose="02000000000000000000" pitchFamily="2" charset="-78"/>
                        </a:rPr>
                        <a:t>-المراجعون</a:t>
                      </a:r>
                      <a:endParaRPr lang="fr-FR" sz="1100">
                        <a:effectLst/>
                        <a:ea typeface="Calibri" panose="020F0502020204030204" pitchFamily="34" charset="0"/>
                        <a:cs typeface="Arial" panose="020B0604020202020204" pitchFamily="34" charset="0"/>
                      </a:endParaRPr>
                    </a:p>
                  </p:txBody>
                </p:sp>
              </p:grpSp>
              <p:cxnSp>
                <p:nvCxnSpPr>
                  <p:cNvPr id="32" name="Connecteur : en arc 4"/>
                  <p:cNvCxnSpPr/>
                  <p:nvPr/>
                </p:nvCxnSpPr>
                <p:spPr>
                  <a:xfrm flipH="1">
                    <a:off x="2070100" y="546100"/>
                    <a:ext cx="660400" cy="228600"/>
                  </a:xfrm>
                  <a:prstGeom prst="curvedConnector3">
                    <a:avLst/>
                  </a:prstGeom>
                  <a:ln>
                    <a:tailEnd type="triangle"/>
                  </a:ln>
                </p:spPr>
                <p:style>
                  <a:lnRef idx="2">
                    <a:schemeClr val="accent1"/>
                  </a:lnRef>
                  <a:fillRef idx="1">
                    <a:schemeClr val="lt1"/>
                  </a:fillRef>
                  <a:effectRef idx="0">
                    <a:schemeClr val="accent1"/>
                  </a:effectRef>
                  <a:fontRef idx="minor">
                    <a:schemeClr val="dk1"/>
                  </a:fontRef>
                </p:style>
              </p:cxnSp>
              <p:cxnSp>
                <p:nvCxnSpPr>
                  <p:cNvPr id="33" name="Connecteur : en arc 4"/>
                  <p:cNvCxnSpPr/>
                  <p:nvPr/>
                </p:nvCxnSpPr>
                <p:spPr>
                  <a:xfrm flipH="1">
                    <a:off x="895350" y="1270000"/>
                    <a:ext cx="349250" cy="158115"/>
                  </a:xfrm>
                  <a:prstGeom prst="curvedConnector3">
                    <a:avLst/>
                  </a:prstGeom>
                  <a:ln>
                    <a:tailEnd type="triangle"/>
                  </a:ln>
                </p:spPr>
                <p:style>
                  <a:lnRef idx="2">
                    <a:schemeClr val="accent1"/>
                  </a:lnRef>
                  <a:fillRef idx="1">
                    <a:schemeClr val="lt1"/>
                  </a:fillRef>
                  <a:effectRef idx="0">
                    <a:schemeClr val="accent1"/>
                  </a:effectRef>
                  <a:fontRef idx="minor">
                    <a:schemeClr val="dk1"/>
                  </a:fontRef>
                </p:style>
              </p:cxnSp>
              <p:grpSp>
                <p:nvGrpSpPr>
                  <p:cNvPr id="34" name="Groupe 33"/>
                  <p:cNvGrpSpPr/>
                  <p:nvPr/>
                </p:nvGrpSpPr>
                <p:grpSpPr>
                  <a:xfrm>
                    <a:off x="1831777" y="1454150"/>
                    <a:ext cx="1000323" cy="469265"/>
                    <a:chOff x="-3388498" y="-325738"/>
                    <a:chExt cx="1581797" cy="463550"/>
                  </a:xfrm>
                </p:grpSpPr>
                <p:sp>
                  <p:nvSpPr>
                    <p:cNvPr id="40" name="Rectangle 39"/>
                    <p:cNvSpPr/>
                    <p:nvPr/>
                  </p:nvSpPr>
                  <p:spPr>
                    <a:xfrm>
                      <a:off x="-3388498" y="-325738"/>
                      <a:ext cx="1581797"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41" name="Zone de texte 6"/>
                    <p:cNvSpPr txBox="1"/>
                    <p:nvPr/>
                  </p:nvSpPr>
                  <p:spPr>
                    <a:xfrm>
                      <a:off x="-3344251" y="-288710"/>
                      <a:ext cx="1537550" cy="393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a:effectLst/>
                          <a:ea typeface="Calibri" panose="020F0502020204030204" pitchFamily="34" charset="0"/>
                          <a:cs typeface="Sakkal Majalla" panose="02000000000000000000" pitchFamily="2" charset="-78"/>
                        </a:rPr>
                        <a:t>الجمهور</a:t>
                      </a:r>
                      <a:endParaRPr lang="fr-FR" sz="1100">
                        <a:effectLst/>
                        <a:ea typeface="Calibri" panose="020F0502020204030204" pitchFamily="34" charset="0"/>
                        <a:cs typeface="Arial" panose="020B0604020202020204" pitchFamily="34" charset="0"/>
                      </a:endParaRPr>
                    </a:p>
                  </p:txBody>
                </p:sp>
              </p:grpSp>
              <p:grpSp>
                <p:nvGrpSpPr>
                  <p:cNvPr id="35" name="Groupe 34"/>
                  <p:cNvGrpSpPr/>
                  <p:nvPr/>
                </p:nvGrpSpPr>
                <p:grpSpPr>
                  <a:xfrm>
                    <a:off x="0" y="1454150"/>
                    <a:ext cx="1783079" cy="482304"/>
                    <a:chOff x="-3585781" y="-325738"/>
                    <a:chExt cx="1802794" cy="463550"/>
                  </a:xfrm>
                </p:grpSpPr>
                <p:sp>
                  <p:nvSpPr>
                    <p:cNvPr id="37" name="Rectangle 36"/>
                    <p:cNvSpPr/>
                    <p:nvPr/>
                  </p:nvSpPr>
                  <p:spPr>
                    <a:xfrm>
                      <a:off x="-3388498" y="-325738"/>
                      <a:ext cx="1581797" cy="46355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FR"/>
                    </a:p>
                  </p:txBody>
                </p:sp>
                <p:sp>
                  <p:nvSpPr>
                    <p:cNvPr id="39" name="Zone de texte 6"/>
                    <p:cNvSpPr txBox="1"/>
                    <p:nvPr/>
                  </p:nvSpPr>
                  <p:spPr>
                    <a:xfrm>
                      <a:off x="-3585781" y="-300354"/>
                      <a:ext cx="1802794" cy="393700"/>
                    </a:xfrm>
                    <a:prstGeom prst="rect">
                      <a:avLst/>
                    </a:prstGeom>
                    <a:ln/>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rtl="1">
                        <a:lnSpc>
                          <a:spcPct val="107000"/>
                        </a:lnSpc>
                        <a:spcAft>
                          <a:spcPts val="800"/>
                        </a:spcAft>
                      </a:pPr>
                      <a:r>
                        <a:rPr lang="ar-DZ" sz="1400">
                          <a:effectLst/>
                          <a:ea typeface="Calibri" panose="020F0502020204030204" pitchFamily="34" charset="0"/>
                          <a:cs typeface="Sakkal Majalla" panose="02000000000000000000" pitchFamily="2" charset="-78"/>
                        </a:rPr>
                        <a:t>السلطة الرقابية الاشرافية</a:t>
                      </a:r>
                      <a:endParaRPr lang="fr-FR" sz="1100">
                        <a:effectLst/>
                        <a:ea typeface="Calibri" panose="020F0502020204030204" pitchFamily="34" charset="0"/>
                        <a:cs typeface="Arial" panose="020B0604020202020204" pitchFamily="34" charset="0"/>
                      </a:endParaRPr>
                    </a:p>
                  </p:txBody>
                </p:sp>
              </p:grpSp>
              <p:cxnSp>
                <p:nvCxnSpPr>
                  <p:cNvPr id="36" name="Connecteur : en arc 4"/>
                  <p:cNvCxnSpPr/>
                  <p:nvPr/>
                </p:nvCxnSpPr>
                <p:spPr>
                  <a:xfrm>
                    <a:off x="2006600" y="1276350"/>
                    <a:ext cx="374650" cy="157682"/>
                  </a:xfrm>
                  <a:prstGeom prst="curvedConnector3">
                    <a:avLst/>
                  </a:prstGeom>
                  <a:ln>
                    <a:tailEnd type="triangle"/>
                  </a:ln>
                </p:spPr>
                <p:style>
                  <a:lnRef idx="2">
                    <a:schemeClr val="accent1"/>
                  </a:lnRef>
                  <a:fillRef idx="1">
                    <a:schemeClr val="lt1"/>
                  </a:fillRef>
                  <a:effectRef idx="0">
                    <a:schemeClr val="accent1"/>
                  </a:effectRef>
                  <a:fontRef idx="minor">
                    <a:schemeClr val="dk1"/>
                  </a:fontRef>
                </p:style>
              </p:cxnSp>
            </p:grpSp>
            <p:cxnSp>
              <p:nvCxnSpPr>
                <p:cNvPr id="26" name="Connecteur droit 25"/>
                <p:cNvCxnSpPr/>
                <p:nvPr/>
              </p:nvCxnSpPr>
              <p:spPr>
                <a:xfrm>
                  <a:off x="4749800" y="1250950"/>
                  <a:ext cx="0" cy="152400"/>
                </a:xfrm>
                <a:prstGeom prst="line">
                  <a:avLst/>
                </a:prstGeom>
                <a:ln/>
              </p:spPr>
              <p:style>
                <a:lnRef idx="2">
                  <a:schemeClr val="accent1"/>
                </a:lnRef>
                <a:fillRef idx="1">
                  <a:schemeClr val="lt1"/>
                </a:fillRef>
                <a:effectRef idx="0">
                  <a:schemeClr val="accent1"/>
                </a:effectRef>
                <a:fontRef idx="minor">
                  <a:schemeClr val="dk1"/>
                </a:fontRef>
              </p:style>
            </p:cxnSp>
          </p:grpSp>
        </p:grpSp>
      </p:grpSp>
      <p:sp>
        <p:nvSpPr>
          <p:cNvPr id="13" name="Rectangle 55"/>
          <p:cNvSpPr>
            <a:spLocks noChangeArrowheads="1"/>
          </p:cNvSpPr>
          <p:nvPr/>
        </p:nvSpPr>
        <p:spPr bwMode="auto">
          <a:xfrm>
            <a:off x="3442996" y="5660566"/>
            <a:ext cx="12192000" cy="4572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Tree>
    <p:extLst>
      <p:ext uri="{BB962C8B-B14F-4D97-AF65-F5344CB8AC3E}">
        <p14:creationId xmlns:p14="http://schemas.microsoft.com/office/powerpoint/2010/main" val="323647164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40200" y="400822"/>
            <a:ext cx="4513945" cy="461665"/>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lvl="1" algn="ctr" rtl="1" fontAlgn="base"/>
            <a:r>
              <a:rPr lang="ar-DZ" sz="2400" b="1" dirty="0"/>
              <a:t> </a:t>
            </a:r>
            <a:r>
              <a:rPr lang="ar-DZ" b="1" dirty="0"/>
              <a:t>التحديات التي تواجه </a:t>
            </a:r>
            <a:r>
              <a:rPr lang="ar-DZ" b="1" dirty="0" err="1"/>
              <a:t>حوكمة</a:t>
            </a:r>
            <a:r>
              <a:rPr lang="ar-DZ" b="1" dirty="0"/>
              <a:t> المصارف</a:t>
            </a:r>
            <a:endParaRPr lang="fr-FR" sz="1400" dirty="0"/>
          </a:p>
        </p:txBody>
      </p:sp>
      <p:grpSp>
        <p:nvGrpSpPr>
          <p:cNvPr id="3" name="Groupe 2"/>
          <p:cNvGrpSpPr/>
          <p:nvPr/>
        </p:nvGrpSpPr>
        <p:grpSpPr>
          <a:xfrm>
            <a:off x="236481" y="251264"/>
            <a:ext cx="599091" cy="520263"/>
            <a:chOff x="315309" y="504497"/>
            <a:chExt cx="599090" cy="520263"/>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4" name="Organigramme : Connecteur 3"/>
            <p:cNvSpPr/>
            <p:nvPr/>
          </p:nvSpPr>
          <p:spPr>
            <a:xfrm>
              <a:off x="315310" y="504497"/>
              <a:ext cx="299545" cy="25224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5" name="Organigramme : Connecteur 4"/>
            <p:cNvSpPr/>
            <p:nvPr/>
          </p:nvSpPr>
          <p:spPr>
            <a:xfrm>
              <a:off x="315309" y="767256"/>
              <a:ext cx="299545" cy="25224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6" name="Organigramme : Connecteur 5"/>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Connecteur 6"/>
            <p:cNvSpPr/>
            <p:nvPr/>
          </p:nvSpPr>
          <p:spPr>
            <a:xfrm>
              <a:off x="614854" y="772512"/>
              <a:ext cx="299545" cy="252248"/>
            </a:xfrm>
            <a:prstGeom prst="flowChartConnector">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grpSp>
      <p:sp>
        <p:nvSpPr>
          <p:cNvPr id="10" name="Nuage 9"/>
          <p:cNvSpPr/>
          <p:nvPr/>
        </p:nvSpPr>
        <p:spPr>
          <a:xfrm>
            <a:off x="7984952" y="1175334"/>
            <a:ext cx="4034317" cy="1855318"/>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r" rtl="1"/>
            <a:r>
              <a:rPr lang="ar-DZ" sz="2000" b="1" dirty="0"/>
              <a:t>تغيرات البيئة التنظيمية</a:t>
            </a:r>
            <a:endParaRPr lang="fr-FR" sz="2400" b="1" dirty="0"/>
          </a:p>
        </p:txBody>
      </p:sp>
      <p:sp>
        <p:nvSpPr>
          <p:cNvPr id="29" name="Nuage 28"/>
          <p:cNvSpPr/>
          <p:nvPr/>
        </p:nvSpPr>
        <p:spPr>
          <a:xfrm>
            <a:off x="236481" y="1044653"/>
            <a:ext cx="4300708" cy="2318879"/>
          </a:xfrm>
          <a:prstGeom prst="cloud">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a:r>
              <a:rPr lang="ar-DZ" sz="2400" b="1" dirty="0"/>
              <a:t>تحديات التكنولوجيا:</a:t>
            </a:r>
            <a:r>
              <a:rPr lang="ar-DZ" sz="2400" dirty="0"/>
              <a:t> </a:t>
            </a:r>
            <a:endParaRPr lang="ar-DZ" sz="2400" b="1" dirty="0">
              <a:latin typeface="Simplified Arabic" panose="02020603050405020304" pitchFamily="18" charset="-78"/>
              <a:cs typeface="Simplified Arabic" panose="02020603050405020304" pitchFamily="18" charset="-78"/>
            </a:endParaRPr>
          </a:p>
        </p:txBody>
      </p:sp>
      <p:sp>
        <p:nvSpPr>
          <p:cNvPr id="31" name="Nuage 30"/>
          <p:cNvSpPr/>
          <p:nvPr/>
        </p:nvSpPr>
        <p:spPr>
          <a:xfrm>
            <a:off x="4331735" y="1792889"/>
            <a:ext cx="3386083" cy="2209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rtl="1"/>
            <a:r>
              <a:rPr lang="ar-DZ" sz="2000" b="1" dirty="0"/>
              <a:t>تحديات السوق</a:t>
            </a:r>
            <a:endParaRPr lang="fr-FR" sz="2000" dirty="0"/>
          </a:p>
        </p:txBody>
      </p:sp>
      <p:pic>
        <p:nvPicPr>
          <p:cNvPr id="8" name="Image 7"/>
          <p:cNvPicPr>
            <a:picLocks noChangeAspect="1"/>
          </p:cNvPicPr>
          <p:nvPr/>
        </p:nvPicPr>
        <p:blipFill>
          <a:blip r:embed="rId2"/>
          <a:stretch>
            <a:fillRect/>
          </a:stretch>
        </p:blipFill>
        <p:spPr>
          <a:xfrm>
            <a:off x="11114611" y="251264"/>
            <a:ext cx="609653" cy="798645"/>
          </a:xfrm>
          <a:prstGeom prst="rect">
            <a:avLst/>
          </a:prstGeom>
        </p:spPr>
      </p:pic>
      <p:sp>
        <p:nvSpPr>
          <p:cNvPr id="12" name="Nuage 11"/>
          <p:cNvSpPr/>
          <p:nvPr/>
        </p:nvSpPr>
        <p:spPr>
          <a:xfrm>
            <a:off x="536026" y="3647170"/>
            <a:ext cx="3386083" cy="2209800"/>
          </a:xfrm>
          <a:prstGeom prst="cloud">
            <a:avLst/>
          </a:prstGeom>
          <a:ln/>
        </p:spPr>
        <p:style>
          <a:lnRef idx="1">
            <a:schemeClr val="accent1"/>
          </a:lnRef>
          <a:fillRef idx="2">
            <a:schemeClr val="accent1"/>
          </a:fillRef>
          <a:effectRef idx="1">
            <a:schemeClr val="accent1"/>
          </a:effectRef>
          <a:fontRef idx="minor">
            <a:schemeClr val="dk1"/>
          </a:fontRef>
        </p:style>
        <p:txBody>
          <a:bodyPr rtlCol="0" anchor="ctr"/>
          <a:lstStyle/>
          <a:p>
            <a:pPr lvl="0" algn="ctr" rtl="1"/>
            <a:r>
              <a:rPr lang="ar-DZ" sz="2000" b="1" dirty="0"/>
              <a:t>الشفافية </a:t>
            </a:r>
            <a:r>
              <a:rPr lang="ar-DZ" sz="2000" b="1" dirty="0" smtClean="0"/>
              <a:t>والمساءلة</a:t>
            </a:r>
            <a:endParaRPr lang="fr-FR" sz="2000" dirty="0"/>
          </a:p>
        </p:txBody>
      </p:sp>
      <p:sp>
        <p:nvSpPr>
          <p:cNvPr id="13" name="Nuage 12"/>
          <p:cNvSpPr/>
          <p:nvPr/>
        </p:nvSpPr>
        <p:spPr>
          <a:xfrm>
            <a:off x="8671420" y="3652067"/>
            <a:ext cx="3386083" cy="2209800"/>
          </a:xfrm>
          <a:prstGeom prst="cloud">
            <a:avLst/>
          </a:prstGeom>
          <a:ln/>
        </p:spPr>
        <p:style>
          <a:lnRef idx="1">
            <a:schemeClr val="accent6"/>
          </a:lnRef>
          <a:fillRef idx="2">
            <a:schemeClr val="accent6"/>
          </a:fillRef>
          <a:effectRef idx="1">
            <a:schemeClr val="accent6"/>
          </a:effectRef>
          <a:fontRef idx="minor">
            <a:schemeClr val="dk1"/>
          </a:fontRef>
        </p:style>
        <p:txBody>
          <a:bodyPr rtlCol="0" anchor="ctr"/>
          <a:lstStyle/>
          <a:p>
            <a:pPr lvl="0" algn="ctr" rtl="1"/>
            <a:r>
              <a:rPr lang="ar-DZ" sz="2000" b="1" dirty="0"/>
              <a:t>إدارة المخاطر</a:t>
            </a:r>
            <a:endParaRPr lang="fr-FR" sz="2000" dirty="0"/>
          </a:p>
        </p:txBody>
      </p:sp>
      <p:sp>
        <p:nvSpPr>
          <p:cNvPr id="14" name="Nuage 13"/>
          <p:cNvSpPr/>
          <p:nvPr/>
        </p:nvSpPr>
        <p:spPr>
          <a:xfrm>
            <a:off x="4331734" y="4299190"/>
            <a:ext cx="3386083" cy="2209800"/>
          </a:xfrm>
          <a:prstGeom prst="cloud">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rtl="1"/>
            <a:r>
              <a:rPr lang="ar-DZ" sz="2000" b="1" dirty="0"/>
              <a:t>التغيرات الاقتصادية العالمية</a:t>
            </a:r>
            <a:endParaRPr lang="fr-FR" sz="2000" dirty="0"/>
          </a:p>
        </p:txBody>
      </p:sp>
    </p:spTree>
    <p:extLst>
      <p:ext uri="{BB962C8B-B14F-4D97-AF65-F5344CB8AC3E}">
        <p14:creationId xmlns:p14="http://schemas.microsoft.com/office/powerpoint/2010/main" val="1789951941"/>
      </p:ext>
    </p:extLst>
  </p:cSld>
  <p:clrMapOvr>
    <a:masterClrMapping/>
  </p:clrMapOvr>
  <mc:AlternateContent xmlns:mc="http://schemas.openxmlformats.org/markup-compatibility/2006" xmlns:p14="http://schemas.microsoft.com/office/powerpoint/2010/main">
    <mc:Choice Requires="p14">
      <p:transition spd="slow" p14:dur="25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down)">
                                      <p:cBhvr>
                                        <p:cTn id="25" dur="500"/>
                                        <p:tgtEl>
                                          <p:spTgt spid="2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down)">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down)">
                                      <p:cBhvr>
                                        <p:cTn id="35" dur="5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down)">
                                      <p:cBhvr>
                                        <p:cTn id="40" dur="5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1" grpId="0" animBg="1"/>
      <p:bldP spid="12" grpId="0" animBg="1"/>
      <p:bldP spid="13"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a:off x="398352" y="2819230"/>
            <a:ext cx="4209862" cy="3216501"/>
          </a:xfrm>
          <a:prstGeom prst="ellipse">
            <a:avLst/>
          </a:prstGeom>
          <a:ln w="38100"/>
          <a:effectLst>
            <a:reflection blurRad="6350" stA="50000" endA="275" endPos="40000" dist="101600" dir="5400000" sy="-100000" algn="bl" rotWithShape="0"/>
          </a:effectLst>
          <a:scene3d>
            <a:camera prst="isometricOffAxis1Right"/>
            <a:lightRig rig="threePt" dir="t"/>
          </a:scene3d>
        </p:spPr>
        <p:style>
          <a:lnRef idx="2">
            <a:schemeClr val="accent4"/>
          </a:lnRef>
          <a:fillRef idx="1">
            <a:schemeClr val="lt1"/>
          </a:fillRef>
          <a:effectRef idx="0">
            <a:schemeClr val="accent4"/>
          </a:effectRef>
          <a:fontRef idx="minor">
            <a:schemeClr val="dk1"/>
          </a:fontRef>
        </p:style>
        <p:txBody>
          <a:bodyPr rtlCol="0" anchor="ctr"/>
          <a:lstStyle/>
          <a:p>
            <a:pPr algn="ctr"/>
            <a:r>
              <a:rPr lang="ar-DZ" sz="3200" dirty="0" smtClean="0">
                <a:latin typeface="Simplified Arabic" panose="02020603050405020304" pitchFamily="18" charset="-78"/>
                <a:cs typeface="Simplified Arabic" panose="02020603050405020304" pitchFamily="18" charset="-78"/>
              </a:rPr>
              <a:t>كيف تعزز التكنولوجيا الشفافية في </a:t>
            </a:r>
            <a:r>
              <a:rPr lang="ar-DZ" sz="3200" dirty="0" err="1" smtClean="0">
                <a:latin typeface="Simplified Arabic" panose="02020603050405020304" pitchFamily="18" charset="-78"/>
                <a:cs typeface="Simplified Arabic" panose="02020603050405020304" pitchFamily="18" charset="-78"/>
              </a:rPr>
              <a:t>الحوكمة</a:t>
            </a:r>
            <a:endParaRPr lang="fr-FR" sz="3200" dirty="0">
              <a:latin typeface="Simplified Arabic" panose="02020603050405020304" pitchFamily="18" charset="-78"/>
              <a:cs typeface="Simplified Arabic" panose="02020603050405020304" pitchFamily="18" charset="-78"/>
            </a:endParaRPr>
          </a:p>
        </p:txBody>
      </p:sp>
      <p:sp>
        <p:nvSpPr>
          <p:cNvPr id="6" name="Pentagone 5"/>
          <p:cNvSpPr/>
          <p:nvPr/>
        </p:nvSpPr>
        <p:spPr>
          <a:xfrm rot="20136303">
            <a:off x="1942665" y="929892"/>
            <a:ext cx="4485630" cy="725726"/>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ar-DZ" sz="2000" dirty="0"/>
              <a:t>تحسين الوصول إلى المعلومات</a:t>
            </a:r>
            <a:r>
              <a:rPr lang="ar-DZ" sz="2000" dirty="0" smtClean="0">
                <a:solidFill>
                  <a:schemeClr val="tx1"/>
                </a:solidFill>
                <a:latin typeface="Simplified Arabic" panose="02020603050405020304" pitchFamily="18" charset="-78"/>
                <a:cs typeface="Simplified Arabic" panose="02020603050405020304" pitchFamily="18" charset="-78"/>
              </a:rPr>
              <a:t>؛</a:t>
            </a:r>
            <a:endParaRPr lang="fr-FR" sz="2000" dirty="0">
              <a:solidFill>
                <a:schemeClr val="tx1"/>
              </a:solidFill>
              <a:latin typeface="Simplified Arabic" panose="02020603050405020304" pitchFamily="18" charset="-78"/>
              <a:cs typeface="Simplified Arabic" panose="02020603050405020304" pitchFamily="18" charset="-78"/>
            </a:endParaRPr>
          </a:p>
          <a:p>
            <a:pPr algn="ctr"/>
            <a:endParaRPr lang="fr-FR" dirty="0">
              <a:latin typeface="Simplified Arabic" panose="02020603050405020304" pitchFamily="18" charset="-78"/>
              <a:cs typeface="Simplified Arabic" panose="02020603050405020304" pitchFamily="18" charset="-78"/>
            </a:endParaRPr>
          </a:p>
        </p:txBody>
      </p:sp>
      <p:sp>
        <p:nvSpPr>
          <p:cNvPr id="7" name="Pentagone 6"/>
          <p:cNvSpPr/>
          <p:nvPr/>
        </p:nvSpPr>
        <p:spPr>
          <a:xfrm rot="20136303">
            <a:off x="3027603" y="1474110"/>
            <a:ext cx="4542132" cy="725726"/>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000" dirty="0"/>
              <a:t>توفير أنظمة معلومات متقدمة: </a:t>
            </a:r>
            <a:r>
              <a:rPr lang="ar-DZ" sz="2000" dirty="0" smtClean="0">
                <a:solidFill>
                  <a:schemeClr val="tx1"/>
                </a:solidFill>
                <a:latin typeface="Simplified Arabic" panose="02020603050405020304" pitchFamily="18" charset="-78"/>
                <a:cs typeface="Simplified Arabic" panose="02020603050405020304" pitchFamily="18" charset="-78"/>
              </a:rPr>
              <a:t>؛</a:t>
            </a:r>
            <a:endParaRPr lang="fr-FR" sz="2000" dirty="0">
              <a:solidFill>
                <a:schemeClr val="tx1"/>
              </a:solidFill>
              <a:latin typeface="Simplified Arabic" panose="02020603050405020304" pitchFamily="18" charset="-78"/>
              <a:cs typeface="Simplified Arabic" panose="02020603050405020304" pitchFamily="18" charset="-78"/>
            </a:endParaRPr>
          </a:p>
          <a:p>
            <a:pPr algn="ctr"/>
            <a:endParaRPr lang="fr-FR" dirty="0"/>
          </a:p>
        </p:txBody>
      </p:sp>
      <p:sp>
        <p:nvSpPr>
          <p:cNvPr id="8" name="Pentagone 7"/>
          <p:cNvSpPr/>
          <p:nvPr/>
        </p:nvSpPr>
        <p:spPr>
          <a:xfrm rot="20136303">
            <a:off x="4276379" y="1977569"/>
            <a:ext cx="4682995" cy="725726"/>
          </a:xfrm>
          <a:prstGeom prst="homePlat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000" dirty="0"/>
              <a:t>تعزيز المساءلة: </a:t>
            </a:r>
            <a:endParaRPr lang="fr-FR" dirty="0"/>
          </a:p>
        </p:txBody>
      </p:sp>
      <p:sp>
        <p:nvSpPr>
          <p:cNvPr id="9" name="Pentagone 8"/>
          <p:cNvSpPr/>
          <p:nvPr/>
        </p:nvSpPr>
        <p:spPr>
          <a:xfrm rot="20136303">
            <a:off x="6093379" y="2390498"/>
            <a:ext cx="3906273" cy="725726"/>
          </a:xfrm>
          <a:prstGeom prst="homePlat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000" dirty="0"/>
              <a:t>تقنيات </a:t>
            </a:r>
            <a:r>
              <a:rPr lang="ar-DZ" sz="2000" dirty="0" err="1"/>
              <a:t>البلوكشين</a:t>
            </a:r>
            <a:r>
              <a:rPr lang="ar-DZ" sz="2000" dirty="0"/>
              <a:t>: </a:t>
            </a:r>
            <a:r>
              <a:rPr lang="ar-DZ" sz="2000" dirty="0" smtClean="0">
                <a:solidFill>
                  <a:schemeClr val="tx1"/>
                </a:solidFill>
                <a:latin typeface="Simplified Arabic" panose="02020603050405020304" pitchFamily="18" charset="-78"/>
                <a:cs typeface="Simplified Arabic" panose="02020603050405020304" pitchFamily="18" charset="-78"/>
              </a:rPr>
              <a:t>؛</a:t>
            </a:r>
            <a:endParaRPr lang="fr-FR" sz="2000" dirty="0">
              <a:solidFill>
                <a:schemeClr val="tx1"/>
              </a:solidFill>
              <a:latin typeface="Simplified Arabic" panose="02020603050405020304" pitchFamily="18" charset="-78"/>
              <a:cs typeface="Simplified Arabic" panose="02020603050405020304" pitchFamily="18" charset="-78"/>
            </a:endParaRPr>
          </a:p>
          <a:p>
            <a:pPr algn="ctr"/>
            <a:endParaRPr lang="fr-FR" dirty="0"/>
          </a:p>
        </p:txBody>
      </p:sp>
      <p:sp>
        <p:nvSpPr>
          <p:cNvPr id="10" name="Pentagone 9"/>
          <p:cNvSpPr/>
          <p:nvPr/>
        </p:nvSpPr>
        <p:spPr>
          <a:xfrm rot="20136303">
            <a:off x="6953713" y="3024856"/>
            <a:ext cx="4326389" cy="725726"/>
          </a:xfrm>
          <a:prstGeom prst="homePlat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DZ" sz="2000" dirty="0"/>
              <a:t>تحليل البيانات الكبيرة</a:t>
            </a:r>
            <a:r>
              <a:rPr lang="ar-DZ" sz="2000" dirty="0" smtClean="0">
                <a:solidFill>
                  <a:schemeClr val="tx1"/>
                </a:solidFill>
                <a:latin typeface="Simplified Arabic" panose="02020603050405020304" pitchFamily="18" charset="-78"/>
                <a:cs typeface="Simplified Arabic" panose="02020603050405020304" pitchFamily="18" charset="-78"/>
              </a:rPr>
              <a:t>.</a:t>
            </a:r>
            <a:endParaRPr lang="fr-FR" sz="2000" dirty="0">
              <a:solidFill>
                <a:schemeClr val="tx1"/>
              </a:solidFill>
              <a:latin typeface="Simplified Arabic" panose="02020603050405020304" pitchFamily="18" charset="-78"/>
              <a:cs typeface="Simplified Arabic" panose="02020603050405020304" pitchFamily="18" charset="-78"/>
            </a:endParaRPr>
          </a:p>
          <a:p>
            <a:pPr algn="ctr"/>
            <a:endParaRPr lang="fr-FR" dirty="0"/>
          </a:p>
        </p:txBody>
      </p:sp>
      <p:pic>
        <p:nvPicPr>
          <p:cNvPr id="11" name="Image 10"/>
          <p:cNvPicPr>
            <a:picLocks noChangeAspect="1"/>
          </p:cNvPicPr>
          <p:nvPr/>
        </p:nvPicPr>
        <p:blipFill>
          <a:blip r:embed="rId2"/>
          <a:stretch>
            <a:fillRect/>
          </a:stretch>
        </p:blipFill>
        <p:spPr>
          <a:xfrm>
            <a:off x="142414" y="160353"/>
            <a:ext cx="590155" cy="798645"/>
          </a:xfrm>
          <a:prstGeom prst="rect">
            <a:avLst/>
          </a:prstGeom>
        </p:spPr>
      </p:pic>
      <p:sp>
        <p:nvSpPr>
          <p:cNvPr id="12" name="Rectangle 11"/>
          <p:cNvSpPr/>
          <p:nvPr/>
        </p:nvSpPr>
        <p:spPr>
          <a:xfrm>
            <a:off x="0" y="6288258"/>
            <a:ext cx="12192000" cy="569742"/>
          </a:xfrm>
          <a:prstGeom prst="rect">
            <a:avLst/>
          </a:prstGeom>
          <a:gradFill>
            <a:gsLst>
              <a:gs pos="0">
                <a:schemeClr val="accent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Pentagone 13"/>
          <p:cNvSpPr/>
          <p:nvPr/>
        </p:nvSpPr>
        <p:spPr>
          <a:xfrm rot="20136303">
            <a:off x="7572756" y="3891108"/>
            <a:ext cx="4326389" cy="725726"/>
          </a:xfrm>
          <a:prstGeom prst="homePlate">
            <a:avLst/>
          </a:prstGeom>
          <a:ln/>
        </p:spPr>
        <p:style>
          <a:lnRef idx="1">
            <a:schemeClr val="accent3"/>
          </a:lnRef>
          <a:fillRef idx="2">
            <a:schemeClr val="accent3"/>
          </a:fillRef>
          <a:effectRef idx="1">
            <a:schemeClr val="accent3"/>
          </a:effectRef>
          <a:fontRef idx="minor">
            <a:schemeClr val="dk1"/>
          </a:fontRef>
        </p:style>
        <p:txBody>
          <a:bodyPr rtlCol="0" anchor="ctr"/>
          <a:lstStyle/>
          <a:p>
            <a:pPr lvl="0" algn="ctr" rtl="1"/>
            <a:r>
              <a:rPr lang="ar-DZ" sz="2000" dirty="0"/>
              <a:t>التفاعل مع العملاء</a:t>
            </a:r>
            <a:endParaRPr lang="fr-FR" dirty="0"/>
          </a:p>
        </p:txBody>
      </p:sp>
    </p:spTree>
    <p:extLst>
      <p:ext uri="{BB962C8B-B14F-4D97-AF65-F5344CB8AC3E}">
        <p14:creationId xmlns:p14="http://schemas.microsoft.com/office/powerpoint/2010/main" val="39588975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down)">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40679" y="98474"/>
            <a:ext cx="4519815" cy="6858000"/>
            <a:chOff x="0" y="1404424"/>
            <a:chExt cx="4245338" cy="4346917"/>
          </a:xfrm>
        </p:grpSpPr>
        <p:sp>
          <p:nvSpPr>
            <p:cNvPr id="2" name="Losange 1"/>
            <p:cNvSpPr/>
            <p:nvPr/>
          </p:nvSpPr>
          <p:spPr>
            <a:xfrm>
              <a:off x="1617784" y="1404424"/>
              <a:ext cx="2110154" cy="2264899"/>
            </a:xfrm>
            <a:prstGeom prst="diamond">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Losange 2"/>
            <p:cNvSpPr/>
            <p:nvPr/>
          </p:nvSpPr>
          <p:spPr>
            <a:xfrm>
              <a:off x="3387208" y="1620438"/>
              <a:ext cx="858130" cy="829994"/>
            </a:xfrm>
            <a:prstGeom prst="diamond">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Losange 3"/>
            <p:cNvSpPr/>
            <p:nvPr/>
          </p:nvSpPr>
          <p:spPr>
            <a:xfrm>
              <a:off x="0" y="2797126"/>
              <a:ext cx="2110154" cy="2264899"/>
            </a:xfrm>
            <a:prstGeom prst="diamond">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Losange 4"/>
            <p:cNvSpPr/>
            <p:nvPr/>
          </p:nvSpPr>
          <p:spPr>
            <a:xfrm>
              <a:off x="2046849" y="3416105"/>
              <a:ext cx="2110154" cy="2264899"/>
            </a:xfrm>
            <a:prstGeom prst="diamond">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Losange 5"/>
            <p:cNvSpPr/>
            <p:nvPr/>
          </p:nvSpPr>
          <p:spPr>
            <a:xfrm>
              <a:off x="165295" y="2797126"/>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Losange 6"/>
            <p:cNvSpPr/>
            <p:nvPr/>
          </p:nvSpPr>
          <p:spPr>
            <a:xfrm>
              <a:off x="1296192" y="4314092"/>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Losange 7"/>
            <p:cNvSpPr/>
            <p:nvPr/>
          </p:nvSpPr>
          <p:spPr>
            <a:xfrm rot="1639864">
              <a:off x="3244567" y="4921347"/>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Losange 8"/>
            <p:cNvSpPr/>
            <p:nvPr/>
          </p:nvSpPr>
          <p:spPr>
            <a:xfrm>
              <a:off x="900539" y="1589649"/>
              <a:ext cx="1649436" cy="1622474"/>
            </a:xfrm>
            <a:prstGeom prst="diamond">
              <a:avLst/>
            </a:prstGeom>
            <a:solidFill>
              <a:schemeClr val="accent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Rectangle 10"/>
          <p:cNvSpPr/>
          <p:nvPr/>
        </p:nvSpPr>
        <p:spPr>
          <a:xfrm>
            <a:off x="6237046" y="129088"/>
            <a:ext cx="3260829" cy="523220"/>
          </a:xfrm>
          <a:prstGeom prst="rect">
            <a:avLst/>
          </a:prstGeom>
        </p:spPr>
        <p:txBody>
          <a:bodyPr wrap="none">
            <a:spAutoFit/>
          </a:bodyPr>
          <a:lstStyle/>
          <a:p>
            <a:r>
              <a:rPr lang="ar-SA" sz="2800" b="1" kern="100" dirty="0">
                <a:solidFill>
                  <a:srgbClr val="000000"/>
                </a:solidFill>
                <a:ea typeface="Calibri" panose="020F0502020204030204" pitchFamily="34" charset="0"/>
                <a:cs typeface="Traditional Arabic" panose="02020603050405020304" pitchFamily="18" charset="-78"/>
              </a:rPr>
              <a:t>اليات </a:t>
            </a:r>
            <a:r>
              <a:rPr lang="ar-SA" sz="2800" b="1" kern="100" dirty="0" err="1">
                <a:solidFill>
                  <a:srgbClr val="000000"/>
                </a:solidFill>
                <a:ea typeface="Calibri" panose="020F0502020204030204" pitchFamily="34" charset="0"/>
                <a:cs typeface="Traditional Arabic" panose="02020603050405020304" pitchFamily="18" charset="-78"/>
              </a:rPr>
              <a:t>الحوكمة</a:t>
            </a:r>
            <a:r>
              <a:rPr lang="ar-SA" sz="2800" b="1" kern="100" dirty="0">
                <a:solidFill>
                  <a:srgbClr val="000000"/>
                </a:solidFill>
                <a:ea typeface="Calibri" panose="020F0502020204030204" pitchFamily="34" charset="0"/>
                <a:cs typeface="Traditional Arabic" panose="02020603050405020304" pitchFamily="18" charset="-78"/>
              </a:rPr>
              <a:t> في القطاع المصرفي</a:t>
            </a:r>
            <a:endParaRPr lang="fr-FR" sz="2800" dirty="0"/>
          </a:p>
        </p:txBody>
      </p:sp>
      <p:sp>
        <p:nvSpPr>
          <p:cNvPr id="18" name="Flèche gauche 17"/>
          <p:cNvSpPr/>
          <p:nvPr/>
        </p:nvSpPr>
        <p:spPr>
          <a:xfrm>
            <a:off x="6790099" y="1036973"/>
            <a:ext cx="5178582" cy="9696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مجلس الإدارة:</a:t>
            </a:r>
            <a:r>
              <a:rPr lang="ar-SA" dirty="0"/>
              <a:t> </a:t>
            </a:r>
            <a:endParaRPr lang="fr-FR" dirty="0"/>
          </a:p>
        </p:txBody>
      </p:sp>
      <p:sp>
        <p:nvSpPr>
          <p:cNvPr id="23" name="Flèche gauche 22"/>
          <p:cNvSpPr/>
          <p:nvPr/>
        </p:nvSpPr>
        <p:spPr>
          <a:xfrm>
            <a:off x="6370621" y="1810858"/>
            <a:ext cx="5178582" cy="9696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لجنة </a:t>
            </a:r>
            <a:r>
              <a:rPr lang="ar-SA" b="1" dirty="0" smtClean="0"/>
              <a:t>التدقيق:</a:t>
            </a:r>
            <a:r>
              <a:rPr lang="ar-SA" dirty="0" smtClean="0"/>
              <a:t> </a:t>
            </a:r>
            <a:endParaRPr lang="fr-FR" dirty="0"/>
          </a:p>
        </p:txBody>
      </p:sp>
      <p:sp>
        <p:nvSpPr>
          <p:cNvPr id="24" name="Flèche gauche 23"/>
          <p:cNvSpPr/>
          <p:nvPr/>
        </p:nvSpPr>
        <p:spPr>
          <a:xfrm>
            <a:off x="5832022" y="2644309"/>
            <a:ext cx="5178582" cy="9696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a:t>لجنة المكافآت:</a:t>
            </a:r>
            <a:r>
              <a:rPr lang="ar-SA" dirty="0"/>
              <a:t> </a:t>
            </a:r>
            <a:endParaRPr lang="fr-FR" dirty="0"/>
          </a:p>
        </p:txBody>
      </p:sp>
      <p:sp>
        <p:nvSpPr>
          <p:cNvPr id="25" name="Flèche gauche 24"/>
          <p:cNvSpPr/>
          <p:nvPr/>
        </p:nvSpPr>
        <p:spPr>
          <a:xfrm>
            <a:off x="5278169" y="3477760"/>
            <a:ext cx="5178582" cy="969679"/>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a:t>لجنة التعيينات </a:t>
            </a:r>
            <a:endParaRPr lang="fr-FR" dirty="0"/>
          </a:p>
        </p:txBody>
      </p:sp>
    </p:spTree>
    <p:extLst>
      <p:ext uri="{BB962C8B-B14F-4D97-AF65-F5344CB8AC3E}">
        <p14:creationId xmlns:p14="http://schemas.microsoft.com/office/powerpoint/2010/main" val="200737054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3" name="Groupe 112"/>
          <p:cNvGrpSpPr/>
          <p:nvPr/>
        </p:nvGrpSpPr>
        <p:grpSpPr>
          <a:xfrm rot="10800000">
            <a:off x="8240046" y="3736661"/>
            <a:ext cx="1187183" cy="900332"/>
            <a:chOff x="9298745" y="1505243"/>
            <a:chExt cx="1547046" cy="1055077"/>
          </a:xfrm>
        </p:grpSpPr>
        <p:cxnSp>
          <p:nvCxnSpPr>
            <p:cNvPr id="114" name="Connecteur droit 113"/>
            <p:cNvCxnSpPr/>
            <p:nvPr/>
          </p:nvCxnSpPr>
          <p:spPr>
            <a:xfrm flipV="1">
              <a:off x="9298745"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5" name="Connecteur droit 114"/>
            <p:cNvCxnSpPr/>
            <p:nvPr/>
          </p:nvCxnSpPr>
          <p:spPr>
            <a:xfrm>
              <a:off x="10072268"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6" name="Connecteur droit avec flèche 115"/>
            <p:cNvCxnSpPr/>
            <p:nvPr/>
          </p:nvCxnSpPr>
          <p:spPr>
            <a:xfrm flipV="1">
              <a:off x="10072268" y="1505243"/>
              <a:ext cx="0" cy="66118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7" name="Groupe 116"/>
          <p:cNvGrpSpPr/>
          <p:nvPr/>
        </p:nvGrpSpPr>
        <p:grpSpPr>
          <a:xfrm rot="10800000">
            <a:off x="5223554" y="3730890"/>
            <a:ext cx="1342181" cy="900332"/>
            <a:chOff x="9298745" y="1505243"/>
            <a:chExt cx="1547046" cy="1055077"/>
          </a:xfrm>
        </p:grpSpPr>
        <p:cxnSp>
          <p:nvCxnSpPr>
            <p:cNvPr id="118" name="Connecteur droit 117"/>
            <p:cNvCxnSpPr/>
            <p:nvPr/>
          </p:nvCxnSpPr>
          <p:spPr>
            <a:xfrm flipV="1">
              <a:off x="9298745"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9" name="Connecteur droit 118"/>
            <p:cNvCxnSpPr/>
            <p:nvPr/>
          </p:nvCxnSpPr>
          <p:spPr>
            <a:xfrm>
              <a:off x="10072268"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p:cNvCxnSpPr/>
            <p:nvPr/>
          </p:nvCxnSpPr>
          <p:spPr>
            <a:xfrm flipV="1">
              <a:off x="10072268" y="1505243"/>
              <a:ext cx="0" cy="66118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5" name="Groupe 124"/>
          <p:cNvGrpSpPr/>
          <p:nvPr/>
        </p:nvGrpSpPr>
        <p:grpSpPr>
          <a:xfrm>
            <a:off x="3647928" y="1805049"/>
            <a:ext cx="1299580" cy="900332"/>
            <a:chOff x="9298745" y="1505243"/>
            <a:chExt cx="1547046" cy="1055077"/>
          </a:xfrm>
        </p:grpSpPr>
        <p:cxnSp>
          <p:nvCxnSpPr>
            <p:cNvPr id="126" name="Connecteur droit 125"/>
            <p:cNvCxnSpPr/>
            <p:nvPr/>
          </p:nvCxnSpPr>
          <p:spPr>
            <a:xfrm flipV="1">
              <a:off x="9298745"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7" name="Connecteur droit 126"/>
            <p:cNvCxnSpPr/>
            <p:nvPr/>
          </p:nvCxnSpPr>
          <p:spPr>
            <a:xfrm>
              <a:off x="10072268"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10072268" y="1505243"/>
              <a:ext cx="0" cy="66118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9" name="Groupe 128"/>
          <p:cNvGrpSpPr/>
          <p:nvPr/>
        </p:nvGrpSpPr>
        <p:grpSpPr>
          <a:xfrm rot="10800000">
            <a:off x="1805878" y="3730890"/>
            <a:ext cx="1342181" cy="900332"/>
            <a:chOff x="9298745" y="1505243"/>
            <a:chExt cx="1547046" cy="1055077"/>
          </a:xfrm>
        </p:grpSpPr>
        <p:cxnSp>
          <p:nvCxnSpPr>
            <p:cNvPr id="130" name="Connecteur droit 129"/>
            <p:cNvCxnSpPr/>
            <p:nvPr/>
          </p:nvCxnSpPr>
          <p:spPr>
            <a:xfrm flipV="1">
              <a:off x="9298745"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1" name="Connecteur droit 130"/>
            <p:cNvCxnSpPr/>
            <p:nvPr/>
          </p:nvCxnSpPr>
          <p:spPr>
            <a:xfrm>
              <a:off x="10072268"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flipV="1">
              <a:off x="10072268" y="1505243"/>
              <a:ext cx="0" cy="66118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3" name="Groupe 132"/>
          <p:cNvGrpSpPr/>
          <p:nvPr/>
        </p:nvGrpSpPr>
        <p:grpSpPr>
          <a:xfrm>
            <a:off x="6846938" y="1833103"/>
            <a:ext cx="1254493" cy="907913"/>
            <a:chOff x="9298745" y="1505243"/>
            <a:chExt cx="1565294" cy="1063961"/>
          </a:xfrm>
        </p:grpSpPr>
        <p:cxnSp>
          <p:nvCxnSpPr>
            <p:cNvPr id="134" name="Connecteur droit 133"/>
            <p:cNvCxnSpPr/>
            <p:nvPr/>
          </p:nvCxnSpPr>
          <p:spPr>
            <a:xfrm flipV="1">
              <a:off x="9298745" y="2166426"/>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5" name="Connecteur droit 134"/>
            <p:cNvCxnSpPr/>
            <p:nvPr/>
          </p:nvCxnSpPr>
          <p:spPr>
            <a:xfrm>
              <a:off x="10090516" y="2175310"/>
              <a:ext cx="773523" cy="393894"/>
            </a:xfrm>
            <a:prstGeom prst="line">
              <a:avLst/>
            </a:prstGeom>
            <a:ln w="28575">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6" name="Connecteur droit avec flèche 135"/>
            <p:cNvCxnSpPr/>
            <p:nvPr/>
          </p:nvCxnSpPr>
          <p:spPr>
            <a:xfrm flipV="1">
              <a:off x="10072268" y="1505243"/>
              <a:ext cx="0" cy="661184"/>
            </a:xfrm>
            <a:prstGeom prst="straightConnector1">
              <a:avLst/>
            </a:prstGeom>
            <a:ln w="28575">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37" name="ZoneTexte 136"/>
          <p:cNvSpPr txBox="1"/>
          <p:nvPr/>
        </p:nvSpPr>
        <p:spPr>
          <a:xfrm>
            <a:off x="7512151" y="4762150"/>
            <a:ext cx="2229869" cy="369332"/>
          </a:xfrm>
          <a:prstGeom prst="rect">
            <a:avLst/>
          </a:prstGeom>
          <a:noFill/>
        </p:spPr>
        <p:txBody>
          <a:bodyPr wrap="square" rtlCol="0">
            <a:spAutoFit/>
          </a:bodyPr>
          <a:lstStyle/>
          <a:p>
            <a:pPr lvl="0" algn="ctr" rtl="1">
              <a:defRPr/>
            </a:pPr>
            <a:r>
              <a:rPr lang="ar-SA" b="1" dirty="0"/>
              <a:t>إدارة المخاطر</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8" name="ZoneTexte 137"/>
          <p:cNvSpPr txBox="1"/>
          <p:nvPr/>
        </p:nvSpPr>
        <p:spPr>
          <a:xfrm>
            <a:off x="6414957" y="1273095"/>
            <a:ext cx="2212128" cy="369332"/>
          </a:xfrm>
          <a:prstGeom prst="rect">
            <a:avLst/>
          </a:prstGeom>
          <a:noFill/>
        </p:spPr>
        <p:txBody>
          <a:bodyPr wrap="square" rtlCol="0">
            <a:spAutoFit/>
          </a:bodyPr>
          <a:lstStyle/>
          <a:p>
            <a:pPr lvl="0" algn="ctr">
              <a:defRPr/>
            </a:pPr>
            <a:r>
              <a:rPr lang="ar-SA" b="1" dirty="0"/>
              <a:t>الحد من الفساد</a:t>
            </a:r>
            <a:endParaRPr kumimoji="0" lang="fr-FR" sz="1800" b="1" i="0" u="none" strike="noStrike" kern="1200" cap="none" spc="0" normalizeH="0" baseline="0" noProof="0" dirty="0">
              <a:ln>
                <a:noFill/>
              </a:ln>
              <a:solidFill>
                <a:prstClr val="black"/>
              </a:solidFill>
              <a:effectLst/>
              <a:uLnTx/>
              <a:uFillTx/>
              <a:latin typeface="Calibri"/>
              <a:ea typeface="+mn-ea"/>
            </a:endParaRPr>
          </a:p>
        </p:txBody>
      </p:sp>
      <p:sp>
        <p:nvSpPr>
          <p:cNvPr id="139" name="ZoneTexte 138"/>
          <p:cNvSpPr txBox="1"/>
          <p:nvPr/>
        </p:nvSpPr>
        <p:spPr>
          <a:xfrm>
            <a:off x="4788580" y="4754490"/>
            <a:ext cx="2212128" cy="369332"/>
          </a:xfrm>
          <a:prstGeom prst="rect">
            <a:avLst/>
          </a:prstGeom>
          <a:noFill/>
        </p:spPr>
        <p:txBody>
          <a:bodyPr wrap="square" rtlCol="0">
            <a:spAutoFit/>
          </a:bodyPr>
          <a:lstStyle/>
          <a:p>
            <a:pPr lvl="0" algn="ctr">
              <a:defRPr/>
            </a:pPr>
            <a:r>
              <a:rPr lang="ar-SA" b="1" dirty="0"/>
              <a:t>تحسين الأداء المالي</a:t>
            </a:r>
            <a:r>
              <a:rPr lang="ar-SA" dirty="0"/>
              <a:t>: </a:t>
            </a:r>
            <a:endParaRPr kumimoji="0" lang="fr-FR" sz="18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140" name="ZoneTexte 139"/>
          <p:cNvSpPr txBox="1"/>
          <p:nvPr/>
        </p:nvSpPr>
        <p:spPr>
          <a:xfrm>
            <a:off x="2905513" y="1179980"/>
            <a:ext cx="2784410" cy="369332"/>
          </a:xfrm>
          <a:prstGeom prst="rect">
            <a:avLst/>
          </a:prstGeom>
          <a:noFill/>
        </p:spPr>
        <p:txBody>
          <a:bodyPr wrap="square" rtlCol="0">
            <a:spAutoFit/>
          </a:bodyPr>
          <a:lstStyle/>
          <a:p>
            <a:pPr lvl="0" algn="ctr">
              <a:defRPr/>
            </a:pPr>
            <a:r>
              <a:rPr lang="ar-SA" b="1" dirty="0"/>
              <a:t>تعزيز الكفاءة التشغيلية</a:t>
            </a:r>
            <a:r>
              <a:rPr lang="ar-SA" dirty="0"/>
              <a:t>: </a:t>
            </a:r>
            <a:endParaRPr kumimoji="0" lang="fr-FR"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143" name="Groupe 142"/>
          <p:cNvGrpSpPr/>
          <p:nvPr/>
        </p:nvGrpSpPr>
        <p:grpSpPr>
          <a:xfrm>
            <a:off x="8214131" y="2663555"/>
            <a:ext cx="1239013" cy="1159096"/>
            <a:chOff x="10400737" y="2465036"/>
            <a:chExt cx="1400778" cy="1159096"/>
          </a:xfrm>
        </p:grpSpPr>
        <p:sp>
          <p:nvSpPr>
            <p:cNvPr id="144" name="Hexagone 143"/>
            <p:cNvSpPr/>
            <p:nvPr/>
          </p:nvSpPr>
          <p:spPr>
            <a:xfrm rot="5400000">
              <a:off x="10536610" y="2387761"/>
              <a:ext cx="1159096" cy="1313646"/>
            </a:xfrm>
            <a:prstGeom prst="hexagon">
              <a:avLst>
                <a:gd name="adj" fmla="val 29412"/>
                <a:gd name="vf" fmla="val 115470"/>
              </a:avLst>
            </a:prstGeom>
            <a:solidFill>
              <a:schemeClr val="bg1"/>
            </a:solid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5" name="Image 14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0737" y="2496005"/>
              <a:ext cx="1400778" cy="1062462"/>
            </a:xfrm>
            <a:prstGeom prst="ellipse">
              <a:avLst/>
            </a:prstGeom>
            <a:ln>
              <a:noFill/>
            </a:ln>
            <a:effectLst>
              <a:softEdge rad="112500"/>
            </a:effectLst>
          </p:spPr>
        </p:pic>
      </p:grpSp>
      <p:grpSp>
        <p:nvGrpSpPr>
          <p:cNvPr id="146" name="Groupe 145"/>
          <p:cNvGrpSpPr/>
          <p:nvPr/>
        </p:nvGrpSpPr>
        <p:grpSpPr>
          <a:xfrm>
            <a:off x="6888363" y="2590527"/>
            <a:ext cx="1213508" cy="1159096"/>
            <a:chOff x="8651976" y="2531327"/>
            <a:chExt cx="1313646" cy="1159096"/>
          </a:xfrm>
        </p:grpSpPr>
        <p:sp>
          <p:nvSpPr>
            <p:cNvPr id="147" name="Hexagone 146"/>
            <p:cNvSpPr/>
            <p:nvPr/>
          </p:nvSpPr>
          <p:spPr>
            <a:xfrm rot="5400000">
              <a:off x="8729251" y="2454052"/>
              <a:ext cx="1159096" cy="1313646"/>
            </a:xfrm>
            <a:prstGeom prst="hexagon">
              <a:avLst>
                <a:gd name="adj" fmla="val 29412"/>
                <a:gd name="vf" fmla="val 115470"/>
              </a:avLst>
            </a:prstGeom>
            <a:solidFill>
              <a:schemeClr val="bg1"/>
            </a:solidFill>
            <a:ln w="57150">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48" name="Image 14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17888" y="2609618"/>
              <a:ext cx="1219200" cy="920153"/>
            </a:xfrm>
            <a:prstGeom prst="ellipse">
              <a:avLst/>
            </a:prstGeom>
            <a:ln>
              <a:noFill/>
            </a:ln>
            <a:effectLst>
              <a:softEdge rad="112500"/>
            </a:effectLst>
          </p:spPr>
        </p:pic>
      </p:grpSp>
      <p:grpSp>
        <p:nvGrpSpPr>
          <p:cNvPr id="149" name="Groupe 148"/>
          <p:cNvGrpSpPr/>
          <p:nvPr/>
        </p:nvGrpSpPr>
        <p:grpSpPr>
          <a:xfrm>
            <a:off x="5222842" y="2610530"/>
            <a:ext cx="1313647" cy="1162675"/>
            <a:chOff x="7052354" y="2473842"/>
            <a:chExt cx="1313647" cy="1162675"/>
          </a:xfrm>
        </p:grpSpPr>
        <p:sp>
          <p:nvSpPr>
            <p:cNvPr id="150" name="Hexagone 149"/>
            <p:cNvSpPr/>
            <p:nvPr/>
          </p:nvSpPr>
          <p:spPr>
            <a:xfrm rot="5400000">
              <a:off x="7129630" y="2396567"/>
              <a:ext cx="1159096" cy="1313646"/>
            </a:xfrm>
            <a:prstGeom prst="hexagon">
              <a:avLst>
                <a:gd name="adj" fmla="val 29412"/>
                <a:gd name="vf" fmla="val 115470"/>
              </a:avLst>
            </a:prstGeom>
            <a:solidFill>
              <a:schemeClr val="bg1"/>
            </a:solidFill>
            <a:ln w="57150">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1" name="Image 15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52354" y="2510306"/>
              <a:ext cx="1309582" cy="1126211"/>
            </a:xfrm>
            <a:prstGeom prst="ellipse">
              <a:avLst/>
            </a:prstGeom>
            <a:ln>
              <a:noFill/>
            </a:ln>
            <a:effectLst>
              <a:softEdge rad="112500"/>
            </a:effectLst>
          </p:spPr>
        </p:pic>
      </p:grpSp>
      <p:grpSp>
        <p:nvGrpSpPr>
          <p:cNvPr id="152" name="Groupe 151"/>
          <p:cNvGrpSpPr/>
          <p:nvPr/>
        </p:nvGrpSpPr>
        <p:grpSpPr>
          <a:xfrm>
            <a:off x="3647928" y="2597890"/>
            <a:ext cx="1337193" cy="1159096"/>
            <a:chOff x="5279281" y="2447688"/>
            <a:chExt cx="1381027" cy="1159096"/>
          </a:xfrm>
        </p:grpSpPr>
        <p:sp>
          <p:nvSpPr>
            <p:cNvPr id="153" name="Hexagone 152"/>
            <p:cNvSpPr/>
            <p:nvPr/>
          </p:nvSpPr>
          <p:spPr>
            <a:xfrm rot="5400000">
              <a:off x="5385093" y="2370413"/>
              <a:ext cx="1159096" cy="1313646"/>
            </a:xfrm>
            <a:prstGeom prst="hexagon">
              <a:avLst>
                <a:gd name="adj" fmla="val 29412"/>
                <a:gd name="vf" fmla="val 115470"/>
              </a:avLst>
            </a:prstGeom>
            <a:solidFill>
              <a:schemeClr val="bg1"/>
            </a:solidFill>
            <a:ln w="571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4" name="Image 15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9281" y="2480572"/>
              <a:ext cx="1381027" cy="1049199"/>
            </a:xfrm>
            <a:prstGeom prst="ellipse">
              <a:avLst/>
            </a:prstGeom>
            <a:ln>
              <a:noFill/>
            </a:ln>
            <a:effectLst>
              <a:softEdge rad="112500"/>
            </a:effectLst>
          </p:spPr>
        </p:pic>
      </p:grpSp>
      <p:grpSp>
        <p:nvGrpSpPr>
          <p:cNvPr id="155" name="Groupe 154"/>
          <p:cNvGrpSpPr/>
          <p:nvPr/>
        </p:nvGrpSpPr>
        <p:grpSpPr>
          <a:xfrm>
            <a:off x="1833525" y="2671013"/>
            <a:ext cx="1313646" cy="1222486"/>
            <a:chOff x="3348928" y="2410452"/>
            <a:chExt cx="1313646" cy="1222486"/>
          </a:xfrm>
        </p:grpSpPr>
        <p:sp>
          <p:nvSpPr>
            <p:cNvPr id="156" name="Hexagone 155"/>
            <p:cNvSpPr/>
            <p:nvPr/>
          </p:nvSpPr>
          <p:spPr>
            <a:xfrm rot="5400000">
              <a:off x="3426203" y="2333177"/>
              <a:ext cx="1159096" cy="1313646"/>
            </a:xfrm>
            <a:prstGeom prst="hexagon">
              <a:avLst>
                <a:gd name="adj" fmla="val 29412"/>
                <a:gd name="vf" fmla="val 115470"/>
              </a:avLst>
            </a:prstGeom>
            <a:solidFill>
              <a:schemeClr val="bg1"/>
            </a:solidFill>
            <a:ln w="5715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157" name="Image 15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96510" y="2436894"/>
              <a:ext cx="1055050" cy="1196044"/>
            </a:xfrm>
            <a:prstGeom prst="ellipse">
              <a:avLst/>
            </a:prstGeom>
            <a:ln>
              <a:noFill/>
            </a:ln>
            <a:effectLst>
              <a:softEdge rad="112500"/>
            </a:effectLst>
          </p:spPr>
        </p:pic>
      </p:grpSp>
      <p:sp>
        <p:nvSpPr>
          <p:cNvPr id="64" name="ZoneTexte 63"/>
          <p:cNvSpPr txBox="1"/>
          <p:nvPr/>
        </p:nvSpPr>
        <p:spPr>
          <a:xfrm>
            <a:off x="1538694" y="4787070"/>
            <a:ext cx="2136865" cy="646331"/>
          </a:xfrm>
          <a:prstGeom prst="rect">
            <a:avLst/>
          </a:prstGeom>
          <a:noFill/>
        </p:spPr>
        <p:txBody>
          <a:bodyPr wrap="square" rtlCol="0">
            <a:spAutoFit/>
          </a:bodyPr>
          <a:lstStyle/>
          <a:p>
            <a:pPr lvl="0" algn="ctr">
              <a:defRPr/>
            </a:pPr>
            <a:r>
              <a:rPr lang="ar-SA" b="1" dirty="0"/>
              <a:t>التكيف مع التحديات العالمية</a:t>
            </a:r>
            <a:endParaRPr kumimoji="0" lang="fr-FR" sz="1800" b="0" i="0" u="none" strike="noStrike" kern="1200" cap="none" spc="0" normalizeH="0" baseline="0" noProof="0" dirty="0">
              <a:ln>
                <a:noFill/>
              </a:ln>
              <a:solidFill>
                <a:prstClr val="black"/>
              </a:solidFill>
              <a:effectLst/>
              <a:uLnTx/>
              <a:uFillTx/>
              <a:latin typeface="Simplified Arabic" panose="02020603050405020304" pitchFamily="18" charset="-78"/>
              <a:ea typeface="+mn-ea"/>
              <a:cs typeface="Simplified Arabic" panose="02020603050405020304" pitchFamily="18" charset="-78"/>
            </a:endParaRPr>
          </a:p>
        </p:txBody>
      </p:sp>
      <p:sp>
        <p:nvSpPr>
          <p:cNvPr id="63" name="ZoneTexte 16">
            <a:extLst>
              <a:ext uri="{FF2B5EF4-FFF2-40B4-BE49-F238E27FC236}">
                <a16:creationId xmlns:a16="http://schemas.microsoft.com/office/drawing/2014/main" xmlns="" id="{609484F1-9972-48C6-AD76-D279BDDCCC92}"/>
              </a:ext>
            </a:extLst>
          </p:cNvPr>
          <p:cNvSpPr txBox="1"/>
          <p:nvPr/>
        </p:nvSpPr>
        <p:spPr>
          <a:xfrm>
            <a:off x="8833637" y="199231"/>
            <a:ext cx="2334143" cy="830997"/>
          </a:xfrm>
          <a:prstGeom prst="rect">
            <a:avLst/>
          </a:prstGeom>
          <a:noFill/>
        </p:spPr>
        <p:txBody>
          <a:bodyPr wrap="square" rtlCol="0">
            <a:spAutoFit/>
          </a:bodyPr>
          <a:lstStyle/>
          <a:p>
            <a:pPr lvl="0" algn="r" rtl="1"/>
            <a:r>
              <a:rPr lang="ar-SA" sz="2400" b="1" dirty="0"/>
              <a:t>تأثير </a:t>
            </a:r>
            <a:r>
              <a:rPr lang="ar-SA" sz="2400" b="1" dirty="0" err="1"/>
              <a:t>الحوكمة</a:t>
            </a:r>
            <a:r>
              <a:rPr lang="ar-SA" sz="2400" b="1" dirty="0"/>
              <a:t> على أداء </a:t>
            </a:r>
            <a:r>
              <a:rPr lang="ar-SA" sz="2400" b="1" dirty="0" smtClean="0"/>
              <a:t>البنوك</a:t>
            </a:r>
            <a:endParaRPr lang="fr-FR" sz="2400" dirty="0"/>
          </a:p>
        </p:txBody>
      </p:sp>
    </p:spTree>
    <p:extLst>
      <p:ext uri="{BB962C8B-B14F-4D97-AF65-F5344CB8AC3E}">
        <p14:creationId xmlns:p14="http://schemas.microsoft.com/office/powerpoint/2010/main" val="4089059272"/>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3"/>
                                        </p:tgtEl>
                                        <p:attrNameLst>
                                          <p:attrName>style.visibility</p:attrName>
                                        </p:attrNameLst>
                                      </p:cBhvr>
                                      <p:to>
                                        <p:strVal val="visible"/>
                                      </p:to>
                                    </p:set>
                                    <p:anim calcmode="lin" valueType="num">
                                      <p:cBhvr>
                                        <p:cTn id="7" dur="500" fill="hold"/>
                                        <p:tgtEl>
                                          <p:spTgt spid="143"/>
                                        </p:tgtEl>
                                        <p:attrNameLst>
                                          <p:attrName>ppt_w</p:attrName>
                                        </p:attrNameLst>
                                      </p:cBhvr>
                                      <p:tavLst>
                                        <p:tav tm="0">
                                          <p:val>
                                            <p:fltVal val="0"/>
                                          </p:val>
                                        </p:tav>
                                        <p:tav tm="100000">
                                          <p:val>
                                            <p:strVal val="#ppt_w"/>
                                          </p:val>
                                        </p:tav>
                                      </p:tavLst>
                                    </p:anim>
                                    <p:anim calcmode="lin" valueType="num">
                                      <p:cBhvr>
                                        <p:cTn id="8" dur="500" fill="hold"/>
                                        <p:tgtEl>
                                          <p:spTgt spid="143"/>
                                        </p:tgtEl>
                                        <p:attrNameLst>
                                          <p:attrName>ppt_h</p:attrName>
                                        </p:attrNameLst>
                                      </p:cBhvr>
                                      <p:tavLst>
                                        <p:tav tm="0">
                                          <p:val>
                                            <p:fltVal val="0"/>
                                          </p:val>
                                        </p:tav>
                                        <p:tav tm="100000">
                                          <p:val>
                                            <p:strVal val="#ppt_h"/>
                                          </p:val>
                                        </p:tav>
                                      </p:tavLst>
                                    </p:anim>
                                    <p:animEffect transition="in" filter="fade">
                                      <p:cBhvr>
                                        <p:cTn id="9" dur="500"/>
                                        <p:tgtEl>
                                          <p:spTgt spid="143"/>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1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7"/>
                                        </p:tgtEl>
                                        <p:attrNameLst>
                                          <p:attrName>style.visibility</p:attrName>
                                        </p:attrNameLst>
                                      </p:cBhvr>
                                      <p:to>
                                        <p:strVal val="visible"/>
                                      </p:to>
                                    </p:set>
                                    <p:anim calcmode="lin" valueType="num">
                                      <p:cBhvr>
                                        <p:cTn id="18" dur="500" fill="hold"/>
                                        <p:tgtEl>
                                          <p:spTgt spid="137"/>
                                        </p:tgtEl>
                                        <p:attrNameLst>
                                          <p:attrName>ppt_w</p:attrName>
                                        </p:attrNameLst>
                                      </p:cBhvr>
                                      <p:tavLst>
                                        <p:tav tm="0">
                                          <p:val>
                                            <p:fltVal val="0"/>
                                          </p:val>
                                        </p:tav>
                                        <p:tav tm="100000">
                                          <p:val>
                                            <p:strVal val="#ppt_w"/>
                                          </p:val>
                                        </p:tav>
                                      </p:tavLst>
                                    </p:anim>
                                    <p:anim calcmode="lin" valueType="num">
                                      <p:cBhvr>
                                        <p:cTn id="19" dur="500" fill="hold"/>
                                        <p:tgtEl>
                                          <p:spTgt spid="137"/>
                                        </p:tgtEl>
                                        <p:attrNameLst>
                                          <p:attrName>ppt_h</p:attrName>
                                        </p:attrNameLst>
                                      </p:cBhvr>
                                      <p:tavLst>
                                        <p:tav tm="0">
                                          <p:val>
                                            <p:fltVal val="0"/>
                                          </p:val>
                                        </p:tav>
                                        <p:tav tm="100000">
                                          <p:val>
                                            <p:strVal val="#ppt_h"/>
                                          </p:val>
                                        </p:tav>
                                      </p:tavLst>
                                    </p:anim>
                                    <p:animEffect transition="in" filter="fade">
                                      <p:cBhvr>
                                        <p:cTn id="20" dur="500"/>
                                        <p:tgtEl>
                                          <p:spTgt spid="13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6"/>
                                        </p:tgtEl>
                                        <p:attrNameLst>
                                          <p:attrName>style.visibility</p:attrName>
                                        </p:attrNameLst>
                                      </p:cBhvr>
                                      <p:to>
                                        <p:strVal val="visible"/>
                                      </p:to>
                                    </p:set>
                                    <p:anim calcmode="lin" valueType="num">
                                      <p:cBhvr additive="base">
                                        <p:cTn id="25" dur="500" fill="hold"/>
                                        <p:tgtEl>
                                          <p:spTgt spid="146"/>
                                        </p:tgtEl>
                                        <p:attrNameLst>
                                          <p:attrName>ppt_x</p:attrName>
                                        </p:attrNameLst>
                                      </p:cBhvr>
                                      <p:tavLst>
                                        <p:tav tm="0">
                                          <p:val>
                                            <p:strVal val="#ppt_x"/>
                                          </p:val>
                                        </p:tav>
                                        <p:tav tm="100000">
                                          <p:val>
                                            <p:strVal val="#ppt_x"/>
                                          </p:val>
                                        </p:tav>
                                      </p:tavLst>
                                    </p:anim>
                                    <p:anim calcmode="lin" valueType="num">
                                      <p:cBhvr additive="base">
                                        <p:cTn id="26" dur="500" fill="hold"/>
                                        <p:tgtEl>
                                          <p:spTgt spid="14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8"/>
                                        </p:tgtEl>
                                        <p:attrNameLst>
                                          <p:attrName>style.visibility</p:attrName>
                                        </p:attrNameLst>
                                      </p:cBhvr>
                                      <p:to>
                                        <p:strVal val="visible"/>
                                      </p:to>
                                    </p:set>
                                    <p:anim calcmode="lin" valueType="num">
                                      <p:cBhvr additive="base">
                                        <p:cTn id="35" dur="500" fill="hold"/>
                                        <p:tgtEl>
                                          <p:spTgt spid="138"/>
                                        </p:tgtEl>
                                        <p:attrNameLst>
                                          <p:attrName>ppt_x</p:attrName>
                                        </p:attrNameLst>
                                      </p:cBhvr>
                                      <p:tavLst>
                                        <p:tav tm="0">
                                          <p:val>
                                            <p:strVal val="#ppt_x"/>
                                          </p:val>
                                        </p:tav>
                                        <p:tav tm="100000">
                                          <p:val>
                                            <p:strVal val="#ppt_x"/>
                                          </p:val>
                                        </p:tav>
                                      </p:tavLst>
                                    </p:anim>
                                    <p:anim calcmode="lin" valueType="num">
                                      <p:cBhvr additive="base">
                                        <p:cTn id="36" dur="500" fill="hold"/>
                                        <p:tgtEl>
                                          <p:spTgt spid="138"/>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149"/>
                                        </p:tgtEl>
                                        <p:attrNameLst>
                                          <p:attrName>style.visibility</p:attrName>
                                        </p:attrNameLst>
                                      </p:cBhvr>
                                      <p:to>
                                        <p:strVal val="visible"/>
                                      </p:to>
                                    </p:set>
                                    <p:anim calcmode="lin" valueType="num">
                                      <p:cBhvr>
                                        <p:cTn id="41" dur="500" fill="hold"/>
                                        <p:tgtEl>
                                          <p:spTgt spid="149"/>
                                        </p:tgtEl>
                                        <p:attrNameLst>
                                          <p:attrName>ppt_w</p:attrName>
                                        </p:attrNameLst>
                                      </p:cBhvr>
                                      <p:tavLst>
                                        <p:tav tm="0">
                                          <p:val>
                                            <p:fltVal val="0"/>
                                          </p:val>
                                        </p:tav>
                                        <p:tav tm="100000">
                                          <p:val>
                                            <p:strVal val="#ppt_w"/>
                                          </p:val>
                                        </p:tav>
                                      </p:tavLst>
                                    </p:anim>
                                    <p:anim calcmode="lin" valueType="num">
                                      <p:cBhvr>
                                        <p:cTn id="42" dur="500" fill="hold"/>
                                        <p:tgtEl>
                                          <p:spTgt spid="149"/>
                                        </p:tgtEl>
                                        <p:attrNameLst>
                                          <p:attrName>ppt_h</p:attrName>
                                        </p:attrNameLst>
                                      </p:cBhvr>
                                      <p:tavLst>
                                        <p:tav tm="0">
                                          <p:val>
                                            <p:fltVal val="0"/>
                                          </p:val>
                                        </p:tav>
                                        <p:tav tm="100000">
                                          <p:val>
                                            <p:strVal val="#ppt_h"/>
                                          </p:val>
                                        </p:tav>
                                      </p:tavLst>
                                    </p:anim>
                                    <p:animEffect transition="in" filter="fade">
                                      <p:cBhvr>
                                        <p:cTn id="43" dur="500"/>
                                        <p:tgtEl>
                                          <p:spTgt spid="149"/>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17"/>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139"/>
                                        </p:tgtEl>
                                        <p:attrNameLst>
                                          <p:attrName>style.visibility</p:attrName>
                                        </p:attrNameLst>
                                      </p:cBhvr>
                                      <p:to>
                                        <p:strVal val="visible"/>
                                      </p:to>
                                    </p:set>
                                    <p:anim calcmode="lin" valueType="num">
                                      <p:cBhvr>
                                        <p:cTn id="52" dur="500" fill="hold"/>
                                        <p:tgtEl>
                                          <p:spTgt spid="139"/>
                                        </p:tgtEl>
                                        <p:attrNameLst>
                                          <p:attrName>ppt_w</p:attrName>
                                        </p:attrNameLst>
                                      </p:cBhvr>
                                      <p:tavLst>
                                        <p:tav tm="0">
                                          <p:val>
                                            <p:fltVal val="0"/>
                                          </p:val>
                                        </p:tav>
                                        <p:tav tm="100000">
                                          <p:val>
                                            <p:strVal val="#ppt_w"/>
                                          </p:val>
                                        </p:tav>
                                      </p:tavLst>
                                    </p:anim>
                                    <p:anim calcmode="lin" valueType="num">
                                      <p:cBhvr>
                                        <p:cTn id="53" dur="500" fill="hold"/>
                                        <p:tgtEl>
                                          <p:spTgt spid="139"/>
                                        </p:tgtEl>
                                        <p:attrNameLst>
                                          <p:attrName>ppt_h</p:attrName>
                                        </p:attrNameLst>
                                      </p:cBhvr>
                                      <p:tavLst>
                                        <p:tav tm="0">
                                          <p:val>
                                            <p:fltVal val="0"/>
                                          </p:val>
                                        </p:tav>
                                        <p:tav tm="100000">
                                          <p:val>
                                            <p:strVal val="#ppt_h"/>
                                          </p:val>
                                        </p:tav>
                                      </p:tavLst>
                                    </p:anim>
                                    <p:animEffect transition="in" filter="fade">
                                      <p:cBhvr>
                                        <p:cTn id="54" dur="500"/>
                                        <p:tgtEl>
                                          <p:spTgt spid="13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52"/>
                                        </p:tgtEl>
                                        <p:attrNameLst>
                                          <p:attrName>style.visibility</p:attrName>
                                        </p:attrNameLst>
                                      </p:cBhvr>
                                      <p:to>
                                        <p:strVal val="visible"/>
                                      </p:to>
                                    </p:set>
                                    <p:anim calcmode="lin" valueType="num">
                                      <p:cBhvr additive="base">
                                        <p:cTn id="59" dur="500" fill="hold"/>
                                        <p:tgtEl>
                                          <p:spTgt spid="152"/>
                                        </p:tgtEl>
                                        <p:attrNameLst>
                                          <p:attrName>ppt_x</p:attrName>
                                        </p:attrNameLst>
                                      </p:cBhvr>
                                      <p:tavLst>
                                        <p:tav tm="0">
                                          <p:val>
                                            <p:strVal val="#ppt_x"/>
                                          </p:val>
                                        </p:tav>
                                        <p:tav tm="100000">
                                          <p:val>
                                            <p:strVal val="#ppt_x"/>
                                          </p:val>
                                        </p:tav>
                                      </p:tavLst>
                                    </p:anim>
                                    <p:anim calcmode="lin" valueType="num">
                                      <p:cBhvr additive="base">
                                        <p:cTn id="60" dur="500" fill="hold"/>
                                        <p:tgtEl>
                                          <p:spTgt spid="152"/>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5"/>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40"/>
                                        </p:tgtEl>
                                        <p:attrNameLst>
                                          <p:attrName>style.visibility</p:attrName>
                                        </p:attrNameLst>
                                      </p:cBhvr>
                                      <p:to>
                                        <p:strVal val="visible"/>
                                      </p:to>
                                    </p:set>
                                    <p:anim calcmode="lin" valueType="num">
                                      <p:cBhvr additive="base">
                                        <p:cTn id="69" dur="500" fill="hold"/>
                                        <p:tgtEl>
                                          <p:spTgt spid="140"/>
                                        </p:tgtEl>
                                        <p:attrNameLst>
                                          <p:attrName>ppt_x</p:attrName>
                                        </p:attrNameLst>
                                      </p:cBhvr>
                                      <p:tavLst>
                                        <p:tav tm="0">
                                          <p:val>
                                            <p:strVal val="#ppt_x"/>
                                          </p:val>
                                        </p:tav>
                                        <p:tav tm="100000">
                                          <p:val>
                                            <p:strVal val="#ppt_x"/>
                                          </p:val>
                                        </p:tav>
                                      </p:tavLst>
                                    </p:anim>
                                    <p:anim calcmode="lin" valueType="num">
                                      <p:cBhvr additive="base">
                                        <p:cTn id="70" dur="500" fill="hold"/>
                                        <p:tgtEl>
                                          <p:spTgt spid="140"/>
                                        </p:tgtEl>
                                        <p:attrNameLst>
                                          <p:attrName>ppt_y</p:attrName>
                                        </p:attrNameLst>
                                      </p:cBhvr>
                                      <p:tavLst>
                                        <p:tav tm="0">
                                          <p:val>
                                            <p:strVal val="1+#ppt_h/2"/>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nodeType="clickEffect">
                                  <p:stCondLst>
                                    <p:cond delay="0"/>
                                  </p:stCondLst>
                                  <p:childTnLst>
                                    <p:set>
                                      <p:cBhvr>
                                        <p:cTn id="74" dur="1" fill="hold">
                                          <p:stCondLst>
                                            <p:cond delay="0"/>
                                          </p:stCondLst>
                                        </p:cTn>
                                        <p:tgtEl>
                                          <p:spTgt spid="155"/>
                                        </p:tgtEl>
                                        <p:attrNameLst>
                                          <p:attrName>style.visibility</p:attrName>
                                        </p:attrNameLst>
                                      </p:cBhvr>
                                      <p:to>
                                        <p:strVal val="visible"/>
                                      </p:to>
                                    </p:set>
                                    <p:anim calcmode="lin" valueType="num">
                                      <p:cBhvr>
                                        <p:cTn id="75" dur="500" fill="hold"/>
                                        <p:tgtEl>
                                          <p:spTgt spid="155"/>
                                        </p:tgtEl>
                                        <p:attrNameLst>
                                          <p:attrName>ppt_w</p:attrName>
                                        </p:attrNameLst>
                                      </p:cBhvr>
                                      <p:tavLst>
                                        <p:tav tm="0">
                                          <p:val>
                                            <p:fltVal val="0"/>
                                          </p:val>
                                        </p:tav>
                                        <p:tav tm="100000">
                                          <p:val>
                                            <p:strVal val="#ppt_w"/>
                                          </p:val>
                                        </p:tav>
                                      </p:tavLst>
                                    </p:anim>
                                    <p:anim calcmode="lin" valueType="num">
                                      <p:cBhvr>
                                        <p:cTn id="76" dur="500" fill="hold"/>
                                        <p:tgtEl>
                                          <p:spTgt spid="155"/>
                                        </p:tgtEl>
                                        <p:attrNameLst>
                                          <p:attrName>ppt_h</p:attrName>
                                        </p:attrNameLst>
                                      </p:cBhvr>
                                      <p:tavLst>
                                        <p:tav tm="0">
                                          <p:val>
                                            <p:fltVal val="0"/>
                                          </p:val>
                                        </p:tav>
                                        <p:tav tm="100000">
                                          <p:val>
                                            <p:strVal val="#ppt_h"/>
                                          </p:val>
                                        </p:tav>
                                      </p:tavLst>
                                    </p:anim>
                                    <p:animEffect transition="in" filter="fade">
                                      <p:cBhvr>
                                        <p:cTn id="77" dur="500"/>
                                        <p:tgtEl>
                                          <p:spTgt spid="155"/>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0"/>
                                  </p:stCondLst>
                                  <p:childTnLst>
                                    <p:set>
                                      <p:cBhvr>
                                        <p:cTn id="81" dur="1" fill="hold">
                                          <p:stCondLst>
                                            <p:cond delay="0"/>
                                          </p:stCondLst>
                                        </p:cTn>
                                        <p:tgtEl>
                                          <p:spTgt spid="129"/>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53" presetClass="entr" presetSubtype="16" fill="hold" grpId="0" nodeType="clickEffect">
                                  <p:stCondLst>
                                    <p:cond delay="0"/>
                                  </p:stCondLst>
                                  <p:childTnLst>
                                    <p:set>
                                      <p:cBhvr>
                                        <p:cTn id="85" dur="1" fill="hold">
                                          <p:stCondLst>
                                            <p:cond delay="0"/>
                                          </p:stCondLst>
                                        </p:cTn>
                                        <p:tgtEl>
                                          <p:spTgt spid="64"/>
                                        </p:tgtEl>
                                        <p:attrNameLst>
                                          <p:attrName>style.visibility</p:attrName>
                                        </p:attrNameLst>
                                      </p:cBhvr>
                                      <p:to>
                                        <p:strVal val="visible"/>
                                      </p:to>
                                    </p:set>
                                    <p:anim calcmode="lin" valueType="num">
                                      <p:cBhvr>
                                        <p:cTn id="86" dur="500" fill="hold"/>
                                        <p:tgtEl>
                                          <p:spTgt spid="64"/>
                                        </p:tgtEl>
                                        <p:attrNameLst>
                                          <p:attrName>ppt_w</p:attrName>
                                        </p:attrNameLst>
                                      </p:cBhvr>
                                      <p:tavLst>
                                        <p:tav tm="0">
                                          <p:val>
                                            <p:fltVal val="0"/>
                                          </p:val>
                                        </p:tav>
                                        <p:tav tm="100000">
                                          <p:val>
                                            <p:strVal val="#ppt_w"/>
                                          </p:val>
                                        </p:tav>
                                      </p:tavLst>
                                    </p:anim>
                                    <p:anim calcmode="lin" valueType="num">
                                      <p:cBhvr>
                                        <p:cTn id="87" dur="500" fill="hold"/>
                                        <p:tgtEl>
                                          <p:spTgt spid="64"/>
                                        </p:tgtEl>
                                        <p:attrNameLst>
                                          <p:attrName>ppt_h</p:attrName>
                                        </p:attrNameLst>
                                      </p:cBhvr>
                                      <p:tavLst>
                                        <p:tav tm="0">
                                          <p:val>
                                            <p:fltVal val="0"/>
                                          </p:val>
                                        </p:tav>
                                        <p:tav tm="100000">
                                          <p:val>
                                            <p:strVal val="#ppt_h"/>
                                          </p:val>
                                        </p:tav>
                                      </p:tavLst>
                                    </p:anim>
                                    <p:animEffect transition="in" filter="fade">
                                      <p:cBhvr>
                                        <p:cTn id="8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 grpId="0"/>
      <p:bldP spid="138" grpId="0"/>
      <p:bldP spid="139" grpId="0"/>
      <p:bldP spid="140"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rot="18808272">
            <a:off x="9279764" y="3577814"/>
            <a:ext cx="4276967" cy="260823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rot="18507228">
            <a:off x="10172874" y="4026196"/>
            <a:ext cx="2205686" cy="19029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Losange 8"/>
          <p:cNvSpPr/>
          <p:nvPr/>
        </p:nvSpPr>
        <p:spPr>
          <a:xfrm>
            <a:off x="9470069" y="-263242"/>
            <a:ext cx="3424780" cy="3240785"/>
          </a:xfrm>
          <a:prstGeom prst="diamond">
            <a:avLst/>
          </a:prstGeom>
          <a:solidFill>
            <a:schemeClr val="accent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 name="Losange 9"/>
          <p:cNvSpPr/>
          <p:nvPr/>
        </p:nvSpPr>
        <p:spPr>
          <a:xfrm>
            <a:off x="378766" y="2326308"/>
            <a:ext cx="2077605" cy="2317530"/>
          </a:xfrm>
          <a:prstGeom prst="diamond">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rgbClr val="9B2D1F"/>
                </a:solidFill>
                <a:prstDash val="solid"/>
              </a:ln>
              <a:solidFill>
                <a:srgbClr val="9B2D1F">
                  <a:lumMod val="40000"/>
                  <a:lumOff val="60000"/>
                </a:srgbClr>
              </a:solidFill>
            </a:endParaRPr>
          </a:p>
        </p:txBody>
      </p:sp>
      <p:sp>
        <p:nvSpPr>
          <p:cNvPr id="14" name="Losange 13"/>
          <p:cNvSpPr/>
          <p:nvPr/>
        </p:nvSpPr>
        <p:spPr>
          <a:xfrm>
            <a:off x="5020791" y="281530"/>
            <a:ext cx="3424780" cy="324078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4" name="Groupe 23"/>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25" name="Organigramme : Connecteur 24"/>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Organigramme : Connecteur 25"/>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Organigramme : Connecteur 26"/>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Organigramme : Connecteur 27"/>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Organigramme : Connecteur 28"/>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Organigramme : Connecteur 29"/>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1" name="Losange 30"/>
          <p:cNvSpPr/>
          <p:nvPr/>
        </p:nvSpPr>
        <p:spPr>
          <a:xfrm>
            <a:off x="1132591" y="508769"/>
            <a:ext cx="1151312" cy="1006225"/>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 name="Rectangle 2"/>
          <p:cNvSpPr/>
          <p:nvPr/>
        </p:nvSpPr>
        <p:spPr>
          <a:xfrm>
            <a:off x="2456371" y="366623"/>
            <a:ext cx="6687629" cy="523220"/>
          </a:xfrm>
          <a:prstGeom prst="rect">
            <a:avLst/>
          </a:prstGeom>
        </p:spPr>
        <p:txBody>
          <a:bodyPr wrap="square">
            <a:spAutoFit/>
          </a:bodyPr>
          <a:lstStyle/>
          <a:p>
            <a:pPr algn="r" rtl="1"/>
            <a:r>
              <a:rPr lang="ar-DZ" sz="2800" dirty="0">
                <a:solidFill>
                  <a:prstClr val="black"/>
                </a:solidFill>
              </a:rPr>
              <a:t> </a:t>
            </a:r>
            <a:endParaRPr lang="fr-FR" dirty="0">
              <a:solidFill>
                <a:prstClr val="black"/>
              </a:solidFill>
            </a:endParaRPr>
          </a:p>
        </p:txBody>
      </p:sp>
      <p:pic>
        <p:nvPicPr>
          <p:cNvPr id="2" name="Image 1"/>
          <p:cNvPicPr>
            <a:picLocks noChangeAspect="1"/>
          </p:cNvPicPr>
          <p:nvPr/>
        </p:nvPicPr>
        <p:blipFill>
          <a:blip r:embed="rId2"/>
          <a:stretch>
            <a:fillRect/>
          </a:stretch>
        </p:blipFill>
        <p:spPr>
          <a:xfrm>
            <a:off x="3904702" y="194228"/>
            <a:ext cx="5005250" cy="804742"/>
          </a:xfrm>
          <a:prstGeom prst="rect">
            <a:avLst/>
          </a:prstGeom>
        </p:spPr>
      </p:pic>
      <p:sp>
        <p:nvSpPr>
          <p:cNvPr id="4" name="Rectangle 3"/>
          <p:cNvSpPr/>
          <p:nvPr/>
        </p:nvSpPr>
        <p:spPr>
          <a:xfrm>
            <a:off x="3220468" y="848199"/>
            <a:ext cx="6096000" cy="646331"/>
          </a:xfrm>
          <a:prstGeom prst="rect">
            <a:avLst/>
          </a:prstGeom>
        </p:spPr>
        <p:txBody>
          <a:bodyPr>
            <a:spAutoFit/>
          </a:bodyPr>
          <a:lstStyle/>
          <a:p>
            <a:r>
              <a:rPr lang="ar-SA" kern="100" dirty="0">
                <a:solidFill>
                  <a:srgbClr val="000000"/>
                </a:solidFill>
                <a:ea typeface="Calibri" panose="020F0502020204030204" pitchFamily="34" charset="0"/>
                <a:cs typeface="Traditional Arabic" panose="02020603050405020304" pitchFamily="18" charset="-78"/>
              </a:rPr>
              <a:t>تلعب البنوك المركزية دورا هاما في تحديد وتعزيز مبادئ الحكم الجيد في البنوك. ويمكن تلخيص الدور الذي تؤديه السلطات </a:t>
            </a:r>
            <a:r>
              <a:rPr lang="ar-SA" kern="100" dirty="0" err="1">
                <a:solidFill>
                  <a:srgbClr val="000000"/>
                </a:solidFill>
                <a:ea typeface="Calibri" panose="020F0502020204030204" pitchFamily="34" charset="0"/>
                <a:cs typeface="Traditional Arabic" panose="02020603050405020304" pitchFamily="18" charset="-78"/>
              </a:rPr>
              <a:t>الإشرافية</a:t>
            </a:r>
            <a:r>
              <a:rPr lang="ar-SA" kern="100" dirty="0">
                <a:solidFill>
                  <a:srgbClr val="000000"/>
                </a:solidFill>
                <a:ea typeface="Calibri" panose="020F0502020204030204" pitchFamily="34" charset="0"/>
                <a:cs typeface="Traditional Arabic" panose="02020603050405020304" pitchFamily="18" charset="-78"/>
              </a:rPr>
              <a:t> في هذا الصدد على النحو التالي</a:t>
            </a:r>
            <a:endParaRPr lang="fr-FR" dirty="0"/>
          </a:p>
        </p:txBody>
      </p:sp>
      <p:sp>
        <p:nvSpPr>
          <p:cNvPr id="5" name="Rectangle 4"/>
          <p:cNvSpPr/>
          <p:nvPr/>
        </p:nvSpPr>
        <p:spPr>
          <a:xfrm>
            <a:off x="2283903" y="1718975"/>
            <a:ext cx="7032565" cy="3914918"/>
          </a:xfrm>
          <a:prstGeom prst="rect">
            <a:avLst/>
          </a:prstGeom>
        </p:spPr>
        <p:txBody>
          <a:bodyPr wrap="square">
            <a:spAutoFit/>
          </a:bodyPr>
          <a:lstStyle/>
          <a:p>
            <a:pPr marL="342900" lvl="0" indent="-342900" algn="r" rtl="1">
              <a:lnSpc>
                <a:spcPct val="115000"/>
              </a:lnSpc>
              <a:buFont typeface="Symbol" panose="05050102010706020507" pitchFamily="18" charset="2"/>
              <a:buBlip>
                <a:blip r:embed="rId3"/>
              </a:buBlip>
            </a:pPr>
            <a:r>
              <a:rPr lang="ar-SA" sz="2400" kern="100" dirty="0">
                <a:solidFill>
                  <a:srgbClr val="000000"/>
                </a:solidFill>
                <a:ea typeface="Calibri" panose="020F0502020204030204" pitchFamily="34" charset="0"/>
                <a:cs typeface="Traditional Arabic" panose="02020603050405020304" pitchFamily="18" charset="-78"/>
              </a:rPr>
              <a:t>دعم إصدار التشريعات والنظم التي من شأنها معالجة الثغرات وعدم الكفاءة في التشريعات ذات الصلة بالحكم الرشيد، سواء على مستوى التشريعات التي تحكم البنوك كالشركات، أو التشريعات التي تحكم عملهم كبنوك.</a:t>
            </a:r>
            <a:endParaRPr lang="fr-FR" sz="3200" dirty="0"/>
          </a:p>
          <a:p>
            <a:pPr marL="342900" lvl="0" indent="-342900" algn="r" rtl="1">
              <a:lnSpc>
                <a:spcPct val="115000"/>
              </a:lnSpc>
              <a:buFont typeface="Symbol" panose="05050102010706020507" pitchFamily="18" charset="2"/>
              <a:buBlip>
                <a:blip r:embed="rId3"/>
              </a:buBlip>
            </a:pPr>
            <a:r>
              <a:rPr lang="ar-SA" sz="2400" kern="100" dirty="0">
                <a:solidFill>
                  <a:srgbClr val="000000"/>
                </a:solidFill>
                <a:ea typeface="Calibri" panose="020F0502020204030204" pitchFamily="34" charset="0"/>
                <a:cs typeface="Traditional Arabic" panose="02020603050405020304" pitchFamily="18" charset="-78"/>
              </a:rPr>
              <a:t>تشجيع الممارسات السليمة في البنوك، وضمان وجود هياكل تنظيمية كافية، وأن مجالس إداراتها ومهامها التنفيذية لديها خطط عملية للتعامل مع مسؤولياتها، وأن تمتلك المؤهلات والخبرات الكافية في الأنشطة المصرفية.</a:t>
            </a:r>
            <a:endParaRPr lang="fr-FR" sz="3200" dirty="0"/>
          </a:p>
          <a:p>
            <a:pPr marL="342900" lvl="0" indent="-342900" algn="r" rtl="1">
              <a:lnSpc>
                <a:spcPct val="115000"/>
              </a:lnSpc>
              <a:buFont typeface="Symbol" panose="05050102010706020507" pitchFamily="18" charset="2"/>
              <a:buBlip>
                <a:blip r:embed="rId3"/>
              </a:buBlip>
            </a:pPr>
            <a:r>
              <a:rPr lang="ar-SA" sz="2400" kern="100" dirty="0">
                <a:solidFill>
                  <a:srgbClr val="000000"/>
                </a:solidFill>
                <a:ea typeface="Calibri" panose="020F0502020204030204" pitchFamily="34" charset="0"/>
                <a:cs typeface="Traditional Arabic" panose="02020603050405020304" pitchFamily="18" charset="-78"/>
              </a:rPr>
              <a:t>التأكيد على مسؤولية مجالس الإدارة عن أي مشاكل، وكذلك لاتخاذ الإجراءات اللازمة لعلاج أي فجوات أو انتهاكات تتعلق بعمل البنوك في الوقت المناسب، والسعي باستمرار لتحسين البيئة الرقابية </a:t>
            </a:r>
            <a:r>
              <a:rPr lang="ar-SA" sz="2400" kern="100" dirty="0" err="1">
                <a:solidFill>
                  <a:srgbClr val="000000"/>
                </a:solidFill>
                <a:ea typeface="Calibri" panose="020F0502020204030204" pitchFamily="34" charset="0"/>
                <a:cs typeface="Traditional Arabic" panose="02020603050405020304" pitchFamily="18" charset="-78"/>
              </a:rPr>
              <a:t>والإشرافية</a:t>
            </a:r>
            <a:r>
              <a:rPr lang="ar-SA" sz="2400" kern="100" dirty="0">
                <a:solidFill>
                  <a:srgbClr val="000000"/>
                </a:solidFill>
                <a:ea typeface="Calibri" panose="020F0502020204030204" pitchFamily="34" charset="0"/>
                <a:cs typeface="Traditional Arabic" panose="02020603050405020304" pitchFamily="18" charset="-78"/>
              </a:rPr>
              <a:t>.</a:t>
            </a:r>
            <a:endParaRPr lang="fr-FR" sz="3200" dirty="0">
              <a:effectLst/>
            </a:endParaRPr>
          </a:p>
        </p:txBody>
      </p:sp>
    </p:spTree>
    <p:extLst>
      <p:ext uri="{BB962C8B-B14F-4D97-AF65-F5344CB8AC3E}">
        <p14:creationId xmlns:p14="http://schemas.microsoft.com/office/powerpoint/2010/main" val="178527657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40680" y="98474"/>
            <a:ext cx="2249436" cy="6858000"/>
            <a:chOff x="0" y="1404424"/>
            <a:chExt cx="4245338" cy="4346917"/>
          </a:xfrm>
        </p:grpSpPr>
        <p:sp>
          <p:nvSpPr>
            <p:cNvPr id="2" name="Losange 1"/>
            <p:cNvSpPr/>
            <p:nvPr/>
          </p:nvSpPr>
          <p:spPr>
            <a:xfrm>
              <a:off x="1617784" y="1404424"/>
              <a:ext cx="2110154" cy="2264899"/>
            </a:xfrm>
            <a:prstGeom prst="diamond">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Losange 2"/>
            <p:cNvSpPr/>
            <p:nvPr/>
          </p:nvSpPr>
          <p:spPr>
            <a:xfrm>
              <a:off x="3387208" y="1620438"/>
              <a:ext cx="858130" cy="829994"/>
            </a:xfrm>
            <a:prstGeom prst="diamond">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Losange 3"/>
            <p:cNvSpPr/>
            <p:nvPr/>
          </p:nvSpPr>
          <p:spPr>
            <a:xfrm>
              <a:off x="0" y="2797126"/>
              <a:ext cx="2110154" cy="2264899"/>
            </a:xfrm>
            <a:prstGeom prst="diamond">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Losange 4"/>
            <p:cNvSpPr/>
            <p:nvPr/>
          </p:nvSpPr>
          <p:spPr>
            <a:xfrm>
              <a:off x="2046849" y="3416105"/>
              <a:ext cx="2110154" cy="2264899"/>
            </a:xfrm>
            <a:prstGeom prst="diamond">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Losange 5"/>
            <p:cNvSpPr/>
            <p:nvPr/>
          </p:nvSpPr>
          <p:spPr>
            <a:xfrm>
              <a:off x="165295" y="2797126"/>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Losange 6"/>
            <p:cNvSpPr/>
            <p:nvPr/>
          </p:nvSpPr>
          <p:spPr>
            <a:xfrm>
              <a:off x="1296192" y="4314092"/>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Losange 7"/>
            <p:cNvSpPr/>
            <p:nvPr/>
          </p:nvSpPr>
          <p:spPr>
            <a:xfrm rot="1639864">
              <a:off x="3244567" y="4921347"/>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Losange 8"/>
            <p:cNvSpPr/>
            <p:nvPr/>
          </p:nvSpPr>
          <p:spPr>
            <a:xfrm>
              <a:off x="900539" y="1589649"/>
              <a:ext cx="1649436" cy="1622474"/>
            </a:xfrm>
            <a:prstGeom prst="diamond">
              <a:avLst/>
            </a:prstGeom>
            <a:solidFill>
              <a:schemeClr val="accent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2786927" y="514052"/>
            <a:ext cx="8681616" cy="5516382"/>
          </a:xfrm>
          <a:prstGeom prst="rect">
            <a:avLst/>
          </a:prstGeom>
          <a:effectLst>
            <a:outerShdw blurRad="50800" dist="38100" dir="5400000" algn="t" rotWithShape="0">
              <a:prstClr val="black">
                <a:alpha val="40000"/>
              </a:prstClr>
            </a:outerShdw>
          </a:effectLst>
        </p:spPr>
        <p:style>
          <a:lnRef idx="2">
            <a:schemeClr val="accent3"/>
          </a:lnRef>
          <a:fillRef idx="1">
            <a:schemeClr val="lt1"/>
          </a:fillRef>
          <a:effectRef idx="0">
            <a:schemeClr val="accent3"/>
          </a:effectRef>
          <a:fontRef idx="minor">
            <a:schemeClr val="dk1"/>
          </a:fontRef>
        </p:style>
        <p:txBody>
          <a:bodyPr wrap="square">
            <a:spAutoFit/>
          </a:bodyPr>
          <a:lstStyle/>
          <a:p>
            <a:pPr algn="r" rtl="1">
              <a:lnSpc>
                <a:spcPct val="115000"/>
              </a:lnSpc>
              <a:spcAft>
                <a:spcPts val="800"/>
              </a:spcAft>
            </a:pPr>
            <a:r>
              <a:rPr lang="ar-SA" b="1"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أ- تعليمات خاصة بالهيكل التنظيمي: </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إذ لابد على البنك المركزي من وضع شروط وضوابط على القائمين بإدارة البنك، وفي هذا الصدد تشترط العديد من السلطات </a:t>
            </a:r>
            <a:r>
              <a:rPr lang="ar-SA" kern="100"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الإشرافية</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أخذ موافقتها المسبقة على ترشيح أعضاء مجلس الإدارة وتعيين المسؤولين الرئيسيين في الإدارة التنفيذية والتدقيق الداخلي وفقا للشروط المحددة</a:t>
            </a:r>
            <a:r>
              <a:rPr lang="fr-FR" kern="100" dirty="0">
                <a:solidFill>
                  <a:srgbClr val="000000"/>
                </a:solidFill>
                <a:latin typeface="Traditional Arabic" panose="02020603050405020304" pitchFamily="18" charset="-78"/>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b="1"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ب -تعليمات وضع السياسات والإجراءات التنفيذية: </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ينبغي على البنك المركزي إصدار تعليمات يؤكد فيها على ضرورة وجود سياسات مناسبة وشاملة من مجلس الإدارة تغطي جميع أنشطة ومخاطر البنك، وينبغي كذلك التأكد على وجود إجراءات تنفيذية محددة مناسبة لتنفيذ تلك السياسات ومتوافقة مع قوانين البنك المركزي</a:t>
            </a:r>
            <a:r>
              <a:rPr lang="fr-FR" kern="100" dirty="0">
                <a:solidFill>
                  <a:srgbClr val="000000"/>
                </a:solidFill>
                <a:latin typeface="Traditional Arabic" panose="02020603050405020304" pitchFamily="18" charset="-78"/>
                <a:ea typeface="Calibri" panose="020F0502020204030204" pitchFamily="34" charset="0"/>
                <a:cs typeface="Arial" panose="020B0604020202020204" pitchFamily="34" charset="0"/>
              </a:rPr>
              <a:t>.</a:t>
            </a:r>
            <a:endParaRPr lang="fr-FR"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b="1"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ج- تعليمات تشكيل اللجان وتفويض السلطات والصلاحيات: </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يتعين على البنك المركزي تحديد اللجان الرئيسية التي يجب على المؤسسة تشكيلها من أعضاء الإدارة العليا والتنفيذية، أهمها لجان تقييم السياسات، لجان الإشراف والمتابعة ، لجان التدقيق الداخلي، ويجب على البنك المركزي التأكد من وجود ضوابط وسقوف لتفويض سلطات وصلاحيات اتخاذ القرار  لهذه اللجان، ووجود برامج عمل لها ومواعيد محددة ومنظمة لاجتماعاتها، وتسجل محاضر الاجتماع بشكل منتظم بحيث يسهل الرجوع إليها لأغراض المتابعة والتدقيق مع مراعاة ما </a:t>
            </a:r>
            <a:r>
              <a:rPr lang="ar-SA" kern="100"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تتطلبه</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القوانين في كل دولة في هذا الشأن</a:t>
            </a:r>
            <a:r>
              <a:rPr lang="fr-FR" kern="100" dirty="0">
                <a:solidFill>
                  <a:srgbClr val="000000"/>
                </a:solidFill>
                <a:latin typeface="Traditional Arabic" panose="02020603050405020304" pitchFamily="18" charset="-78"/>
                <a:ea typeface="Calibri" panose="020F0502020204030204" pitchFamily="34" charset="0"/>
                <a:cs typeface="Arial" panose="020B0604020202020204" pitchFamily="34" charset="0"/>
              </a:rPr>
              <a:t> .</a:t>
            </a:r>
            <a:endParaRPr lang="fr-FR" sz="14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800"/>
              </a:spcAft>
            </a:pPr>
            <a:r>
              <a:rPr lang="ar-SA" b="1"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د تعليمات عن كفاية وتدقيق المعلومات والتقارير: </a:t>
            </a:r>
            <a:r>
              <a:rPr lang="ar-SA" kern="1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يتعين على البنك المركزي التأكيد على ضرورة وجود نظم المعلومات المناسبة التي تتيح للإدارة العليا والإدارة التنفيذية للمؤسسة تحديد مواطن تركز المخاطر في مختلف أنواع الأنشطة، كما يتعين عليه التأكيد على وجود نظام مناسب لتدفق المعلومات والتقارير اليومية والدورية بما يمكن الإدارة العليا والتنفيذية من أداء مهامها وممارسة سلطاتها في اتخاذ القرار على أسس سليمة.</a:t>
            </a:r>
            <a:endParaRPr lang="fr-FR" sz="1400" dirty="0">
              <a:latin typeface="Calibri" panose="020F0502020204030204" pitchFamily="34" charset="0"/>
              <a:ea typeface="Calibri" panose="020F0502020204030204" pitchFamily="34" charset="0"/>
              <a:cs typeface="Arial" panose="020B0604020202020204" pitchFamily="34" charset="0"/>
            </a:endParaRPr>
          </a:p>
          <a:p>
            <a:pPr algn="r"/>
            <a:r>
              <a:rPr lang="ar-SA" b="1" kern="100" dirty="0">
                <a:solidFill>
                  <a:srgbClr val="000000"/>
                </a:solidFill>
                <a:ea typeface="Calibri" panose="020F0502020204030204" pitchFamily="34" charset="0"/>
                <a:cs typeface="Traditional Arabic" panose="02020603050405020304" pitchFamily="18" charset="-78"/>
              </a:rPr>
              <a:t>ه تعليمات عن دور مجلس الإدارة في الإشراف والرقابة ومسؤولياته تجاه السلطات </a:t>
            </a:r>
            <a:r>
              <a:rPr lang="ar-SA" b="1" kern="100" dirty="0" err="1">
                <a:solidFill>
                  <a:srgbClr val="000000"/>
                </a:solidFill>
                <a:ea typeface="Calibri" panose="020F0502020204030204" pitchFamily="34" charset="0"/>
                <a:cs typeface="Traditional Arabic" panose="02020603050405020304" pitchFamily="18" charset="-78"/>
              </a:rPr>
              <a:t>الإشرافية</a:t>
            </a:r>
            <a:r>
              <a:rPr lang="ar-SA" kern="100" dirty="0">
                <a:solidFill>
                  <a:srgbClr val="000000"/>
                </a:solidFill>
                <a:ea typeface="Calibri" panose="020F0502020204030204" pitchFamily="34" charset="0"/>
                <a:cs typeface="Traditional Arabic" panose="02020603050405020304" pitchFamily="18" charset="-78"/>
              </a:rPr>
              <a:t>: يتعين على البنك المركزي إصدار تعليمات تؤكد فيها على ضرورة تفهم أعضاء مجلس الإدارة لمهامهم ومسؤولياتهم في الإشراف والرقابة على التنفيذ</a:t>
            </a:r>
            <a:endParaRPr lang="fr-FR" sz="2400" dirty="0"/>
          </a:p>
        </p:txBody>
      </p:sp>
    </p:spTree>
    <p:extLst>
      <p:ext uri="{BB962C8B-B14F-4D97-AF65-F5344CB8AC3E}">
        <p14:creationId xmlns:p14="http://schemas.microsoft.com/office/powerpoint/2010/main" val="180454193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818987" y="-363253"/>
            <a:ext cx="4519815" cy="6858000"/>
            <a:chOff x="0" y="1404424"/>
            <a:chExt cx="4245338" cy="4346917"/>
          </a:xfrm>
        </p:grpSpPr>
        <p:sp>
          <p:nvSpPr>
            <p:cNvPr id="2" name="Losange 1"/>
            <p:cNvSpPr/>
            <p:nvPr/>
          </p:nvSpPr>
          <p:spPr>
            <a:xfrm>
              <a:off x="1617784" y="1404424"/>
              <a:ext cx="2110154" cy="2264899"/>
            </a:xfrm>
            <a:prstGeom prst="diamond">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Losange 2"/>
            <p:cNvSpPr/>
            <p:nvPr/>
          </p:nvSpPr>
          <p:spPr>
            <a:xfrm>
              <a:off x="3387208" y="1620438"/>
              <a:ext cx="858130" cy="829994"/>
            </a:xfrm>
            <a:prstGeom prst="diamond">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Losange 3"/>
            <p:cNvSpPr/>
            <p:nvPr/>
          </p:nvSpPr>
          <p:spPr>
            <a:xfrm>
              <a:off x="0" y="2797126"/>
              <a:ext cx="2110154" cy="2264899"/>
            </a:xfrm>
            <a:prstGeom prst="diamond">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Losange 4"/>
            <p:cNvSpPr/>
            <p:nvPr/>
          </p:nvSpPr>
          <p:spPr>
            <a:xfrm>
              <a:off x="2046849" y="3416105"/>
              <a:ext cx="2110154" cy="2264899"/>
            </a:xfrm>
            <a:prstGeom prst="diamond">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Losange 5"/>
            <p:cNvSpPr/>
            <p:nvPr/>
          </p:nvSpPr>
          <p:spPr>
            <a:xfrm>
              <a:off x="165295" y="2797126"/>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Losange 6"/>
            <p:cNvSpPr/>
            <p:nvPr/>
          </p:nvSpPr>
          <p:spPr>
            <a:xfrm>
              <a:off x="1296192" y="4314092"/>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Losange 7"/>
            <p:cNvSpPr/>
            <p:nvPr/>
          </p:nvSpPr>
          <p:spPr>
            <a:xfrm rot="1639864">
              <a:off x="3244567" y="4921347"/>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Losange 8"/>
            <p:cNvSpPr/>
            <p:nvPr/>
          </p:nvSpPr>
          <p:spPr>
            <a:xfrm>
              <a:off x="900539" y="1589649"/>
              <a:ext cx="1649436" cy="1622474"/>
            </a:xfrm>
            <a:prstGeom prst="diamond">
              <a:avLst/>
            </a:prstGeom>
            <a:solidFill>
              <a:schemeClr val="accent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 name="ZoneTexte 10"/>
          <p:cNvSpPr txBox="1"/>
          <p:nvPr/>
        </p:nvSpPr>
        <p:spPr>
          <a:xfrm>
            <a:off x="4758244" y="129088"/>
            <a:ext cx="6572154" cy="461665"/>
          </a:xfrm>
          <a:prstGeom prst="rect">
            <a:avLst/>
          </a:prstGeom>
          <a:noFill/>
        </p:spPr>
        <p:txBody>
          <a:bodyPr wrap="square" rtlCol="0">
            <a:spAutoFit/>
          </a:bodyPr>
          <a:lstStyle/>
          <a:p>
            <a:pPr marL="0" lvl="2" algn="ctr" rtl="1"/>
            <a:r>
              <a:rPr lang="ar-DZ" sz="2400" b="1" dirty="0" smtClean="0">
                <a:ln w="22225">
                  <a:solidFill>
                    <a:schemeClr val="accent2"/>
                  </a:solidFill>
                  <a:prstDash val="solid"/>
                </a:ln>
                <a:solidFill>
                  <a:schemeClr val="accent2">
                    <a:lumMod val="40000"/>
                    <a:lumOff val="60000"/>
                  </a:schemeClr>
                </a:solidFill>
              </a:rPr>
              <a:t>الخاتمة </a:t>
            </a:r>
            <a:endParaRPr lang="fr-FR" sz="2800" b="1" dirty="0">
              <a:ln w="22225">
                <a:solidFill>
                  <a:schemeClr val="accent2"/>
                </a:solidFill>
                <a:prstDash val="solid"/>
              </a:ln>
              <a:solidFill>
                <a:schemeClr val="accent2">
                  <a:lumMod val="40000"/>
                  <a:lumOff val="60000"/>
                </a:schemeClr>
              </a:solidFill>
            </a:endParaRPr>
          </a:p>
        </p:txBody>
      </p:sp>
      <p:sp>
        <p:nvSpPr>
          <p:cNvPr id="38" name="Arrondir un rectangle avec un coin diagonal 37"/>
          <p:cNvSpPr/>
          <p:nvPr/>
        </p:nvSpPr>
        <p:spPr>
          <a:xfrm>
            <a:off x="3092158" y="848134"/>
            <a:ext cx="9027479" cy="5353993"/>
          </a:xfrm>
          <a:prstGeom prst="round2Diag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DZ" sz="2000" dirty="0"/>
              <a:t>ا</a:t>
            </a:r>
            <a:r>
              <a:rPr lang="ar-SA" sz="2000" dirty="0"/>
              <a:t>ن الحاجة إلى تطبيق </a:t>
            </a:r>
            <a:r>
              <a:rPr lang="ar-SA" sz="2000" dirty="0" err="1"/>
              <a:t>الحوكمة</a:t>
            </a:r>
            <a:r>
              <a:rPr lang="ar-SA" sz="2000" dirty="0"/>
              <a:t> المصرفية لم تنشأ من العدم، وإنما هي نتيجة التطورات المالية العالميـة الـتي شهدها القطاع المالي عبر العالم، والتي اتسعت رقعتها، وآثارها المتوقعة على أعمال البنوك، بالإضـافة إلى تعـدد الأزمات المالية التي أصبحت أكثر تعقيدا وانتشارا، و هذا كله يعتبر من  أسباب بروز </a:t>
            </a:r>
            <a:r>
              <a:rPr lang="ar-SA" sz="2000" dirty="0" err="1"/>
              <a:t>الحوكمة</a:t>
            </a:r>
            <a:r>
              <a:rPr lang="ar-SA" sz="2000" dirty="0"/>
              <a:t>،  كما أن آثارها المعدية أضحت أكثر وضوحا ، و من خلال دراستنا لهذا الفصل يمكن القول أن </a:t>
            </a:r>
            <a:r>
              <a:rPr lang="ar-SA" sz="2000" dirty="0" err="1"/>
              <a:t>الحوكمة</a:t>
            </a:r>
            <a:r>
              <a:rPr lang="ar-SA" sz="2000" dirty="0"/>
              <a:t> البنكية ضرورية لإدارة البنك، وأن وجود نظام فعال لها في كل بنك يساعد على توفير الثقة والشفافية، وتحقيق الانسجام والتوازن بين مصالح الأطراف المختلفة، وتحسين كفاءة وأداء الأعمال المصرفية، و هذا من اهداف </a:t>
            </a:r>
            <a:r>
              <a:rPr lang="ar-SA" sz="2000" dirty="0" err="1"/>
              <a:t>الحوكمة</a:t>
            </a:r>
            <a:r>
              <a:rPr lang="ar-SA" sz="2000" dirty="0"/>
              <a:t> ، حيث أن حاجة البنوك </a:t>
            </a:r>
            <a:r>
              <a:rPr lang="ar-SA" sz="2000" dirty="0" err="1"/>
              <a:t>للحوكمة</a:t>
            </a:r>
            <a:r>
              <a:rPr lang="ar-SA" sz="2000" dirty="0"/>
              <a:t> البنكية تكمن في بيئة الأعمال التي تنشط فيها المتسمة بالمخاطر العالية للمتعاملين الاقتصاديين وهو ما يدفع إلى ضرورة وجود مبادئ واعتبارات تضع ضوابط وقوانين لإدارة المخاطر، لهذا حاولت العديد من المنظمات وضع مبادئ ومعايير </a:t>
            </a:r>
            <a:r>
              <a:rPr lang="ar-SA" sz="2000" dirty="0" err="1"/>
              <a:t>للحوكمة</a:t>
            </a:r>
            <a:r>
              <a:rPr lang="ar-SA" sz="2000" dirty="0"/>
              <a:t> منها لجنة بازل للرقابة المصرفية حيث جاءت بمجموعة من التوصيات والمبادئ التي من شأنها أن تساعد على إدارة المخاطر وتطبيق مبادئ </a:t>
            </a:r>
            <a:r>
              <a:rPr lang="ar-SA" sz="2000" dirty="0" err="1"/>
              <a:t>الحوكمة</a:t>
            </a:r>
            <a:r>
              <a:rPr lang="ar-SA" sz="2000" dirty="0"/>
              <a:t> بصورة سليمة من اجل تفادي كل المخاطر التي تواجهها البنوك </a:t>
            </a:r>
            <a:endParaRPr lang="fr-FR" sz="2000" dirty="0"/>
          </a:p>
        </p:txBody>
      </p:sp>
    </p:spTree>
    <p:extLst>
      <p:ext uri="{BB962C8B-B14F-4D97-AF65-F5344CB8AC3E}">
        <p14:creationId xmlns:p14="http://schemas.microsoft.com/office/powerpoint/2010/main" val="261595605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e 34"/>
          <p:cNvGrpSpPr/>
          <p:nvPr/>
        </p:nvGrpSpPr>
        <p:grpSpPr>
          <a:xfrm>
            <a:off x="2002971" y="1620982"/>
            <a:ext cx="9241972" cy="2999786"/>
            <a:chOff x="1418897" y="1670304"/>
            <a:chExt cx="9285889" cy="2950464"/>
          </a:xfrm>
        </p:grpSpPr>
        <p:sp>
          <p:nvSpPr>
            <p:cNvPr id="2" name="Bouée 1"/>
            <p:cNvSpPr/>
            <p:nvPr/>
          </p:nvSpPr>
          <p:spPr>
            <a:xfrm>
              <a:off x="4035552" y="1670304"/>
              <a:ext cx="3596640" cy="2950464"/>
            </a:xfrm>
            <a:prstGeom prst="donut">
              <a:avLst>
                <a:gd name="adj" fmla="val 7126"/>
              </a:avLst>
            </a:prstGeom>
            <a:ln>
              <a:noFill/>
            </a:ln>
            <a:effectLst>
              <a:outerShdw blurRad="50800" dist="38100" dir="5400000" algn="t" rotWithShape="0">
                <a:prstClr val="black">
                  <a:alpha val="40000"/>
                </a:prstClr>
              </a:outerShdw>
            </a:effectLst>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solidFill>
                  <a:prstClr val="black"/>
                </a:solidFill>
              </a:endParaRPr>
            </a:p>
          </p:txBody>
        </p:sp>
        <p:cxnSp>
          <p:nvCxnSpPr>
            <p:cNvPr id="15" name="Connecteur en angle 14"/>
            <p:cNvCxnSpPr>
              <a:stCxn id="2" idx="3"/>
            </p:cNvCxnSpPr>
            <p:nvPr/>
          </p:nvCxnSpPr>
          <p:spPr>
            <a:xfrm rot="5400000" flipH="1">
              <a:off x="2977289" y="2603705"/>
              <a:ext cx="657207" cy="2512751"/>
            </a:xfrm>
            <a:prstGeom prst="bentConnector4">
              <a:avLst>
                <a:gd name="adj1" fmla="val -34784"/>
                <a:gd name="adj2" fmla="val 60481"/>
              </a:avLst>
            </a:prstGeom>
            <a:ln w="28575">
              <a:tailEnd type="triangle"/>
            </a:ln>
          </p:spPr>
          <p:style>
            <a:lnRef idx="1">
              <a:schemeClr val="accent2"/>
            </a:lnRef>
            <a:fillRef idx="0">
              <a:schemeClr val="accent2"/>
            </a:fillRef>
            <a:effectRef idx="0">
              <a:schemeClr val="accent2"/>
            </a:effectRef>
            <a:fontRef idx="minor">
              <a:schemeClr val="tx1"/>
            </a:fontRef>
          </p:style>
        </p:cxnSp>
        <p:cxnSp>
          <p:nvCxnSpPr>
            <p:cNvPr id="17" name="Connecteur en angle 16"/>
            <p:cNvCxnSpPr>
              <a:stCxn id="2" idx="5"/>
            </p:cNvCxnSpPr>
            <p:nvPr/>
          </p:nvCxnSpPr>
          <p:spPr>
            <a:xfrm rot="5400000" flipH="1" flipV="1">
              <a:off x="7579515" y="2671496"/>
              <a:ext cx="1043147" cy="1991227"/>
            </a:xfrm>
            <a:prstGeom prst="bentConnector4">
              <a:avLst>
                <a:gd name="adj1" fmla="val -21914"/>
                <a:gd name="adj2" fmla="val 63226"/>
              </a:avLst>
            </a:prstGeom>
            <a:ln w="28575">
              <a:tailEnd type="triangle"/>
            </a:ln>
          </p:spPr>
          <p:style>
            <a:lnRef idx="3">
              <a:schemeClr val="accent4"/>
            </a:lnRef>
            <a:fillRef idx="0">
              <a:schemeClr val="accent4"/>
            </a:fillRef>
            <a:effectRef idx="2">
              <a:schemeClr val="accent4"/>
            </a:effectRef>
            <a:fontRef idx="minor">
              <a:schemeClr val="tx1"/>
            </a:fontRef>
          </p:style>
        </p:cxnSp>
        <p:cxnSp>
          <p:nvCxnSpPr>
            <p:cNvPr id="24" name="Connecteur en angle 23"/>
            <p:cNvCxnSpPr>
              <a:stCxn id="2" idx="1"/>
            </p:cNvCxnSpPr>
            <p:nvPr/>
          </p:nvCxnSpPr>
          <p:spPr>
            <a:xfrm rot="16200000" flipH="1" flipV="1">
              <a:off x="2709591" y="811694"/>
              <a:ext cx="561983" cy="3143371"/>
            </a:xfrm>
            <a:prstGeom prst="bentConnector4">
              <a:avLst>
                <a:gd name="adj1" fmla="val -40677"/>
                <a:gd name="adj2" fmla="val 58378"/>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29" name="Connecteur en angle 28"/>
            <p:cNvCxnSpPr>
              <a:stCxn id="2" idx="7"/>
            </p:cNvCxnSpPr>
            <p:nvPr/>
          </p:nvCxnSpPr>
          <p:spPr>
            <a:xfrm rot="16200000" flipH="1">
              <a:off x="8624140" y="583725"/>
              <a:ext cx="561982" cy="3599310"/>
            </a:xfrm>
            <a:prstGeom prst="bentConnector4">
              <a:avLst>
                <a:gd name="adj1" fmla="val -40677"/>
                <a:gd name="adj2" fmla="val 57317"/>
              </a:avLst>
            </a:prstGeom>
            <a:ln w="28575">
              <a:tailEnd type="triangle"/>
            </a:ln>
          </p:spPr>
          <p:style>
            <a:lnRef idx="2">
              <a:schemeClr val="accent4"/>
            </a:lnRef>
            <a:fillRef idx="0">
              <a:schemeClr val="accent4"/>
            </a:fillRef>
            <a:effectRef idx="1">
              <a:schemeClr val="accent4"/>
            </a:effectRef>
            <a:fontRef idx="minor">
              <a:schemeClr val="tx1"/>
            </a:fontRef>
          </p:style>
        </p:cxnSp>
      </p:grpSp>
      <p:sp>
        <p:nvSpPr>
          <p:cNvPr id="30" name="Rectangle 29"/>
          <p:cNvSpPr/>
          <p:nvPr/>
        </p:nvSpPr>
        <p:spPr>
          <a:xfrm>
            <a:off x="5121234" y="2752107"/>
            <a:ext cx="2140528" cy="707886"/>
          </a:xfrm>
          <a:prstGeom prst="rect">
            <a:avLst/>
          </a:prstGeom>
        </p:spPr>
        <p:txBody>
          <a:bodyPr wrap="square">
            <a:spAutoFit/>
          </a:bodyPr>
          <a:lstStyle/>
          <a:p>
            <a:pPr algn="just" rtl="1"/>
            <a:r>
              <a:rPr lang="ar-DZ" sz="4000" b="1" dirty="0" err="1">
                <a:solidFill>
                  <a:prstClr val="black"/>
                </a:solidFill>
              </a:rPr>
              <a:t>الإقتراحات</a:t>
            </a:r>
            <a:r>
              <a:rPr lang="ar-DZ" sz="4000" b="1" dirty="0">
                <a:solidFill>
                  <a:prstClr val="black"/>
                </a:solidFill>
              </a:rPr>
              <a:t>:</a:t>
            </a:r>
            <a:endParaRPr lang="fr-FR" sz="4000" dirty="0">
              <a:solidFill>
                <a:prstClr val="black"/>
              </a:solidFill>
            </a:endParaRPr>
          </a:p>
        </p:txBody>
      </p:sp>
      <p:sp>
        <p:nvSpPr>
          <p:cNvPr id="31" name="ZoneTexte 30"/>
          <p:cNvSpPr txBox="1"/>
          <p:nvPr/>
        </p:nvSpPr>
        <p:spPr>
          <a:xfrm>
            <a:off x="10035179" y="168357"/>
            <a:ext cx="2156821" cy="2554545"/>
          </a:xfrm>
          <a:prstGeom prst="rect">
            <a:avLst/>
          </a:prstGeom>
          <a:noFill/>
        </p:spPr>
        <p:txBody>
          <a:bodyPr wrap="square" rtlCol="0">
            <a:spAutoFit/>
          </a:bodyPr>
          <a:lstStyle/>
          <a:p>
            <a:pPr lvl="0" rtl="1"/>
            <a:r>
              <a:rPr lang="ar-DZ" sz="2000" dirty="0" err="1"/>
              <a:t>حوكمة</a:t>
            </a:r>
            <a:r>
              <a:rPr lang="ar-DZ" sz="2000" dirty="0"/>
              <a:t> المؤسسات المصرفية تعني النظام الذي على أساسه تكون العلاقات التي تحكم الأطراف الأساسية في المصرف، واضحة بما يؤدي الى تحسين الاداء والنجاح</a:t>
            </a:r>
            <a:endParaRPr lang="fr-FR" sz="2000" dirty="0"/>
          </a:p>
        </p:txBody>
      </p:sp>
      <p:sp>
        <p:nvSpPr>
          <p:cNvPr id="32" name="ZoneTexte 31"/>
          <p:cNvSpPr txBox="1"/>
          <p:nvPr/>
        </p:nvSpPr>
        <p:spPr>
          <a:xfrm>
            <a:off x="9619278" y="3312280"/>
            <a:ext cx="1958956" cy="1015663"/>
          </a:xfrm>
          <a:prstGeom prst="rect">
            <a:avLst/>
          </a:prstGeom>
          <a:noFill/>
        </p:spPr>
        <p:txBody>
          <a:bodyPr wrap="square" rtlCol="0">
            <a:spAutoFit/>
          </a:bodyPr>
          <a:lstStyle/>
          <a:p>
            <a:pPr algn="ctr"/>
            <a:r>
              <a:rPr lang="ar-DZ" sz="2000" dirty="0">
                <a:solidFill>
                  <a:prstClr val="black"/>
                </a:solidFill>
                <a:latin typeface="Simplified Arabic" panose="02020603050405020304" pitchFamily="18" charset="-78"/>
                <a:cs typeface="Simplified Arabic" panose="02020603050405020304" pitchFamily="18" charset="-78"/>
              </a:rPr>
              <a:t>إتضح أنه لا يوجد تأثير للمشاركة على التحصيل الجبائي؛</a:t>
            </a:r>
            <a:endParaRPr lang="fr-FR" sz="2000" dirty="0">
              <a:solidFill>
                <a:prstClr val="black"/>
              </a:solidFill>
              <a:latin typeface="Simplified Arabic" panose="02020603050405020304" pitchFamily="18" charset="-78"/>
              <a:cs typeface="Simplified Arabic" panose="02020603050405020304" pitchFamily="18" charset="-78"/>
            </a:endParaRPr>
          </a:p>
        </p:txBody>
      </p:sp>
      <p:sp>
        <p:nvSpPr>
          <p:cNvPr id="33" name="ZoneTexte 32"/>
          <p:cNvSpPr txBox="1"/>
          <p:nvPr/>
        </p:nvSpPr>
        <p:spPr>
          <a:xfrm>
            <a:off x="415901" y="1445630"/>
            <a:ext cx="2707539" cy="1015663"/>
          </a:xfrm>
          <a:prstGeom prst="rect">
            <a:avLst/>
          </a:prstGeom>
          <a:noFill/>
        </p:spPr>
        <p:txBody>
          <a:bodyPr wrap="square" rtlCol="0">
            <a:spAutoFit/>
          </a:bodyPr>
          <a:lstStyle/>
          <a:p>
            <a:pPr algn="ctr"/>
            <a:r>
              <a:rPr lang="ar-DZ" sz="2000" dirty="0"/>
              <a:t>للبنك المركزي دور كبير ومهم ينبغي ان يمارسه في سبيل إرساء مبادئ </a:t>
            </a:r>
            <a:r>
              <a:rPr lang="ar-DZ" sz="2000" dirty="0" err="1"/>
              <a:t>الحوكمة</a:t>
            </a:r>
            <a:r>
              <a:rPr lang="ar-DZ" sz="2000" dirty="0"/>
              <a:t> بالبنوك </a:t>
            </a:r>
            <a:r>
              <a:rPr lang="ar-DZ" sz="2000" dirty="0" smtClean="0">
                <a:solidFill>
                  <a:prstClr val="black"/>
                </a:solidFill>
              </a:rPr>
              <a:t>؛</a:t>
            </a:r>
            <a:endParaRPr lang="fr-FR" sz="2000" dirty="0">
              <a:solidFill>
                <a:prstClr val="black"/>
              </a:solidFill>
            </a:endParaRPr>
          </a:p>
        </p:txBody>
      </p:sp>
      <p:sp>
        <p:nvSpPr>
          <p:cNvPr id="34" name="ZoneTexte 33"/>
          <p:cNvSpPr txBox="1"/>
          <p:nvPr/>
        </p:nvSpPr>
        <p:spPr>
          <a:xfrm>
            <a:off x="116185" y="3651168"/>
            <a:ext cx="3007255" cy="1938992"/>
          </a:xfrm>
          <a:prstGeom prst="rect">
            <a:avLst/>
          </a:prstGeom>
          <a:noFill/>
        </p:spPr>
        <p:txBody>
          <a:bodyPr wrap="square" rtlCol="0">
            <a:spAutoFit/>
          </a:bodyPr>
          <a:lstStyle/>
          <a:p>
            <a:pPr lvl="0" algn="ctr"/>
            <a:r>
              <a:rPr lang="ar-DZ" sz="2000" dirty="0"/>
              <a:t>يجب ان يحظى موضوع </a:t>
            </a:r>
            <a:r>
              <a:rPr lang="ar-DZ" sz="2000" dirty="0" err="1"/>
              <a:t>الحوكمة</a:t>
            </a:r>
            <a:r>
              <a:rPr lang="ar-DZ" sz="2000" dirty="0"/>
              <a:t> بالاهتمام المناسب لان سبب انهيار كبرى الشركات المالية في العالم يعود الى عدم تطبيق أسس ومبادئ </a:t>
            </a:r>
            <a:r>
              <a:rPr lang="ar-DZ" sz="2000" dirty="0" err="1"/>
              <a:t>الحوكمة</a:t>
            </a:r>
            <a:endParaRPr lang="fr-FR" sz="2000" dirty="0"/>
          </a:p>
          <a:p>
            <a:pPr algn="ctr"/>
            <a:r>
              <a:rPr lang="ar-DZ" sz="2000" dirty="0" smtClean="0">
                <a:solidFill>
                  <a:prstClr val="black"/>
                </a:solidFill>
                <a:latin typeface="Simplified Arabic" panose="02020603050405020304" pitchFamily="18" charset="-78"/>
                <a:cs typeface="Simplified Arabic" panose="02020603050405020304" pitchFamily="18" charset="-78"/>
              </a:rPr>
              <a:t>.</a:t>
            </a:r>
            <a:endParaRPr lang="fr-FR" sz="2000" dirty="0">
              <a:solidFill>
                <a:prstClr val="black"/>
              </a:solidFill>
            </a:endParaRPr>
          </a:p>
        </p:txBody>
      </p:sp>
      <p:sp>
        <p:nvSpPr>
          <p:cNvPr id="36" name="Rectangle 35"/>
          <p:cNvSpPr/>
          <p:nvPr/>
        </p:nvSpPr>
        <p:spPr>
          <a:xfrm>
            <a:off x="0" y="6288258"/>
            <a:ext cx="12192000" cy="569742"/>
          </a:xfrm>
          <a:prstGeom prst="rect">
            <a:avLst/>
          </a:prstGeom>
          <a:gradFill>
            <a:gsLst>
              <a:gs pos="0">
                <a:schemeClr val="accent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224131239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ppt_x"/>
                                          </p:val>
                                        </p:tav>
                                        <p:tav tm="100000">
                                          <p:val>
                                            <p:strVal val="#ppt_x"/>
                                          </p:val>
                                        </p:tav>
                                      </p:tavLst>
                                    </p:anim>
                                    <p:anim calcmode="lin" valueType="num">
                                      <p:cBhvr additive="base">
                                        <p:cTn id="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 calcmode="lin" valueType="num">
                                      <p:cBhvr additive="base">
                                        <p:cTn id="13" dur="500" fill="hold"/>
                                        <p:tgtEl>
                                          <p:spTgt spid="32"/>
                                        </p:tgtEl>
                                        <p:attrNameLst>
                                          <p:attrName>ppt_x</p:attrName>
                                        </p:attrNameLst>
                                      </p:cBhvr>
                                      <p:tavLst>
                                        <p:tav tm="0">
                                          <p:val>
                                            <p:strVal val="#ppt_x"/>
                                          </p:val>
                                        </p:tav>
                                        <p:tav tm="100000">
                                          <p:val>
                                            <p:strVal val="#ppt_x"/>
                                          </p:val>
                                        </p:tav>
                                      </p:tavLst>
                                    </p:anim>
                                    <p:anim calcmode="lin" valueType="num">
                                      <p:cBhvr additive="base">
                                        <p:cTn id="1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ppt_x"/>
                                          </p:val>
                                        </p:tav>
                                        <p:tav tm="100000">
                                          <p:val>
                                            <p:strVal val="#ppt_x"/>
                                          </p:val>
                                        </p:tav>
                                      </p:tavLst>
                                    </p:anim>
                                    <p:anim calcmode="lin" valueType="num">
                                      <p:cBhvr additive="base">
                                        <p:cTn id="2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a:spLocks noChangeArrowheads="1"/>
          </p:cNvSpPr>
          <p:nvPr/>
        </p:nvSpPr>
        <p:spPr bwMode="auto">
          <a:xfrm>
            <a:off x="14521869" y="112978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algn="ctr" rtl="1"/>
            <a:endParaRPr lang="fr-FR"/>
          </a:p>
        </p:txBody>
      </p:sp>
      <p:sp>
        <p:nvSpPr>
          <p:cNvPr id="10" name="Rectangle 4"/>
          <p:cNvSpPr>
            <a:spLocks noChangeArrowheads="1"/>
          </p:cNvSpPr>
          <p:nvPr/>
        </p:nvSpPr>
        <p:spPr bwMode="auto">
          <a:xfrm>
            <a:off x="2974813" y="-102370"/>
            <a:ext cx="5645299" cy="3793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rtl="1">
              <a:lnSpc>
                <a:spcPct val="115000"/>
              </a:lnSpc>
              <a:spcAft>
                <a:spcPts val="800"/>
              </a:spcAft>
            </a:pPr>
            <a:r>
              <a:rPr lang="ar-DZ" sz="1400" dirty="0">
                <a:latin typeface="Calibri" panose="020F0502020204030204" pitchFamily="34" charset="0"/>
                <a:ea typeface="Calibri" panose="020F0502020204030204" pitchFamily="34" charset="0"/>
                <a:cs typeface="Traditional Arabic" panose="02020603050405020304" pitchFamily="18" charset="-78"/>
              </a:rPr>
              <a:t>وزارة التعليم العالي و البحث العلمي</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DZ" sz="1400" dirty="0">
                <a:latin typeface="Calibri" panose="020F0502020204030204" pitchFamily="34" charset="0"/>
                <a:ea typeface="Calibri" panose="020F0502020204030204" pitchFamily="34" charset="0"/>
                <a:cs typeface="Traditional Arabic" panose="02020603050405020304" pitchFamily="18" charset="-78"/>
              </a:rPr>
              <a:t>جامعة غرداية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1400" dirty="0">
                <a:latin typeface="Calibri" panose="020F0502020204030204" pitchFamily="34" charset="0"/>
                <a:ea typeface="Calibri" panose="020F0502020204030204" pitchFamily="34" charset="0"/>
                <a:cs typeface="Traditional Arabic" panose="02020603050405020304" pitchFamily="18" charset="-78"/>
              </a:rPr>
              <a:t>كلية العلوم الاقتصادية و التجارية و علوم التسيير</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1400" dirty="0">
                <a:latin typeface="Calibri" panose="020F0502020204030204" pitchFamily="34" charset="0"/>
                <a:ea typeface="Calibri" panose="020F0502020204030204" pitchFamily="34" charset="0"/>
                <a:cs typeface="Traditional Arabic" panose="02020603050405020304" pitchFamily="18" charset="-78"/>
              </a:rPr>
              <a:t>بالتعاون مع:</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DZ" sz="1400" dirty="0">
                <a:latin typeface="Calibri" panose="020F0502020204030204" pitchFamily="34" charset="0"/>
                <a:ea typeface="Calibri" panose="020F0502020204030204" pitchFamily="34" charset="0"/>
                <a:cs typeface="Traditional Arabic" panose="02020603050405020304" pitchFamily="18" charset="-78"/>
              </a:rPr>
              <a:t>مخبر التطبيقات الكمية والنوعية للارتقاء الاقتصادي ، الاجتماعي، والبيئي بالمؤسسات الجزائرية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DZ" sz="1400" dirty="0">
                <a:latin typeface="Calibri" panose="020F0502020204030204" pitchFamily="34" charset="0"/>
                <a:ea typeface="Calibri" panose="020F0502020204030204" pitchFamily="34" charset="0"/>
                <a:cs typeface="Traditional Arabic" panose="02020603050405020304" pitchFamily="18" charset="-78"/>
              </a:rPr>
              <a:t>و مشروع بحث </a:t>
            </a:r>
            <a:r>
              <a:rPr lang="fr-FR" sz="1400" dirty="0">
                <a:latin typeface="Traditional Arabic" panose="02020603050405020304" pitchFamily="18" charset="-78"/>
                <a:ea typeface="Calibri" panose="020F0502020204030204" pitchFamily="34" charset="0"/>
                <a:cs typeface="Arial" panose="020B0604020202020204" pitchFamily="34" charset="0"/>
              </a:rPr>
              <a:t>PRFU</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800"/>
              </a:spcAft>
            </a:pPr>
            <a:r>
              <a:rPr lang="ar-DZ" sz="1400" dirty="0" err="1">
                <a:latin typeface="Calibri" panose="020F0502020204030204" pitchFamily="34" charset="0"/>
                <a:ea typeface="Calibri" panose="020F0502020204030204" pitchFamily="34" charset="0"/>
                <a:cs typeface="Traditional Arabic" panose="02020603050405020304" pitchFamily="18" charset="-78"/>
              </a:rPr>
              <a:t>حوكمة</a:t>
            </a:r>
            <a:r>
              <a:rPr lang="ar-DZ" sz="1400" dirty="0">
                <a:latin typeface="Calibri" panose="020F0502020204030204" pitchFamily="34" charset="0"/>
                <a:ea typeface="Calibri" panose="020F0502020204030204" pitchFamily="34" charset="0"/>
                <a:cs typeface="Traditional Arabic" panose="02020603050405020304" pitchFamily="18" charset="-78"/>
              </a:rPr>
              <a:t> النظام المصرفي والمالي في ظل الازمات المالية و تحديات الرهانات الاقتصادية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1400" dirty="0">
                <a:latin typeface="Calibri" panose="020F0502020204030204" pitchFamily="34" charset="0"/>
                <a:ea typeface="Calibri" panose="020F0502020204030204" pitchFamily="34" charset="0"/>
                <a:cs typeface="Traditional Arabic" panose="02020603050405020304" pitchFamily="18" charset="-78"/>
              </a:rPr>
              <a:t>مداخلة مقدمة ضمن الملتقى الوطني  الحضوري _الافتراضي الموسوم بـ:</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1400" dirty="0">
                <a:latin typeface="Calibri" panose="020F0502020204030204" pitchFamily="34" charset="0"/>
                <a:ea typeface="Calibri" panose="020F0502020204030204" pitchFamily="34" charset="0"/>
                <a:cs typeface="Traditional Arabic" panose="02020603050405020304" pitchFamily="18" charset="-78"/>
              </a:rPr>
              <a:t>استراتيجية تطوير وتعزيز </a:t>
            </a:r>
            <a:r>
              <a:rPr lang="ar-DZ" sz="1400" dirty="0" err="1">
                <a:latin typeface="Calibri" panose="020F0502020204030204" pitchFamily="34" charset="0"/>
                <a:ea typeface="Calibri" panose="020F0502020204030204" pitchFamily="34" charset="0"/>
                <a:cs typeface="Traditional Arabic" panose="02020603050405020304" pitchFamily="18" charset="-78"/>
              </a:rPr>
              <a:t>الحوكمة</a:t>
            </a:r>
            <a:r>
              <a:rPr lang="ar-DZ" sz="1400" dirty="0">
                <a:latin typeface="Calibri" panose="020F0502020204030204" pitchFamily="34" charset="0"/>
                <a:ea typeface="Calibri" panose="020F0502020204030204" pitchFamily="34" charset="0"/>
                <a:cs typeface="Traditional Arabic" panose="02020603050405020304" pitchFamily="18" charset="-78"/>
              </a:rPr>
              <a:t> المالية في المؤسسات الاقتصادية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DZ" sz="1400" b="1" dirty="0">
                <a:latin typeface="Calibri" panose="020F0502020204030204" pitchFamily="34" charset="0"/>
                <a:ea typeface="Calibri" panose="020F0502020204030204" pitchFamily="34" charset="0"/>
                <a:cs typeface="Traditional Arabic" panose="02020603050405020304" pitchFamily="18" charset="-78"/>
              </a:rPr>
              <a:t>المحور السابع: دور </a:t>
            </a:r>
            <a:r>
              <a:rPr lang="ar-DZ" sz="1400" b="1" dirty="0" err="1">
                <a:latin typeface="Calibri" panose="020F0502020204030204" pitchFamily="34" charset="0"/>
                <a:ea typeface="Calibri" panose="020F0502020204030204" pitchFamily="34" charset="0"/>
                <a:cs typeface="Traditional Arabic" panose="02020603050405020304" pitchFamily="18" charset="-78"/>
              </a:rPr>
              <a:t>الحوكمة</a:t>
            </a:r>
            <a:r>
              <a:rPr lang="ar-DZ" sz="1400" b="1" dirty="0">
                <a:latin typeface="Calibri" panose="020F0502020204030204" pitchFamily="34" charset="0"/>
                <a:ea typeface="Calibri" panose="020F0502020204030204" pitchFamily="34" charset="0"/>
                <a:cs typeface="Traditional Arabic" panose="02020603050405020304" pitchFamily="18" charset="-78"/>
              </a:rPr>
              <a:t> المالية في القطاع البنكي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r" rtl="1">
              <a:lnSpc>
                <a:spcPct val="115000"/>
              </a:lnSpc>
              <a:spcAft>
                <a:spcPts val="0"/>
              </a:spcAft>
            </a:pPr>
            <a:r>
              <a:rPr lang="ar-DZ" sz="1400" b="1" dirty="0">
                <a:latin typeface="Calibri" panose="020F0502020204030204" pitchFamily="34" charset="0"/>
                <a:ea typeface="Calibri" panose="020F0502020204030204" pitchFamily="34" charset="0"/>
                <a:cs typeface="Traditional Arabic" panose="02020603050405020304" pitchFamily="18" charset="-78"/>
              </a:rPr>
              <a:t>عنوان المداخلة :</a:t>
            </a:r>
            <a:endParaRPr lang="fr-FR" sz="1100" dirty="0">
              <a:latin typeface="Calibri" panose="020F0502020204030204" pitchFamily="34" charset="0"/>
              <a:ea typeface="Calibri" panose="020F0502020204030204" pitchFamily="34" charset="0"/>
              <a:cs typeface="Arial" panose="020B0604020202020204" pitchFamily="34" charset="0"/>
            </a:endParaRPr>
          </a:p>
          <a:p>
            <a:pPr algn="ctr" rtl="1">
              <a:lnSpc>
                <a:spcPct val="115000"/>
              </a:lnSpc>
              <a:spcAft>
                <a:spcPts val="0"/>
              </a:spcAft>
            </a:pPr>
            <a:r>
              <a:rPr lang="ar-DZ" sz="1400" b="1" dirty="0" smtClean="0">
                <a:latin typeface="Calibri" panose="020F0502020204030204" pitchFamily="34" charset="0"/>
                <a:ea typeface="Calibri" panose="020F0502020204030204" pitchFamily="34" charset="0"/>
                <a:cs typeface="Traditional Arabic" panose="02020603050405020304" pitchFamily="18" charset="-78"/>
              </a:rPr>
              <a:t>عنوان </a:t>
            </a:r>
            <a:r>
              <a:rPr lang="ar-DZ" sz="1400" b="1" dirty="0">
                <a:latin typeface="Calibri" panose="020F0502020204030204" pitchFamily="34" charset="0"/>
                <a:ea typeface="Calibri" panose="020F0502020204030204" pitchFamily="34" charset="0"/>
                <a:cs typeface="Traditional Arabic" panose="02020603050405020304" pitchFamily="18" charset="-78"/>
              </a:rPr>
              <a:t>المداخلة :</a:t>
            </a:r>
            <a:endParaRPr lang="fr-FR" sz="1050" dirty="0">
              <a:latin typeface="Calibri" panose="020F0502020204030204" pitchFamily="34" charset="0"/>
              <a:ea typeface="Calibri" panose="020F0502020204030204" pitchFamily="34" charset="0"/>
              <a:cs typeface="Arial" panose="020B0604020202020204" pitchFamily="34" charset="0"/>
            </a:endParaRPr>
          </a:p>
          <a:p>
            <a:pPr marL="0" marR="0" lvl="0" indent="0" algn="ctr" defTabSz="914400" rtl="1" eaLnBrk="0" fontAlgn="base" latinLnBrk="0" hangingPunct="0">
              <a:lnSpc>
                <a:spcPct val="100000"/>
              </a:lnSpc>
              <a:spcBef>
                <a:spcPct val="0"/>
              </a:spcBef>
              <a:spcAft>
                <a:spcPct val="0"/>
              </a:spcAft>
              <a:buClrTx/>
              <a:buSzTx/>
              <a:buFontTx/>
              <a:buNone/>
              <a:tabLst/>
            </a:pPr>
            <a:endParaRPr kumimoji="0" lang="fr-FR" sz="1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1" name="Forme libre 3"/>
          <p:cNvSpPr>
            <a:spLocks/>
          </p:cNvSpPr>
          <p:nvPr/>
        </p:nvSpPr>
        <p:spPr bwMode="auto">
          <a:xfrm>
            <a:off x="2724877" y="3156295"/>
            <a:ext cx="6560011" cy="1506071"/>
          </a:xfrm>
          <a:custGeom>
            <a:avLst/>
            <a:gdLst>
              <a:gd name="T0" fmla="*/ 0 w 6562725"/>
              <a:gd name="T1" fmla="*/ 0 h 1924050"/>
              <a:gd name="T2" fmla="*/ 6163945 w 6562725"/>
              <a:gd name="T3" fmla="*/ 0 h 1924050"/>
              <a:gd name="T4" fmla="*/ 6163945 w 6562725"/>
              <a:gd name="T5" fmla="*/ 1664335 h 1924050"/>
              <a:gd name="T6" fmla="*/ 0 w 6562725"/>
              <a:gd name="T7" fmla="*/ 1664335 h 1924050"/>
              <a:gd name="T8" fmla="*/ 0 w 6562725"/>
              <a:gd name="T9" fmla="*/ 0 h 1924050"/>
              <a:gd name="T10" fmla="*/ 154312 w 6562725"/>
              <a:gd name="T11" fmla="*/ 142118 h 1924050"/>
              <a:gd name="T12" fmla="*/ 154312 w 6562725"/>
              <a:gd name="T13" fmla="*/ 1522217 h 1924050"/>
              <a:gd name="T14" fmla="*/ 6009633 w 6562725"/>
              <a:gd name="T15" fmla="*/ 1522217 h 1924050"/>
              <a:gd name="T16" fmla="*/ 6009633 w 6562725"/>
              <a:gd name="T17" fmla="*/ 142118 h 1924050"/>
              <a:gd name="T18" fmla="*/ 154312 w 6562725"/>
              <a:gd name="T19" fmla="*/ 142118 h 192405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6562725" h="1924050">
                <a:moveTo>
                  <a:pt x="0" y="0"/>
                </a:moveTo>
                <a:lnTo>
                  <a:pt x="6562725" y="0"/>
                </a:lnTo>
                <a:lnTo>
                  <a:pt x="6562725" y="1924050"/>
                </a:lnTo>
                <a:lnTo>
                  <a:pt x="0" y="1924050"/>
                </a:lnTo>
                <a:lnTo>
                  <a:pt x="0" y="0"/>
                </a:lnTo>
                <a:close/>
                <a:moveTo>
                  <a:pt x="164295" y="164295"/>
                </a:moveTo>
                <a:lnTo>
                  <a:pt x="164295" y="1759755"/>
                </a:lnTo>
                <a:lnTo>
                  <a:pt x="6398430" y="1759755"/>
                </a:lnTo>
                <a:lnTo>
                  <a:pt x="6398430" y="164295"/>
                </a:lnTo>
                <a:lnTo>
                  <a:pt x="164295" y="164295"/>
                </a:lnTo>
                <a:close/>
              </a:path>
            </a:pathLst>
          </a:custGeom>
          <a:ln>
            <a:headEnd/>
            <a:tailEnd/>
          </a:ln>
        </p:spPr>
        <p:style>
          <a:lnRef idx="3">
            <a:schemeClr val="lt1"/>
          </a:lnRef>
          <a:fillRef idx="1">
            <a:schemeClr val="accent1"/>
          </a:fillRef>
          <a:effectRef idx="1">
            <a:schemeClr val="accent1"/>
          </a:effectRef>
          <a:fontRef idx="minor">
            <a:schemeClr val="lt1"/>
          </a:fontRef>
        </p:style>
        <p:txBody>
          <a:bodyPr vert="horz" wrap="square" lIns="91440" tIns="45720" rIns="91440" bIns="45720" numCol="1" anchor="ctr" anchorCtr="0" compatLnSpc="1">
            <a:prstTxWarp prst="textNoShape">
              <a:avLst/>
            </a:prstTxWarp>
          </a:bodyPr>
          <a:lstStyle/>
          <a:p>
            <a:endParaRPr lang="fr-FR"/>
          </a:p>
        </p:txBody>
      </p:sp>
      <p:sp>
        <p:nvSpPr>
          <p:cNvPr id="12" name="Rectangle 3"/>
          <p:cNvSpPr>
            <a:spLocks noChangeArrowheads="1"/>
          </p:cNvSpPr>
          <p:nvPr/>
        </p:nvSpPr>
        <p:spPr bwMode="auto">
          <a:xfrm>
            <a:off x="2974813" y="3395404"/>
            <a:ext cx="606014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rtl="1"/>
            <a:r>
              <a:rPr lang="ar-DZ" b="1" dirty="0"/>
              <a:t> أهمية </a:t>
            </a:r>
            <a:r>
              <a:rPr lang="ar-DZ" b="1" dirty="0" err="1"/>
              <a:t>الحوكمة</a:t>
            </a:r>
            <a:r>
              <a:rPr lang="ar-DZ" b="1" dirty="0"/>
              <a:t> المصرفية في تعزيز القطاع البنكي </a:t>
            </a:r>
            <a:endParaRPr lang="fr-FR" dirty="0"/>
          </a:p>
          <a:p>
            <a:pPr algn="ctr" rtl="1"/>
            <a:r>
              <a:rPr lang="ar-DZ" b="1" dirty="0"/>
              <a:t>-واقع و افاق -</a:t>
            </a:r>
            <a:endParaRPr lang="fr-FR" dirty="0"/>
          </a:p>
          <a:p>
            <a:pPr lvl="0" algn="r" eaLnBrk="0" fontAlgn="base" hangingPunct="0">
              <a:spcBef>
                <a:spcPct val="0"/>
              </a:spcBef>
              <a:spcAft>
                <a:spcPct val="0"/>
              </a:spcAft>
              <a:tabLst>
                <a:tab pos="4500563" algn="l"/>
              </a:tabLst>
            </a:pPr>
            <a:r>
              <a:rPr lang="ar-DZ" b="1" dirty="0" smtClean="0"/>
              <a:t>.</a:t>
            </a:r>
            <a:endParaRPr kumimoji="0" lang="fr-FR" sz="1800" b="0" i="0" u="none" strike="noStrike" cap="none" normalizeH="0" baseline="0" dirty="0">
              <a:ln>
                <a:noFill/>
              </a:ln>
              <a:solidFill>
                <a:schemeClr val="tx1"/>
              </a:solidFill>
              <a:effectLst/>
              <a:latin typeface="Arial" pitchFamily="34" charset="0"/>
              <a:cs typeface="Arial" pitchFamily="34" charset="0"/>
            </a:endParaRPr>
          </a:p>
        </p:txBody>
      </p:sp>
      <p:sp>
        <p:nvSpPr>
          <p:cNvPr id="14" name="Rectangle 13"/>
          <p:cNvSpPr/>
          <p:nvPr/>
        </p:nvSpPr>
        <p:spPr>
          <a:xfrm>
            <a:off x="8033657" y="5005999"/>
            <a:ext cx="3788906" cy="1477328"/>
          </a:xfrm>
          <a:prstGeom prst="rect">
            <a:avLst/>
          </a:prstGeom>
        </p:spPr>
        <p:txBody>
          <a:bodyPr wrap="square">
            <a:spAutoFit/>
          </a:bodyPr>
          <a:lstStyle/>
          <a:p>
            <a:pPr algn="ctr" rtl="1"/>
            <a:r>
              <a:rPr lang="ar-DZ" b="1" dirty="0" smtClean="0"/>
              <a:t>:</a:t>
            </a:r>
            <a:r>
              <a:rPr lang="ar-DZ" b="1" dirty="0" smtClean="0"/>
              <a:t>د. أميرة بحري</a:t>
            </a:r>
            <a:endParaRPr lang="fr-FR" dirty="0" smtClean="0"/>
          </a:p>
          <a:p>
            <a:pPr algn="ctr" rtl="1"/>
            <a:r>
              <a:rPr lang="ar-DZ" b="1" dirty="0" smtClean="0"/>
              <a:t>أستاذ </a:t>
            </a:r>
            <a:r>
              <a:rPr lang="ar-DZ" b="1" dirty="0" smtClean="0"/>
              <a:t>محاضر - أ-</a:t>
            </a:r>
            <a:endParaRPr lang="fr-FR" dirty="0" smtClean="0"/>
          </a:p>
          <a:p>
            <a:pPr algn="ctr" rtl="1"/>
            <a:r>
              <a:rPr lang="ar-DZ" b="1" dirty="0" smtClean="0"/>
              <a:t>جامعة </a:t>
            </a:r>
            <a:r>
              <a:rPr lang="ar-DZ" b="1" dirty="0" smtClean="0"/>
              <a:t>باتنة -1-</a:t>
            </a:r>
            <a:endParaRPr lang="fr-FR" dirty="0" smtClean="0"/>
          </a:p>
          <a:p>
            <a:pPr algn="ctr"/>
            <a:r>
              <a:rPr lang="fr-FR" b="1" u="sng" dirty="0" smtClean="0">
                <a:hlinkClick r:id="rId2"/>
              </a:rPr>
              <a:t>amira.bahri@univ-batna.dz</a:t>
            </a:r>
            <a:r>
              <a:rPr lang="ar-DZ" b="1" u="sng" dirty="0" err="1" smtClean="0">
                <a:hlinkClick r:id="rId2"/>
              </a:rPr>
              <a:t>الايمايل</a:t>
            </a:r>
            <a:r>
              <a:rPr lang="ar-DZ" b="1" u="sng" dirty="0" smtClean="0"/>
              <a:t> :</a:t>
            </a:r>
            <a:endParaRPr lang="fr-FR" dirty="0" smtClean="0"/>
          </a:p>
          <a:p>
            <a:pPr algn="ctr"/>
            <a:r>
              <a:rPr lang="fr-FR" b="1" dirty="0" smtClean="0"/>
              <a:t>06 62 45 13 61</a:t>
            </a:r>
            <a:r>
              <a:rPr lang="ar-DZ" b="1" dirty="0" smtClean="0"/>
              <a:t>الهاتف </a:t>
            </a:r>
            <a:endParaRPr lang="fr-FR"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Zone de texte 573984334"/>
          <p:cNvSpPr txBox="1">
            <a:spLocks/>
          </p:cNvSpPr>
          <p:nvPr/>
        </p:nvSpPr>
        <p:spPr>
          <a:xfrm>
            <a:off x="765111" y="4901474"/>
            <a:ext cx="3443352" cy="1956525"/>
          </a:xfrm>
          <a:prstGeom prst="rect">
            <a:avLst/>
          </a:prstGeom>
          <a:solidFill>
            <a:sysClr val="window" lastClr="FFFFFF"/>
          </a:solidFill>
          <a:ln w="12700" cap="flat" cmpd="sng" algn="ctr">
            <a:solidFill>
              <a:srgbClr val="5B9BD5"/>
            </a:solidFill>
            <a:prstDash val="solid"/>
            <a:miter lim="800000"/>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r" defTabSz="914400" rtl="1" eaLnBrk="1" fontAlgn="auto" latinLnBrk="0" hangingPunct="1">
              <a:lnSpc>
                <a:spcPct val="107000"/>
              </a:lnSpc>
              <a:spcBef>
                <a:spcPts val="0"/>
              </a:spcBef>
              <a:spcAft>
                <a:spcPts val="0"/>
              </a:spcAft>
              <a:buClrTx/>
              <a:buSzTx/>
              <a:buFontTx/>
              <a:buNone/>
              <a:tabLst/>
              <a:defRPr/>
            </a:pPr>
            <a:r>
              <a:rPr kumimoji="0" lang="fr-FR" sz="2000" b="1"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Arial" panose="020B0604020202020204" pitchFamily="34" charset="0"/>
              </a:rPr>
              <a:t> </a:t>
            </a:r>
            <a:r>
              <a:rPr kumimoji="0" lang="ar-DZ" sz="2000"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raditional Arabic" panose="02020603050405020304" pitchFamily="18" charset="-78"/>
              </a:rPr>
              <a:t>د. أسماء بودونت </a:t>
            </a:r>
            <a:endParaRPr kumimoji="0" lang="fr-FR" sz="16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Tx/>
              <a:buSzTx/>
              <a:buFontTx/>
              <a:buNone/>
              <a:tabLst/>
              <a:defRPr/>
            </a:pPr>
            <a:r>
              <a:rPr kumimoji="0" lang="ar-DZ" sz="2000"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raditional Arabic" panose="02020603050405020304" pitchFamily="18" charset="-78"/>
              </a:rPr>
              <a:t> أستاذ محاضر - أ-</a:t>
            </a:r>
            <a:endParaRPr kumimoji="0" lang="fr-FR" sz="16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a:p>
            <a:pPr marL="0" marR="0" lvl="0" indent="0" algn="r" defTabSz="914400" rtl="1" eaLnBrk="1" fontAlgn="auto" latinLnBrk="0" hangingPunct="1">
              <a:lnSpc>
                <a:spcPct val="107000"/>
              </a:lnSpc>
              <a:spcBef>
                <a:spcPts val="0"/>
              </a:spcBef>
              <a:spcAft>
                <a:spcPts val="0"/>
              </a:spcAft>
              <a:buClrTx/>
              <a:buSzTx/>
              <a:buFontTx/>
              <a:buNone/>
              <a:tabLst/>
              <a:defRPr/>
            </a:pPr>
            <a:r>
              <a:rPr kumimoji="0" lang="ar-DZ" sz="2000" b="1"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Traditional Arabic" panose="02020603050405020304" pitchFamily="18" charset="-78"/>
              </a:rPr>
              <a:t>المركز الجامعي بريكة – باتنة - </a:t>
            </a:r>
            <a:endParaRPr kumimoji="0" lang="fr-FR" sz="16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fr-FR" sz="2000" b="0" i="0" u="sng" strike="noStrike" kern="0" cap="none" spc="0" normalizeH="0" baseline="0" noProof="0">
                <a:ln>
                  <a:noFill/>
                </a:ln>
                <a:solidFill>
                  <a:srgbClr val="0563C1"/>
                </a:solidFill>
                <a:effectLst/>
                <a:uLnTx/>
                <a:uFillTx/>
                <a:latin typeface="Sakkal Majalla" panose="02000000000000000000" pitchFamily="2" charset="-78"/>
                <a:ea typeface="Calibri" panose="020F0502020204030204" pitchFamily="34" charset="0"/>
                <a:cs typeface="Arial" panose="020B0604020202020204" pitchFamily="34" charset="0"/>
                <a:hlinkClick r:id="rId3"/>
              </a:rPr>
              <a:t>Assma.boudounet@cu-barika.dz</a:t>
            </a:r>
            <a:r>
              <a:rPr kumimoji="0" lang="fr-FR" sz="2000" b="0" i="0" u="none" strike="noStrike" kern="0" cap="none" spc="0" normalizeH="0" baseline="0" noProof="0">
                <a:ln>
                  <a:noFill/>
                </a:ln>
                <a:solidFill>
                  <a:sysClr val="windowText" lastClr="000000"/>
                </a:solidFill>
                <a:effectLst/>
                <a:uLnTx/>
                <a:uFillTx/>
                <a:latin typeface="Sakkal Majalla" panose="02000000000000000000" pitchFamily="2" charset="-78"/>
                <a:ea typeface="Calibri" panose="020F0502020204030204" pitchFamily="34" charset="0"/>
                <a:cs typeface="Arial" panose="020B0604020202020204" pitchFamily="34" charset="0"/>
              </a:rPr>
              <a:t> </a:t>
            </a:r>
            <a:endParaRPr kumimoji="0" lang="fr-FR" sz="16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a:p>
            <a:pPr marL="0" marR="0" lvl="0" indent="0" defTabSz="914400" eaLnBrk="1" fontAlgn="auto" latinLnBrk="0" hangingPunct="1">
              <a:lnSpc>
                <a:spcPct val="107000"/>
              </a:lnSpc>
              <a:spcBef>
                <a:spcPts val="0"/>
              </a:spcBef>
              <a:spcAft>
                <a:spcPts val="800"/>
              </a:spcAft>
              <a:buClrTx/>
              <a:buSzTx/>
              <a:buFontTx/>
              <a:buNone/>
              <a:tabLst/>
              <a:defRPr/>
            </a:pPr>
            <a:r>
              <a:rPr kumimoji="0" lang="ar-DZ" sz="20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Sakkal Majalla" panose="02000000000000000000" pitchFamily="2" charset="-78"/>
              </a:rPr>
              <a:t>0673.26.55.85</a:t>
            </a:r>
            <a:endParaRPr kumimoji="0" lang="fr-FR" sz="1600" b="0" i="0" u="none" strike="noStrike" kern="0" cap="none" spc="0" normalizeH="0" baseline="0" noProof="0">
              <a:ln>
                <a:noFill/>
              </a:ln>
              <a:solidFill>
                <a:sysClr val="windowText" lastClr="000000"/>
              </a:solidFill>
              <a:effectLst/>
              <a:uLnTx/>
              <a:uFillTx/>
              <a:latin typeface="Calibri" panose="020F0502020204030204"/>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9304968"/>
      </p:ext>
    </p:extLst>
  </p:cSld>
  <p:clrMapOvr>
    <a:masterClrMapping/>
  </p:clrMapOvr>
  <mc:AlternateContent xmlns:mc="http://schemas.openxmlformats.org/markup-compatibility/2006" xmlns:p14="http://schemas.microsoft.com/office/powerpoint/2010/main">
    <mc:Choice Requires="p14">
      <p:transition p14:dur="10">
        <p:randomBar dir="vert"/>
      </p:transition>
    </mc:Choice>
    <mc:Fallback xmlns="">
      <p:transition>
        <p:randomBar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24417" y="188913"/>
            <a:ext cx="10972800" cy="1143000"/>
          </a:xfrm>
        </p:spPr>
        <p:txBody>
          <a:bodyPr rtlCol="0">
            <a:normAutofit/>
          </a:bodyPr>
          <a:lstStyle/>
          <a:p>
            <a:pPr eaLnBrk="1" fontAlgn="auto" hangingPunct="1">
              <a:spcAft>
                <a:spcPts val="0"/>
              </a:spcAft>
              <a:defRPr/>
            </a:pPr>
            <a:endParaRPr lang="ar-DZ" dirty="0">
              <a:solidFill>
                <a:schemeClr val="accent1">
                  <a:lumMod val="60000"/>
                  <a:lumOff val="40000"/>
                </a:schemeClr>
              </a:solidFill>
            </a:endParaRPr>
          </a:p>
        </p:txBody>
      </p:sp>
      <p:sp>
        <p:nvSpPr>
          <p:cNvPr id="24579" name="Espace réservé du contenu 2"/>
          <p:cNvSpPr>
            <a:spLocks noGrp="1"/>
          </p:cNvSpPr>
          <p:nvPr>
            <p:ph idx="1"/>
          </p:nvPr>
        </p:nvSpPr>
        <p:spPr>
          <a:xfrm>
            <a:off x="239185" y="1341438"/>
            <a:ext cx="11713633" cy="5327650"/>
          </a:xfrm>
        </p:spPr>
        <p:txBody>
          <a:bodyPr/>
          <a:lstStyle/>
          <a:p>
            <a:pPr eaLnBrk="1" hangingPunct="1">
              <a:buFont typeface="Wingdings 3" pitchFamily="18" charset="2"/>
              <a:buNone/>
            </a:pPr>
            <a:endParaRPr lang="ar-DZ" smtClean="0"/>
          </a:p>
          <a:p>
            <a:pPr eaLnBrk="1" hangingPunct="1">
              <a:buFont typeface="Wingdings 3" pitchFamily="18" charset="2"/>
              <a:buNone/>
            </a:pPr>
            <a:endParaRPr lang="ar-DZ" smtClean="0"/>
          </a:p>
        </p:txBody>
      </p:sp>
      <p:pic>
        <p:nvPicPr>
          <p:cNvPr id="4" name="Picture 2" descr="https://ladyasma.files.wordpress.com/2011/10/thanks.jpg"/>
          <p:cNvPicPr>
            <a:picLocks noChangeAspect="1" noChangeArrowheads="1"/>
          </p:cNvPicPr>
          <p:nvPr/>
        </p:nvPicPr>
        <p:blipFill>
          <a:blip r:embed="rId2" cstate="print"/>
          <a:srcRect t="24811" r="265" b="21966"/>
          <a:stretch>
            <a:fillRect/>
          </a:stretch>
        </p:blipFill>
        <p:spPr bwMode="auto">
          <a:xfrm>
            <a:off x="-25" y="0"/>
            <a:ext cx="12179088"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Losange 4"/>
          <p:cNvSpPr/>
          <p:nvPr/>
        </p:nvSpPr>
        <p:spPr>
          <a:xfrm>
            <a:off x="-266669" y="0"/>
            <a:ext cx="12881656" cy="7099299"/>
          </a:xfrm>
          <a:prstGeom prst="diamond">
            <a:avLst/>
          </a:prstGeom>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sz="2800" b="1" dirty="0">
              <a:latin typeface="Simplified Arabic" panose="02020603050405020304" pitchFamily="18" charset="-78"/>
              <a:cs typeface="Simplified Arabic" panose="02020603050405020304" pitchFamily="18" charset="-78"/>
            </a:endParaRPr>
          </a:p>
          <a:p>
            <a:pPr algn="ctr" rtl="1"/>
            <a:r>
              <a:rPr lang="fr-FR" sz="2800" b="1" dirty="0">
                <a:latin typeface="Simplified Arabic" panose="02020603050405020304" pitchFamily="18" charset="-78"/>
                <a:cs typeface="Simplified Arabic" panose="02020603050405020304" pitchFamily="18" charset="-78"/>
              </a:rPr>
              <a:t> </a:t>
            </a:r>
            <a:r>
              <a:rPr lang="fr-FR" sz="2800" b="1" dirty="0" smtClean="0">
                <a:latin typeface="Simplified Arabic" panose="02020603050405020304" pitchFamily="18" charset="-78"/>
                <a:cs typeface="Simplified Arabic" panose="02020603050405020304" pitchFamily="18" charset="-78"/>
              </a:rPr>
              <a:t> </a:t>
            </a:r>
            <a:r>
              <a:rPr lang="ar-DZ" sz="3200" b="1" dirty="0" smtClean="0">
                <a:latin typeface="Simplified Arabic" panose="02020603050405020304" pitchFamily="18" charset="-78"/>
                <a:cs typeface="Simplified Arabic" panose="02020603050405020304" pitchFamily="18" charset="-78"/>
              </a:rPr>
              <a:t>مقدمـــــــــــــــــــــة</a:t>
            </a:r>
          </a:p>
          <a:p>
            <a:pPr indent="180340" algn="r" rtl="1" fontAlgn="base">
              <a:lnSpc>
                <a:spcPct val="115000"/>
              </a:lnSpc>
              <a:spcAft>
                <a:spcPts val="800"/>
              </a:spcAft>
            </a:pPr>
            <a:r>
              <a:rPr lang="ar-SA" sz="2000" dirty="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يحتل القطاع المصرفي في المرحلة الراهنة مكانة مهمة داخل النظام الاقتصادي، مقارنة بال</a:t>
            </a:r>
            <a:r>
              <a:rPr lang="ar-DZ" sz="2000" dirty="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ق</a:t>
            </a:r>
            <a:r>
              <a:rPr lang="ar-SA" sz="2000" dirty="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طاعات الأخرى خاصة كونه المحرك الأساسي للاقتصاد، وخلال العقود الاربعة الأخيرة شهد  الاقتصاد العالمي العديد من التغيرات و التطورات السريعة ، وعلى راسها التقدم التكنولوجي واستحداث أدوات مالية جديدة بالإضافة إلى انفتاح الاسواق المالية على بعضها البعض و على </a:t>
            </a:r>
            <a:r>
              <a:rPr lang="ar-SA" sz="20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الرغم من هذه التطورات الإيجابية الا ان هناك بعض الأثار السلبية تمثلت خاصة في سلسلة أزمات المالية التي مست العديد من الدول سواء المتقدمة منها أو النامية ، ورغم  أن لكل أزمة خصائصها وأسبابها، إلا أن القاسم المشترك بينها هو ضعف فعالية أطر الرقابة، وغياب الضوابط الاحترازية، ونقص الشفافية والإفصاح ناهيك على أن انهيار أحد البنوك سيكون له انعكاساته السلبية على البنوك الأخرى و على القطاع المالي  وبالتالي على الاقتصاد ككل لذا أصبح لزاما العمل علـى النهوض بالقطاع المصرفي والمحافظة على السلامة البنكية، وتعتبر </a:t>
            </a:r>
            <a:r>
              <a:rPr lang="ar-SA" sz="2000"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الحوكمة</a:t>
            </a:r>
            <a:r>
              <a:rPr lang="ar-SA" sz="20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المصرفية أحد المداخل المهمـة لضـمان سلامة الأداء المصرفي وحماية مصالح جميع الأطراف ذات الصلة بنشاط البنك </a:t>
            </a:r>
            <a:endParaRPr lang="fr-FR" sz="1600" dirty="0">
              <a:latin typeface="Calibri" panose="020F0502020204030204" pitchFamily="34" charset="0"/>
              <a:ea typeface="Calibri" panose="020F0502020204030204" pitchFamily="34" charset="0"/>
              <a:cs typeface="Arial" panose="020B0604020202020204" pitchFamily="34" charset="0"/>
            </a:endParaRPr>
          </a:p>
          <a:p>
            <a:pPr indent="180340" algn="r" rtl="1" fontAlgn="base">
              <a:lnSpc>
                <a:spcPct val="115000"/>
              </a:lnSpc>
              <a:spcAft>
                <a:spcPts val="800"/>
              </a:spcAft>
            </a:pPr>
            <a:r>
              <a:rPr lang="ar-SA" sz="20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a:t>
            </a:r>
            <a:endParaRPr lang="fr-FR" sz="1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rot="18808272">
            <a:off x="9233111" y="3577814"/>
            <a:ext cx="4276967" cy="260823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7"/>
          <p:cNvSpPr/>
          <p:nvPr/>
        </p:nvSpPr>
        <p:spPr>
          <a:xfrm rot="18507228">
            <a:off x="10172874" y="4026196"/>
            <a:ext cx="2205686" cy="19029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Losange 8"/>
          <p:cNvSpPr/>
          <p:nvPr/>
        </p:nvSpPr>
        <p:spPr>
          <a:xfrm>
            <a:off x="9470069" y="-263242"/>
            <a:ext cx="3424780" cy="3240785"/>
          </a:xfrm>
          <a:prstGeom prst="diamond">
            <a:avLst/>
          </a:prstGeom>
          <a:solidFill>
            <a:schemeClr val="accent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0" name="Losange 9"/>
          <p:cNvSpPr/>
          <p:nvPr/>
        </p:nvSpPr>
        <p:spPr>
          <a:xfrm>
            <a:off x="378766" y="2326308"/>
            <a:ext cx="2077605" cy="2317530"/>
          </a:xfrm>
          <a:prstGeom prst="diamond">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chemeClr val="accent2"/>
                </a:solidFill>
                <a:prstDash val="solid"/>
              </a:ln>
              <a:solidFill>
                <a:schemeClr val="accent2">
                  <a:lumMod val="40000"/>
                  <a:lumOff val="60000"/>
                </a:schemeClr>
              </a:solidFill>
            </a:endParaRPr>
          </a:p>
        </p:txBody>
      </p:sp>
      <p:sp>
        <p:nvSpPr>
          <p:cNvPr id="14" name="Losange 13"/>
          <p:cNvSpPr/>
          <p:nvPr/>
        </p:nvSpPr>
        <p:spPr>
          <a:xfrm>
            <a:off x="5020791" y="281530"/>
            <a:ext cx="3424780" cy="324078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4" name="Groupe 23"/>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25" name="Organigramme : Connecteur 24"/>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Connecteur 25"/>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Organigramme : Connecteur 27"/>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1" name="Losange 30"/>
          <p:cNvSpPr/>
          <p:nvPr/>
        </p:nvSpPr>
        <p:spPr>
          <a:xfrm>
            <a:off x="1132591" y="508769"/>
            <a:ext cx="1151312" cy="1006225"/>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53626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Losange 4"/>
          <p:cNvSpPr/>
          <p:nvPr/>
        </p:nvSpPr>
        <p:spPr>
          <a:xfrm>
            <a:off x="-266669" y="0"/>
            <a:ext cx="12881656" cy="7099299"/>
          </a:xfrm>
          <a:prstGeom prst="diamond">
            <a:avLst/>
          </a:prstGeom>
          <a:ln w="38100">
            <a:solidFill>
              <a:schemeClr val="accent2">
                <a:lumMod val="75000"/>
              </a:schemeClr>
            </a:solidFill>
          </a:ln>
        </p:spPr>
        <p:style>
          <a:lnRef idx="2">
            <a:schemeClr val="accent5"/>
          </a:lnRef>
          <a:fillRef idx="1">
            <a:schemeClr val="lt1"/>
          </a:fillRef>
          <a:effectRef idx="0">
            <a:schemeClr val="accent5"/>
          </a:effectRef>
          <a:fontRef idx="minor">
            <a:schemeClr val="dk1"/>
          </a:fontRef>
        </p:style>
        <p:txBody>
          <a:bodyPr rtlCol="0" anchor="ctr"/>
          <a:lstStyle/>
          <a:p>
            <a:pPr algn="ctr" rtl="1"/>
            <a:endParaRPr lang="ar-DZ" sz="2800" b="1" dirty="0">
              <a:solidFill>
                <a:prstClr val="black"/>
              </a:solidFill>
              <a:latin typeface="Simplified Arabic" panose="02020603050405020304" pitchFamily="18" charset="-78"/>
              <a:cs typeface="Simplified Arabic" panose="02020603050405020304" pitchFamily="18" charset="-78"/>
            </a:endParaRPr>
          </a:p>
          <a:p>
            <a:pPr algn="ctr" rtl="1"/>
            <a:r>
              <a:rPr lang="fr-FR" sz="2800" b="1" dirty="0">
                <a:solidFill>
                  <a:prstClr val="black"/>
                </a:solidFill>
                <a:latin typeface="Simplified Arabic" panose="02020603050405020304" pitchFamily="18" charset="-78"/>
                <a:cs typeface="Simplified Arabic" panose="02020603050405020304" pitchFamily="18" charset="-78"/>
              </a:rPr>
              <a:t> </a:t>
            </a:r>
            <a:r>
              <a:rPr lang="fr-FR" sz="2800" b="1" dirty="0" smtClean="0">
                <a:solidFill>
                  <a:prstClr val="black"/>
                </a:solidFill>
                <a:latin typeface="Simplified Arabic" panose="02020603050405020304" pitchFamily="18" charset="-78"/>
                <a:cs typeface="Simplified Arabic" panose="02020603050405020304" pitchFamily="18" charset="-78"/>
              </a:rPr>
              <a:t> </a:t>
            </a:r>
            <a:r>
              <a:rPr lang="ar-DZ" sz="3200" b="1" dirty="0" smtClean="0">
                <a:solidFill>
                  <a:prstClr val="black"/>
                </a:solidFill>
                <a:latin typeface="Simplified Arabic" panose="02020603050405020304" pitchFamily="18" charset="-78"/>
                <a:cs typeface="Simplified Arabic" panose="02020603050405020304" pitchFamily="18" charset="-78"/>
              </a:rPr>
              <a:t>مقدمـــــــــــــــــــــة</a:t>
            </a:r>
          </a:p>
          <a:p>
            <a:pPr indent="180340" algn="r" rtl="1" fontAlgn="base">
              <a:lnSpc>
                <a:spcPct val="115000"/>
              </a:lnSpc>
              <a:spcAft>
                <a:spcPts val="800"/>
              </a:spcAft>
            </a:pPr>
            <a:r>
              <a:rPr lang="ar-SA" sz="2000" dirty="0"/>
              <a:t>حيث يعتبر  مصطلح </a:t>
            </a:r>
            <a:r>
              <a:rPr lang="ar-SA" sz="2000" dirty="0" err="1"/>
              <a:t>الحوكمة</a:t>
            </a:r>
            <a:r>
              <a:rPr lang="ar-SA" sz="2000" dirty="0"/>
              <a:t> من بين اهم المصطلحات الحديثة ف المجال الاقتصاد و الإداري و فرض هذا المصطلح نفسه بسرعة حتى أصبح أحد أهم القضايا التي تستحوذ اهتمام الدول والمنظمات الدولية والإقليمية</a:t>
            </a:r>
            <a:r>
              <a:rPr lang="fr-FR" sz="2000" dirty="0"/>
              <a:t> </a:t>
            </a:r>
            <a:r>
              <a:rPr lang="ar-DZ" sz="2000" dirty="0"/>
              <a:t>و </a:t>
            </a:r>
            <a:r>
              <a:rPr lang="ar-DZ" sz="2000" dirty="0" err="1"/>
              <a:t>الحوكمة</a:t>
            </a:r>
            <a:r>
              <a:rPr lang="ar-DZ" sz="2000" dirty="0"/>
              <a:t> عبارة عن </a:t>
            </a:r>
            <a:r>
              <a:rPr lang="ar-SA" sz="2000" dirty="0"/>
              <a:t> مجموع القواعد والنظم و الآليات التي تضبط </a:t>
            </a:r>
            <a:r>
              <a:rPr lang="ar-SA" sz="2000" dirty="0" err="1"/>
              <a:t>سیر</a:t>
            </a:r>
            <a:r>
              <a:rPr lang="ar-SA" sz="2000" dirty="0"/>
              <a:t> الإدارات المختلفة للشركة حيث تركز على الحفاظ وضمان مصالح وأهداف المؤسسات المالية و الرقابة على إدارات الشركات لمنعها من إساءة استعمال سلطاتها و الوقاية من الازمات و خاصة المصرفية  التي توالت في الآونة الاخرة بحيث يؤدي اتباع القواعد و المبادئ السليمة </a:t>
            </a:r>
            <a:r>
              <a:rPr lang="ar-SA" sz="2000" dirty="0" err="1"/>
              <a:t>لحوكمة</a:t>
            </a:r>
            <a:r>
              <a:rPr lang="ar-SA" sz="2000" dirty="0"/>
              <a:t> البنوك إلى تقليل المخاطر وتوفير الاحتياجات اللازمة ضد سوء الإدارة وتشجيع الشفافية في المعاملات</a:t>
            </a:r>
            <a:endParaRPr lang="fr-FR" sz="2000" dirty="0"/>
          </a:p>
          <a:p>
            <a:pPr indent="180340" algn="r" rtl="1" fontAlgn="base">
              <a:lnSpc>
                <a:spcPct val="115000"/>
              </a:lnSpc>
              <a:spcAft>
                <a:spcPts val="800"/>
              </a:spcAft>
            </a:pPr>
            <a:r>
              <a:rPr lang="ar-SA" sz="2000" dirty="0" smtClean="0">
                <a:solidFill>
                  <a:srgbClr val="000000"/>
                </a:solidFill>
                <a:latin typeface="Calibri" panose="020F0502020204030204" pitchFamily="34" charset="0"/>
                <a:ea typeface="Calibri" panose="020F0502020204030204" pitchFamily="34" charset="0"/>
                <a:cs typeface="Traditional Arabic" panose="02020603050405020304" pitchFamily="18" charset="-78"/>
              </a:rPr>
              <a:t> </a:t>
            </a:r>
            <a:endParaRPr lang="fr-FR" sz="1600" dirty="0">
              <a:solidFill>
                <a:prstClr val="black"/>
              </a:solidFill>
              <a:latin typeface="Calibri" panose="020F0502020204030204" pitchFamily="34" charset="0"/>
              <a:ea typeface="Calibri" panose="020F0502020204030204" pitchFamily="34" charset="0"/>
              <a:cs typeface="Arial" panose="020B0604020202020204" pitchFamily="34" charset="0"/>
            </a:endParaRPr>
          </a:p>
        </p:txBody>
      </p:sp>
      <p:sp>
        <p:nvSpPr>
          <p:cNvPr id="7" name="Rectangle 6"/>
          <p:cNvSpPr/>
          <p:nvPr/>
        </p:nvSpPr>
        <p:spPr>
          <a:xfrm rot="18808272">
            <a:off x="9233111" y="3577814"/>
            <a:ext cx="4276967" cy="2608236"/>
          </a:xfrm>
          <a:prstGeom prst="rect">
            <a:avLst/>
          </a:prstGeom>
          <a:noFill/>
          <a:ln w="7620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8" name="Rectangle 7"/>
          <p:cNvSpPr/>
          <p:nvPr/>
        </p:nvSpPr>
        <p:spPr>
          <a:xfrm rot="18507228">
            <a:off x="10172874" y="4026196"/>
            <a:ext cx="2205686" cy="19029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9" name="Losange 8"/>
          <p:cNvSpPr/>
          <p:nvPr/>
        </p:nvSpPr>
        <p:spPr>
          <a:xfrm>
            <a:off x="9470069" y="-263242"/>
            <a:ext cx="3424780" cy="3240785"/>
          </a:xfrm>
          <a:prstGeom prst="diamond">
            <a:avLst/>
          </a:prstGeom>
          <a:solidFill>
            <a:schemeClr val="accent4"/>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prstClr val="white"/>
              </a:solidFill>
            </a:endParaRPr>
          </a:p>
        </p:txBody>
      </p:sp>
      <p:sp>
        <p:nvSpPr>
          <p:cNvPr id="10" name="Losange 9"/>
          <p:cNvSpPr/>
          <p:nvPr/>
        </p:nvSpPr>
        <p:spPr>
          <a:xfrm>
            <a:off x="378766" y="2326308"/>
            <a:ext cx="2077605" cy="2317530"/>
          </a:xfrm>
          <a:prstGeom prst="diamond">
            <a:avLst/>
          </a:prstGeom>
          <a:solidFill>
            <a:schemeClr val="accent4">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n w="22225">
                <a:solidFill>
                  <a:srgbClr val="9B2D1F"/>
                </a:solidFill>
                <a:prstDash val="solid"/>
              </a:ln>
              <a:solidFill>
                <a:srgbClr val="9B2D1F">
                  <a:lumMod val="40000"/>
                  <a:lumOff val="60000"/>
                </a:srgbClr>
              </a:solidFill>
            </a:endParaRPr>
          </a:p>
        </p:txBody>
      </p:sp>
      <p:sp>
        <p:nvSpPr>
          <p:cNvPr id="14" name="Losange 13"/>
          <p:cNvSpPr/>
          <p:nvPr/>
        </p:nvSpPr>
        <p:spPr>
          <a:xfrm>
            <a:off x="5020791" y="281530"/>
            <a:ext cx="3424780" cy="3240785"/>
          </a:xfrm>
          <a:prstGeom prst="diamond">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nvGrpSpPr>
          <p:cNvPr id="24" name="Groupe 23"/>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25" name="Organigramme : Connecteur 24"/>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6" name="Organigramme : Connecteur 25"/>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7" name="Organigramme : Connecteur 26"/>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8" name="Organigramme : Connecteur 27"/>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29" name="Organigramme : Connecteur 28"/>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
          <p:nvSpPr>
            <p:cNvPr id="30" name="Organigramme : Connecteur 29"/>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grpSp>
      <p:sp>
        <p:nvSpPr>
          <p:cNvPr id="31" name="Losange 30"/>
          <p:cNvSpPr/>
          <p:nvPr/>
        </p:nvSpPr>
        <p:spPr>
          <a:xfrm>
            <a:off x="1132591" y="508769"/>
            <a:ext cx="1151312" cy="1006225"/>
          </a:xfrm>
          <a:prstGeom prst="diamond">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prstClr val="white"/>
              </a:solidFill>
            </a:endParaRPr>
          </a:p>
        </p:txBody>
      </p:sp>
    </p:spTree>
    <p:extLst>
      <p:ext uri="{BB962C8B-B14F-4D97-AF65-F5344CB8AC3E}">
        <p14:creationId xmlns:p14="http://schemas.microsoft.com/office/powerpoint/2010/main" val="19075382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3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Groupe 23"/>
          <p:cNvGrpSpPr/>
          <p:nvPr/>
        </p:nvGrpSpPr>
        <p:grpSpPr>
          <a:xfrm>
            <a:off x="6968428" y="2324477"/>
            <a:ext cx="3703395" cy="3204612"/>
            <a:chOff x="6909187" y="1595614"/>
            <a:chExt cx="4406762" cy="3422407"/>
          </a:xfrm>
        </p:grpSpPr>
        <p:grpSp>
          <p:nvGrpSpPr>
            <p:cNvPr id="21" name="Groupe 20"/>
            <p:cNvGrpSpPr/>
            <p:nvPr/>
          </p:nvGrpSpPr>
          <p:grpSpPr>
            <a:xfrm rot="2700000">
              <a:off x="7854524" y="1556597"/>
              <a:ext cx="3422407" cy="3500442"/>
              <a:chOff x="5092262" y="1639614"/>
              <a:chExt cx="4004441" cy="4004441"/>
            </a:xfrm>
            <a:gradFill>
              <a:gsLst>
                <a:gs pos="42000">
                  <a:schemeClr val="accent6">
                    <a:lumMod val="75000"/>
                  </a:schemeClr>
                </a:gs>
                <a:gs pos="53000">
                  <a:schemeClr val="accent6">
                    <a:lumMod val="75000"/>
                  </a:schemeClr>
                </a:gs>
                <a:gs pos="100000">
                  <a:schemeClr val="accent6">
                    <a:lumMod val="50000"/>
                  </a:schemeClr>
                </a:gs>
                <a:gs pos="100000">
                  <a:schemeClr val="accent2">
                    <a:lumMod val="40000"/>
                    <a:lumOff val="60000"/>
                  </a:schemeClr>
                </a:gs>
                <a:gs pos="98000">
                  <a:schemeClr val="accent6">
                    <a:lumMod val="60000"/>
                    <a:lumOff val="40000"/>
                  </a:schemeClr>
                </a:gs>
              </a:gsLst>
              <a:path path="circle">
                <a:fillToRect l="100000" t="100000"/>
              </a:path>
            </a:gradFill>
          </p:grpSpPr>
          <p:sp>
            <p:nvSpPr>
              <p:cNvPr id="18" name="Rectangle 17"/>
              <p:cNvSpPr/>
              <p:nvPr/>
            </p:nvSpPr>
            <p:spPr>
              <a:xfrm>
                <a:off x="5092262" y="1639614"/>
                <a:ext cx="3720662" cy="56755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rot="16200000">
                <a:off x="6952593" y="3499945"/>
                <a:ext cx="3720662" cy="56755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Rectangle 19"/>
              <p:cNvSpPr/>
              <p:nvPr/>
            </p:nvSpPr>
            <p:spPr>
              <a:xfrm>
                <a:off x="8529145" y="1639614"/>
                <a:ext cx="567558" cy="567558"/>
              </a:xfrm>
              <a:prstGeom prst="rect">
                <a:avLst/>
              </a:prstGeom>
              <a:gradFill flip="none" rotWithShape="1">
                <a:gsLst>
                  <a:gs pos="0">
                    <a:schemeClr val="accent4">
                      <a:lumMod val="67000"/>
                    </a:schemeClr>
                  </a:gs>
                  <a:gs pos="48000">
                    <a:schemeClr val="accent4">
                      <a:lumMod val="97000"/>
                      <a:lumOff val="3000"/>
                    </a:schemeClr>
                  </a:gs>
                  <a:gs pos="100000">
                    <a:schemeClr val="accent4">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Rectangle 21"/>
            <p:cNvSpPr/>
            <p:nvPr/>
          </p:nvSpPr>
          <p:spPr>
            <a:xfrm rot="2700000">
              <a:off x="7659991" y="1887828"/>
              <a:ext cx="2822027" cy="2585545"/>
            </a:xfrm>
            <a:prstGeom prst="rect">
              <a:avLst/>
            </a:prstGeom>
            <a:blipFill dpi="0" rotWithShape="0">
              <a:blip r:embed="rId2" cstate="print"/>
              <a:srcRect/>
              <a:stretch>
                <a:fillRect t="-37000" r="-9000"/>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rot="2700000">
              <a:off x="6898827" y="2599600"/>
              <a:ext cx="1030154" cy="1009434"/>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grpSp>
      <p:cxnSp>
        <p:nvCxnSpPr>
          <p:cNvPr id="28" name="Connecteur droit 27"/>
          <p:cNvCxnSpPr/>
          <p:nvPr/>
        </p:nvCxnSpPr>
        <p:spPr>
          <a:xfrm flipV="1">
            <a:off x="2066708" y="311863"/>
            <a:ext cx="5833241" cy="581747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V="1">
            <a:off x="2767067" y="463395"/>
            <a:ext cx="5447956" cy="5693864"/>
          </a:xfrm>
          <a:prstGeom prst="line">
            <a:avLst/>
          </a:prstGeom>
          <a:ln/>
        </p:spPr>
        <p:style>
          <a:lnRef idx="2">
            <a:schemeClr val="accent4"/>
          </a:lnRef>
          <a:fillRef idx="0">
            <a:schemeClr val="accent4"/>
          </a:fillRef>
          <a:effectRef idx="1">
            <a:schemeClr val="accent4"/>
          </a:effectRef>
          <a:fontRef idx="minor">
            <a:schemeClr val="tx1"/>
          </a:fontRef>
        </p:style>
      </p:cxnSp>
      <p:cxnSp>
        <p:nvCxnSpPr>
          <p:cNvPr id="35" name="Connecteur droit 34"/>
          <p:cNvCxnSpPr/>
          <p:nvPr/>
        </p:nvCxnSpPr>
        <p:spPr>
          <a:xfrm flipV="1">
            <a:off x="4278982" y="587007"/>
            <a:ext cx="5447956" cy="5693864"/>
          </a:xfrm>
          <a:prstGeom prst="line">
            <a:avLst/>
          </a:prstGeom>
          <a:ln/>
        </p:spPr>
        <p:style>
          <a:lnRef idx="3">
            <a:schemeClr val="accent4"/>
          </a:lnRef>
          <a:fillRef idx="0">
            <a:schemeClr val="accent4"/>
          </a:fillRef>
          <a:effectRef idx="2">
            <a:schemeClr val="accent4"/>
          </a:effectRef>
          <a:fontRef idx="minor">
            <a:schemeClr val="tx1"/>
          </a:fontRef>
        </p:style>
      </p:cxnSp>
      <p:grpSp>
        <p:nvGrpSpPr>
          <p:cNvPr id="40" name="Groupe 39"/>
          <p:cNvGrpSpPr/>
          <p:nvPr/>
        </p:nvGrpSpPr>
        <p:grpSpPr>
          <a:xfrm>
            <a:off x="403799" y="3207621"/>
            <a:ext cx="2350288" cy="459827"/>
            <a:chOff x="299545" y="4004441"/>
            <a:chExt cx="3379222" cy="459827"/>
          </a:xfrm>
          <a:gradFill flip="none" rotWithShape="1">
            <a:gsLst>
              <a:gs pos="0">
                <a:schemeClr val="accent4">
                  <a:lumMod val="40000"/>
                  <a:lumOff val="60000"/>
                </a:schemeClr>
              </a:gs>
              <a:gs pos="46000">
                <a:schemeClr val="accent4">
                  <a:lumMod val="95000"/>
                  <a:lumOff val="5000"/>
                </a:schemeClr>
              </a:gs>
              <a:gs pos="100000">
                <a:schemeClr val="accent4">
                  <a:lumMod val="60000"/>
                </a:schemeClr>
              </a:gs>
            </a:gsLst>
            <a:path path="circle">
              <a:fillToRect l="50000" t="130000" r="50000" b="-30000"/>
            </a:path>
            <a:tileRect/>
          </a:gradFill>
        </p:grpSpPr>
        <p:sp>
          <p:nvSpPr>
            <p:cNvPr id="36" name="Rectangle 35"/>
            <p:cNvSpPr/>
            <p:nvPr/>
          </p:nvSpPr>
          <p:spPr>
            <a:xfrm>
              <a:off x="299545" y="4004441"/>
              <a:ext cx="835572" cy="4572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Rectangle 36"/>
            <p:cNvSpPr/>
            <p:nvPr/>
          </p:nvSpPr>
          <p:spPr>
            <a:xfrm>
              <a:off x="1147027" y="4007068"/>
              <a:ext cx="835572" cy="4572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Rectangle 37"/>
            <p:cNvSpPr/>
            <p:nvPr/>
          </p:nvSpPr>
          <p:spPr>
            <a:xfrm>
              <a:off x="2843195" y="4004441"/>
              <a:ext cx="835572" cy="457200"/>
            </a:xfrm>
            <a:prstGeom prst="rect">
              <a:avLst/>
            </a:prstGeom>
            <a:grp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1991846" y="4004441"/>
              <a:ext cx="835572" cy="457200"/>
            </a:xfrm>
            <a:prstGeom prst="rect">
              <a:avLst/>
            </a:prstGeom>
            <a:grp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1" name="ZoneTexte 40"/>
          <p:cNvSpPr txBox="1"/>
          <p:nvPr/>
        </p:nvSpPr>
        <p:spPr>
          <a:xfrm>
            <a:off x="980072" y="1204745"/>
            <a:ext cx="5346699" cy="830997"/>
          </a:xfrm>
          <a:prstGeom prst="rect">
            <a:avLst/>
          </a:prstGeom>
          <a:noFill/>
        </p:spPr>
        <p:txBody>
          <a:bodyPr wrap="square" rtlCol="0">
            <a:spAutoFit/>
          </a:bodyPr>
          <a:lstStyle/>
          <a:p>
            <a:pPr rtl="1"/>
            <a:r>
              <a:rPr lang="ar-SA" sz="2400" dirty="0" err="1"/>
              <a:t>ماهو</a:t>
            </a:r>
            <a:r>
              <a:rPr lang="ar-SA" sz="2400" dirty="0"/>
              <a:t> دور </a:t>
            </a:r>
            <a:r>
              <a:rPr lang="ar-SA" sz="2400" dirty="0" err="1"/>
              <a:t>الحوكمة</a:t>
            </a:r>
            <a:r>
              <a:rPr lang="ar-SA" sz="2400" dirty="0"/>
              <a:t> المصرفية في تعزيز القطاع </a:t>
            </a:r>
            <a:r>
              <a:rPr lang="ar-SA" sz="2400" dirty="0" smtClean="0"/>
              <a:t>البنكي</a:t>
            </a:r>
            <a:r>
              <a:rPr lang="ar-SA" sz="2400" b="1" dirty="0" smtClean="0"/>
              <a:t>؟</a:t>
            </a:r>
            <a:endParaRPr lang="fr-FR" sz="2400" dirty="0"/>
          </a:p>
        </p:txBody>
      </p:sp>
      <p:grpSp>
        <p:nvGrpSpPr>
          <p:cNvPr id="25" name="Groupe 24"/>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26" name="Organigramme : Connecteur 25"/>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Organigramme : Connecteur 26"/>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Organigramme : Connecteur 28"/>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Organigramme : Connecteur 29"/>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Organigramme : Connecteur 30"/>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Organigramme : Connecteur 31"/>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ZoneTexte 1"/>
          <p:cNvSpPr txBox="1"/>
          <p:nvPr/>
        </p:nvSpPr>
        <p:spPr>
          <a:xfrm>
            <a:off x="3498573" y="577044"/>
            <a:ext cx="3372571" cy="800219"/>
          </a:xfrm>
          <a:prstGeom prst="rect">
            <a:avLst/>
          </a:prstGeom>
          <a:noFill/>
        </p:spPr>
        <p:txBody>
          <a:bodyPr wrap="square" rtlCol="0">
            <a:spAutoFit/>
          </a:bodyPr>
          <a:lstStyle/>
          <a:p>
            <a:pPr algn="r"/>
            <a:r>
              <a:rPr lang="ar-SA" sz="2800" b="1" dirty="0"/>
              <a:t>إشكالية الدراس</a:t>
            </a:r>
            <a:r>
              <a:rPr lang="ar-DZ" sz="2800" b="1" dirty="0"/>
              <a:t>ـــــ</a:t>
            </a:r>
            <a:r>
              <a:rPr lang="ar-SA" sz="2800" b="1" dirty="0"/>
              <a:t>ة</a:t>
            </a:r>
            <a:endParaRPr lang="fr-FR" sz="2800" dirty="0"/>
          </a:p>
          <a:p>
            <a:pPr algn="r"/>
            <a:endParaRPr lang="fr-FR" dirty="0"/>
          </a:p>
        </p:txBody>
      </p:sp>
    </p:spTree>
    <p:extLst>
      <p:ext uri="{BB962C8B-B14F-4D97-AF65-F5344CB8AC3E}">
        <p14:creationId xmlns:p14="http://schemas.microsoft.com/office/powerpoint/2010/main" val="31227434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llipse 1"/>
          <p:cNvSpPr/>
          <p:nvPr/>
        </p:nvSpPr>
        <p:spPr>
          <a:xfrm>
            <a:off x="1041009" y="1505248"/>
            <a:ext cx="2054683" cy="3052689"/>
          </a:xfrm>
          <a:prstGeom prst="ellipse">
            <a:avLst/>
          </a:prstGeom>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fr-FR" dirty="0"/>
              <a:t>                                                                                                                                                                                                                                                                 </a:t>
            </a:r>
          </a:p>
        </p:txBody>
      </p:sp>
      <p:sp>
        <p:nvSpPr>
          <p:cNvPr id="31" name="Rectangle 30"/>
          <p:cNvSpPr/>
          <p:nvPr/>
        </p:nvSpPr>
        <p:spPr>
          <a:xfrm>
            <a:off x="0" y="6288258"/>
            <a:ext cx="12192000" cy="569742"/>
          </a:xfrm>
          <a:prstGeom prst="rect">
            <a:avLst/>
          </a:prstGeom>
          <a:gradFill>
            <a:gsLst>
              <a:gs pos="0">
                <a:schemeClr val="accent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32" name="Groupe 31"/>
          <p:cNvGrpSpPr/>
          <p:nvPr/>
        </p:nvGrpSpPr>
        <p:grpSpPr>
          <a:xfrm>
            <a:off x="236481"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33" name="Organigramme : Connecteur 32"/>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Organigramme : Connecteur 33"/>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Organigramme : Connecteur 34"/>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6" name="Organigramme : Connecteur 35"/>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7" name="Organigramme : Connecteur 36"/>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Organigramme : Connecteur 37"/>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9" name="ZoneTexte 38"/>
          <p:cNvSpPr txBox="1"/>
          <p:nvPr/>
        </p:nvSpPr>
        <p:spPr>
          <a:xfrm>
            <a:off x="4376061" y="68220"/>
            <a:ext cx="7775375" cy="461665"/>
          </a:xfrm>
          <a:prstGeom prst="rect">
            <a:avLst/>
          </a:prstGeom>
          <a:noFill/>
        </p:spPr>
        <p:txBody>
          <a:bodyPr wrap="square" rtlCol="0">
            <a:spAutoFit/>
          </a:bodyPr>
          <a:lstStyle/>
          <a:p>
            <a:pPr algn="r" rtl="1"/>
            <a:r>
              <a:rPr lang="ar-DZ" sz="2400" b="1" dirty="0">
                <a:latin typeface="Simplified Arabic" panose="02020603050405020304" pitchFamily="18" charset="-78"/>
                <a:cs typeface="Simplified Arabic" panose="02020603050405020304" pitchFamily="18" charset="-78"/>
              </a:rPr>
              <a:t>التســــاؤلات الــــفرعية :</a:t>
            </a:r>
            <a:endParaRPr lang="fr-FR" sz="2400" dirty="0">
              <a:latin typeface="Simplified Arabic" panose="02020603050405020304" pitchFamily="18" charset="-78"/>
              <a:cs typeface="Simplified Arabic" panose="02020603050405020304" pitchFamily="18" charset="-78"/>
            </a:endParaRPr>
          </a:p>
        </p:txBody>
      </p:sp>
      <p:grpSp>
        <p:nvGrpSpPr>
          <p:cNvPr id="49" name="Groupe 48"/>
          <p:cNvGrpSpPr/>
          <p:nvPr/>
        </p:nvGrpSpPr>
        <p:grpSpPr>
          <a:xfrm>
            <a:off x="2855466" y="582300"/>
            <a:ext cx="6382180" cy="979919"/>
            <a:chOff x="5942107" y="858129"/>
            <a:chExt cx="4574202" cy="772055"/>
          </a:xfrm>
          <a:gradFill flip="none" rotWithShape="1">
            <a:gsLst>
              <a:gs pos="0">
                <a:schemeClr val="accent4">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p:grpSpPr>
        <p:sp>
          <p:nvSpPr>
            <p:cNvPr id="50" name="Ellipse 49"/>
            <p:cNvSpPr/>
            <p:nvPr/>
          </p:nvSpPr>
          <p:spPr>
            <a:xfrm>
              <a:off x="5942107" y="858129"/>
              <a:ext cx="575358" cy="64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p>
          </p:txBody>
        </p:sp>
        <p:sp>
          <p:nvSpPr>
            <p:cNvPr id="51" name="Ellipse 50"/>
            <p:cNvSpPr/>
            <p:nvPr/>
          </p:nvSpPr>
          <p:spPr>
            <a:xfrm>
              <a:off x="9940951" y="858129"/>
              <a:ext cx="575358" cy="64711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52" name="Rectangle 51"/>
            <p:cNvSpPr/>
            <p:nvPr/>
          </p:nvSpPr>
          <p:spPr>
            <a:xfrm>
              <a:off x="6229786" y="983071"/>
              <a:ext cx="4065563" cy="6471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1"/>
              <a:r>
                <a:rPr lang="ar-SA" sz="2400" dirty="0" smtClean="0"/>
                <a:t>ما </a:t>
              </a:r>
              <a:r>
                <a:rPr lang="ar-SA" sz="2400" dirty="0"/>
                <a:t>المقصود </a:t>
              </a:r>
              <a:r>
                <a:rPr lang="ar-SA" sz="2400" dirty="0" err="1"/>
                <a:t>بالحوكمة</a:t>
              </a:r>
              <a:r>
                <a:rPr lang="ar-SA" sz="2400" dirty="0"/>
                <a:t> المصرفية ؟</a:t>
              </a:r>
              <a:endParaRPr lang="fr-FR" sz="2400" dirty="0">
                <a:solidFill>
                  <a:schemeClr val="tx1"/>
                </a:solidFill>
                <a:latin typeface="Simplified Arabic" panose="02020603050405020304" pitchFamily="18" charset="-78"/>
                <a:cs typeface="Simplified Arabic" panose="02020603050405020304" pitchFamily="18" charset="-78"/>
              </a:endParaRPr>
            </a:p>
          </p:txBody>
        </p:sp>
      </p:grpSp>
      <p:sp>
        <p:nvSpPr>
          <p:cNvPr id="54" name="Bouée 53"/>
          <p:cNvSpPr/>
          <p:nvPr/>
        </p:nvSpPr>
        <p:spPr>
          <a:xfrm>
            <a:off x="67274" y="1127841"/>
            <a:ext cx="3189223" cy="3380935"/>
          </a:xfrm>
          <a:prstGeom prst="donut">
            <a:avLst>
              <a:gd name="adj" fmla="val 7890"/>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55" name="Image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51" y="1333098"/>
            <a:ext cx="3123028" cy="3052688"/>
          </a:xfrm>
          <a:prstGeom prst="ellipse">
            <a:avLst/>
          </a:prstGeom>
          <a:ln>
            <a:noFill/>
          </a:ln>
          <a:effectLst>
            <a:softEdge rad="112500"/>
          </a:effectLst>
        </p:spPr>
      </p:pic>
      <p:sp>
        <p:nvSpPr>
          <p:cNvPr id="57" name="Arc 56"/>
          <p:cNvSpPr/>
          <p:nvPr/>
        </p:nvSpPr>
        <p:spPr>
          <a:xfrm>
            <a:off x="1125083" y="1087902"/>
            <a:ext cx="2699580" cy="3615397"/>
          </a:xfrm>
          <a:prstGeom prst="arc">
            <a:avLst>
              <a:gd name="adj1" fmla="val 16153703"/>
              <a:gd name="adj2" fmla="val 5670213"/>
            </a:avLst>
          </a:prstGeom>
          <a:effectLst>
            <a:glow rad="228600">
              <a:schemeClr val="accent4">
                <a:satMod val="175000"/>
                <a:alpha val="40000"/>
              </a:schemeClr>
            </a:glow>
          </a:effectLst>
        </p:spPr>
        <p:style>
          <a:lnRef idx="3">
            <a:schemeClr val="accent4"/>
          </a:lnRef>
          <a:fillRef idx="0">
            <a:schemeClr val="accent4"/>
          </a:fillRef>
          <a:effectRef idx="2">
            <a:schemeClr val="accent4"/>
          </a:effectRef>
          <a:fontRef idx="minor">
            <a:schemeClr val="tx1"/>
          </a:fontRef>
        </p:style>
        <p:txBody>
          <a:bodyPr rtlCol="0" anchor="ctr"/>
          <a:lstStyle/>
          <a:p>
            <a:pPr algn="ctr"/>
            <a:endParaRPr lang="fr-FR"/>
          </a:p>
        </p:txBody>
      </p:sp>
      <p:sp>
        <p:nvSpPr>
          <p:cNvPr id="83" name="Ellipse 82"/>
          <p:cNvSpPr/>
          <p:nvPr/>
        </p:nvSpPr>
        <p:spPr>
          <a:xfrm>
            <a:off x="2783725" y="1087421"/>
            <a:ext cx="211015" cy="19694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84" name="Ellipse 83"/>
          <p:cNvSpPr/>
          <p:nvPr/>
        </p:nvSpPr>
        <p:spPr>
          <a:xfrm>
            <a:off x="3506974" y="1901612"/>
            <a:ext cx="211015" cy="19694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85" name="Ellipse 84"/>
          <p:cNvSpPr/>
          <p:nvPr/>
        </p:nvSpPr>
        <p:spPr>
          <a:xfrm>
            <a:off x="3738437" y="2905528"/>
            <a:ext cx="211015" cy="19694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86" name="Ellipse 85"/>
          <p:cNvSpPr/>
          <p:nvPr/>
        </p:nvSpPr>
        <p:spPr>
          <a:xfrm>
            <a:off x="3388524" y="3981950"/>
            <a:ext cx="211015" cy="196947"/>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endParaRPr lang="fr-FR"/>
          </a:p>
        </p:txBody>
      </p:sp>
      <p:sp>
        <p:nvSpPr>
          <p:cNvPr id="28" name="Rectangle 27"/>
          <p:cNvSpPr/>
          <p:nvPr/>
        </p:nvSpPr>
        <p:spPr>
          <a:xfrm>
            <a:off x="3762863" y="1720800"/>
            <a:ext cx="5672499" cy="821338"/>
          </a:xfrm>
          <a:prstGeom prst="rect">
            <a:avLst/>
          </a:prstGeom>
          <a:gradFill flip="none" rotWithShape="1">
            <a:gsLst>
              <a:gs pos="0">
                <a:schemeClr val="accent4">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0"/>
              </a:spcAft>
              <a:buFont typeface="Wingdings" panose="05000000000000000000" pitchFamily="2" charset="2"/>
              <a:buChar char=""/>
            </a:pPr>
            <a:r>
              <a:rPr lang="ar-SA" sz="2400" dirty="0">
                <a:latin typeface="Calibri" panose="020F0502020204030204" pitchFamily="34" charset="0"/>
                <a:ea typeface="Calibri" panose="020F0502020204030204" pitchFamily="34" charset="0"/>
                <a:cs typeface="Traditional Arabic" panose="02020603050405020304" pitchFamily="18" charset="-78"/>
              </a:rPr>
              <a:t>كيف تعمل </a:t>
            </a:r>
            <a:r>
              <a:rPr lang="ar-DZ" sz="2400" dirty="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البنوك في تعزيز مبادئ </a:t>
            </a:r>
            <a:r>
              <a:rPr lang="ar-DZ" sz="2400" dirty="0" err="1">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الحوكمة</a:t>
            </a:r>
            <a:r>
              <a:rPr lang="ar-DZ" sz="2400" dirty="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 المصرفية ؟</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0" name="Rectangle 29"/>
          <p:cNvSpPr/>
          <p:nvPr/>
        </p:nvSpPr>
        <p:spPr>
          <a:xfrm>
            <a:off x="4000522" y="2815529"/>
            <a:ext cx="5672499" cy="821338"/>
          </a:xfrm>
          <a:prstGeom prst="rect">
            <a:avLst/>
          </a:prstGeom>
          <a:gradFill flip="none" rotWithShape="1">
            <a:gsLst>
              <a:gs pos="0">
                <a:schemeClr val="accent4">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0"/>
              </a:spcAft>
              <a:buFont typeface="Wingdings" panose="05000000000000000000" pitchFamily="2" charset="2"/>
              <a:buChar char=""/>
            </a:pPr>
            <a:r>
              <a:rPr lang="ar-SA" sz="2400" dirty="0"/>
              <a:t>ماهي اهم </a:t>
            </a:r>
            <a:r>
              <a:rPr lang="ar-DZ" sz="2400" dirty="0"/>
              <a:t>التحديات التي تواجه </a:t>
            </a:r>
            <a:r>
              <a:rPr lang="ar-DZ" sz="2400" dirty="0" err="1"/>
              <a:t>حوكمة</a:t>
            </a:r>
            <a:r>
              <a:rPr lang="ar-DZ" sz="2400" dirty="0"/>
              <a:t> المصارف؟</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1" name="Rectangle 40"/>
          <p:cNvSpPr/>
          <p:nvPr/>
        </p:nvSpPr>
        <p:spPr>
          <a:xfrm>
            <a:off x="3738437" y="4154677"/>
            <a:ext cx="5672499" cy="821338"/>
          </a:xfrm>
          <a:prstGeom prst="rect">
            <a:avLst/>
          </a:prstGeom>
          <a:gradFill flip="none" rotWithShape="1">
            <a:gsLst>
              <a:gs pos="0">
                <a:schemeClr val="accent4">
                  <a:lumMod val="40000"/>
                  <a:lumOff val="60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lvl="0" indent="-342900" algn="just" rtl="1">
              <a:lnSpc>
                <a:spcPct val="115000"/>
              </a:lnSpc>
              <a:spcAft>
                <a:spcPts val="0"/>
              </a:spcAft>
              <a:buFont typeface="Wingdings" panose="05000000000000000000" pitchFamily="2" charset="2"/>
              <a:buChar char=""/>
            </a:pPr>
            <a:r>
              <a:rPr lang="ar-SA" sz="2400" dirty="0"/>
              <a:t>فيم تتمثل اليات </a:t>
            </a:r>
            <a:r>
              <a:rPr lang="ar-SA" sz="2400" dirty="0" err="1"/>
              <a:t>الحوكمة</a:t>
            </a:r>
            <a:r>
              <a:rPr lang="ar-SA" sz="2400" dirty="0"/>
              <a:t> في القطاع المصرفي</a:t>
            </a:r>
            <a:r>
              <a:rPr lang="ar-DZ" sz="2400" dirty="0" smtClean="0">
                <a:solidFill>
                  <a:srgbClr val="222222"/>
                </a:solidFill>
                <a:latin typeface="Calibri" panose="020F0502020204030204" pitchFamily="34" charset="0"/>
                <a:ea typeface="Times New Roman" panose="02020603050405020304" pitchFamily="18" charset="0"/>
                <a:cs typeface="Traditional Arabic" panose="02020603050405020304" pitchFamily="18" charset="-78"/>
              </a:rPr>
              <a:t>؟</a:t>
            </a:r>
            <a:endParaRPr lang="fr-FR" sz="24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86086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additive="base">
                                        <p:cTn id="7" dur="500" fill="hold"/>
                                        <p:tgtEl>
                                          <p:spTgt spid="49"/>
                                        </p:tgtEl>
                                        <p:attrNameLst>
                                          <p:attrName>ppt_x</p:attrName>
                                        </p:attrNameLst>
                                      </p:cBhvr>
                                      <p:tavLst>
                                        <p:tav tm="0">
                                          <p:val>
                                            <p:strVal val="#ppt_x"/>
                                          </p:val>
                                        </p:tav>
                                        <p:tav tm="100000">
                                          <p:val>
                                            <p:strVal val="#ppt_x"/>
                                          </p:val>
                                        </p:tav>
                                      </p:tavLst>
                                    </p:anim>
                                    <p:anim calcmode="lin" valueType="num">
                                      <p:cBhvr additive="base">
                                        <p:cTn id="8"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élogramme 4"/>
          <p:cNvSpPr/>
          <p:nvPr/>
        </p:nvSpPr>
        <p:spPr>
          <a:xfrm>
            <a:off x="1578698" y="952146"/>
            <a:ext cx="2724091" cy="1045780"/>
          </a:xfrm>
          <a:prstGeom prst="parallelogram">
            <a:avLst>
              <a:gd name="adj" fmla="val 47667"/>
            </a:avLst>
          </a:prstGeom>
          <a:ln/>
        </p:spPr>
        <p:style>
          <a:lnRef idx="1">
            <a:schemeClr val="accent2"/>
          </a:lnRef>
          <a:fillRef idx="2">
            <a:schemeClr val="accent2"/>
          </a:fillRef>
          <a:effectRef idx="1">
            <a:schemeClr val="accent2"/>
          </a:effectRef>
          <a:fontRef idx="minor">
            <a:schemeClr val="dk1"/>
          </a:fontRef>
        </p:style>
        <p:txBody>
          <a:bodyPr rtlCol="0" anchor="ctr"/>
          <a:lstStyle/>
          <a:p>
            <a:pPr lvl="0" algn="ctr"/>
            <a:r>
              <a:rPr lang="ar-DZ" b="1" u="sng" dirty="0" smtClean="0">
                <a:solidFill>
                  <a:schemeClr val="tx1"/>
                </a:solidFill>
                <a:latin typeface="Simplified Arabic" panose="02020603050405020304" pitchFamily="18" charset="-78"/>
                <a:cs typeface="Simplified Arabic" panose="02020603050405020304" pitchFamily="18" charset="-78"/>
              </a:rPr>
              <a:t>المحور</a:t>
            </a:r>
            <a:r>
              <a:rPr lang="ar-DZ" sz="2000" b="1" u="sng" dirty="0" smtClean="0">
                <a:solidFill>
                  <a:schemeClr val="tx1"/>
                </a:solidFill>
                <a:latin typeface="Simplified Arabic" panose="02020603050405020304" pitchFamily="18" charset="-78"/>
                <a:cs typeface="Simplified Arabic" panose="02020603050405020304" pitchFamily="18" charset="-78"/>
              </a:rPr>
              <a:t> </a:t>
            </a:r>
            <a:r>
              <a:rPr lang="ar-DZ" sz="2000" b="1" u="sng" dirty="0">
                <a:solidFill>
                  <a:schemeClr val="tx1"/>
                </a:solidFill>
                <a:latin typeface="Simplified Arabic" panose="02020603050405020304" pitchFamily="18" charset="-78"/>
                <a:cs typeface="Simplified Arabic" panose="02020603050405020304" pitchFamily="18" charset="-78"/>
              </a:rPr>
              <a:t>الأول:</a:t>
            </a:r>
          </a:p>
          <a:p>
            <a:pPr algn="ctr"/>
            <a:endParaRPr lang="fr-FR" sz="1600" dirty="0">
              <a:latin typeface="Simplified Arabic" panose="02020603050405020304" pitchFamily="18" charset="-78"/>
              <a:cs typeface="Simplified Arabic" panose="02020603050405020304" pitchFamily="18" charset="-78"/>
            </a:endParaRPr>
          </a:p>
        </p:txBody>
      </p:sp>
      <p:sp>
        <p:nvSpPr>
          <p:cNvPr id="11" name="Parallélogramme 10"/>
          <p:cNvSpPr/>
          <p:nvPr/>
        </p:nvSpPr>
        <p:spPr>
          <a:xfrm>
            <a:off x="965319" y="2319991"/>
            <a:ext cx="2846019" cy="1070095"/>
          </a:xfrm>
          <a:prstGeom prst="parallelogram">
            <a:avLst>
              <a:gd name="adj" fmla="val 47667"/>
            </a:avLst>
          </a:prstGeom>
          <a:solidFill>
            <a:schemeClr val="accent4">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ar-DZ" b="1" dirty="0" smtClean="0">
                <a:solidFill>
                  <a:schemeClr val="tx1"/>
                </a:solidFill>
                <a:latin typeface="Simplified Arabic" panose="02020603050405020304" pitchFamily="18" charset="-78"/>
                <a:cs typeface="Simplified Arabic" panose="02020603050405020304" pitchFamily="18" charset="-78"/>
              </a:rPr>
              <a:t>المحور </a:t>
            </a:r>
            <a:r>
              <a:rPr lang="ar-DZ" b="1" dirty="0" err="1" smtClean="0">
                <a:solidFill>
                  <a:schemeClr val="tx1"/>
                </a:solidFill>
                <a:latin typeface="Simplified Arabic" panose="02020603050405020304" pitchFamily="18" charset="-78"/>
                <a:cs typeface="Simplified Arabic" panose="02020603050405020304" pitchFamily="18" charset="-78"/>
              </a:rPr>
              <a:t>الثاني :</a:t>
            </a:r>
            <a:endParaRPr lang="fr-FR" b="1" dirty="0">
              <a:solidFill>
                <a:schemeClr val="tx1"/>
              </a:solidFill>
              <a:latin typeface="Simplified Arabic" panose="02020603050405020304" pitchFamily="18" charset="-78"/>
              <a:cs typeface="Simplified Arabic" panose="02020603050405020304" pitchFamily="18" charset="-78"/>
            </a:endParaRPr>
          </a:p>
        </p:txBody>
      </p:sp>
      <p:sp>
        <p:nvSpPr>
          <p:cNvPr id="13" name="Parallélogramme 12"/>
          <p:cNvSpPr/>
          <p:nvPr/>
        </p:nvSpPr>
        <p:spPr>
          <a:xfrm>
            <a:off x="4238292" y="1003518"/>
            <a:ext cx="5633120" cy="812578"/>
          </a:xfrm>
          <a:prstGeom prst="parallelogram">
            <a:avLst>
              <a:gd name="adj" fmla="val 44881"/>
            </a:avLst>
          </a:prstGeom>
          <a:solidFill>
            <a:schemeClr val="accent4">
              <a:lumMod val="60000"/>
              <a:lumOff val="40000"/>
            </a:schemeClr>
          </a:solidFill>
          <a:ln>
            <a:noFill/>
          </a:ln>
        </p:spPr>
        <p:style>
          <a:lnRef idx="3">
            <a:schemeClr val="lt1"/>
          </a:lnRef>
          <a:fillRef idx="1">
            <a:schemeClr val="accent4"/>
          </a:fillRef>
          <a:effectRef idx="1">
            <a:schemeClr val="accent4"/>
          </a:effectRef>
          <a:fontRef idx="minor">
            <a:schemeClr val="lt1"/>
          </a:fontRef>
        </p:style>
        <p:txBody>
          <a:bodyPr rtlCol="0" anchor="ctr"/>
          <a:lstStyle/>
          <a:p>
            <a:pPr lvl="0" rtl="1"/>
            <a:r>
              <a:rPr lang="ar-DZ" sz="2800" b="1" dirty="0"/>
              <a:t>الاطار </a:t>
            </a:r>
            <a:r>
              <a:rPr lang="ar-DZ" sz="2800" b="1" dirty="0" err="1"/>
              <a:t>المفاهيمي</a:t>
            </a:r>
            <a:r>
              <a:rPr lang="ar-DZ" sz="2800" b="1" dirty="0"/>
              <a:t> </a:t>
            </a:r>
            <a:r>
              <a:rPr lang="ar-DZ" sz="2800" b="1" dirty="0" err="1"/>
              <a:t>للحوكمة</a:t>
            </a:r>
            <a:r>
              <a:rPr lang="ar-DZ" sz="2800" b="1" dirty="0"/>
              <a:t> المصرفية </a:t>
            </a:r>
            <a:r>
              <a:rPr lang="fr-FR" dirty="0" smtClean="0">
                <a:solidFill>
                  <a:schemeClr val="tx1"/>
                </a:solidFill>
              </a:rPr>
              <a:t>.</a:t>
            </a:r>
            <a:endParaRPr lang="fr-FR" dirty="0">
              <a:solidFill>
                <a:schemeClr val="tx1"/>
              </a:solidFill>
            </a:endParaRPr>
          </a:p>
        </p:txBody>
      </p:sp>
      <p:sp>
        <p:nvSpPr>
          <p:cNvPr id="14" name="Parallélogramme 13"/>
          <p:cNvSpPr/>
          <p:nvPr/>
        </p:nvSpPr>
        <p:spPr>
          <a:xfrm>
            <a:off x="3708430" y="2098825"/>
            <a:ext cx="5767433" cy="1155057"/>
          </a:xfrm>
          <a:prstGeom prst="parallelogram">
            <a:avLst>
              <a:gd name="adj" fmla="val 48329"/>
            </a:avLst>
          </a:prstGeom>
          <a:solidFill>
            <a:schemeClr val="accent4">
              <a:lumMod val="40000"/>
              <a:lumOff val="60000"/>
            </a:schemeClr>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lvl="0" rtl="1"/>
            <a:r>
              <a:rPr lang="ar-SA" sz="2000" b="1" dirty="0"/>
              <a:t>مبادئ لجنة بازل للرقابة المصرفية العالمية</a:t>
            </a:r>
            <a:endParaRPr lang="fr-FR" sz="2000" dirty="0"/>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343330">
            <a:off x="10283269" y="2334838"/>
            <a:ext cx="1207059" cy="1067753"/>
          </a:xfrm>
          <a:prstGeom prst="ellipse">
            <a:avLst/>
          </a:prstGeom>
          <a:ln>
            <a:noFill/>
          </a:ln>
          <a:effectLst>
            <a:softEdge rad="112500"/>
          </a:effectLst>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705721">
            <a:off x="10182592" y="961322"/>
            <a:ext cx="1053468" cy="1129601"/>
          </a:xfrm>
          <a:prstGeom prst="ellipse">
            <a:avLst/>
          </a:prstGeom>
          <a:ln>
            <a:noFill/>
          </a:ln>
          <a:effectLst>
            <a:softEdge rad="112500"/>
          </a:effectLst>
        </p:spPr>
      </p:pic>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904165">
            <a:off x="10326226" y="4112730"/>
            <a:ext cx="1071967" cy="858582"/>
          </a:xfrm>
          <a:prstGeom prst="ellipse">
            <a:avLst/>
          </a:prstGeom>
          <a:ln>
            <a:noFill/>
          </a:ln>
          <a:effectLst>
            <a:softEdge rad="112500"/>
          </a:effectLst>
        </p:spPr>
      </p:pic>
      <p:sp>
        <p:nvSpPr>
          <p:cNvPr id="6" name="ZoneTexte 5"/>
          <p:cNvSpPr txBox="1"/>
          <p:nvPr/>
        </p:nvSpPr>
        <p:spPr>
          <a:xfrm>
            <a:off x="4697328" y="392274"/>
            <a:ext cx="4282388" cy="338554"/>
          </a:xfrm>
          <a:prstGeom prst="rect">
            <a:avLst/>
          </a:prstGeom>
          <a:noFill/>
        </p:spPr>
        <p:txBody>
          <a:bodyPr wrap="square" rtlCol="0">
            <a:spAutoFit/>
          </a:bodyPr>
          <a:lstStyle/>
          <a:p>
            <a:endParaRPr lang="fr-FR" sz="1600" dirty="0"/>
          </a:p>
        </p:txBody>
      </p:sp>
      <p:sp>
        <p:nvSpPr>
          <p:cNvPr id="17" name="ZoneTexte 16"/>
          <p:cNvSpPr txBox="1"/>
          <p:nvPr/>
        </p:nvSpPr>
        <p:spPr>
          <a:xfrm>
            <a:off x="6592147" y="375407"/>
            <a:ext cx="2334143" cy="461665"/>
          </a:xfrm>
          <a:prstGeom prst="rect">
            <a:avLst/>
          </a:prstGeom>
          <a:noFill/>
        </p:spPr>
        <p:txBody>
          <a:bodyPr wrap="square" rtlCol="0">
            <a:spAutoFit/>
          </a:bodyPr>
          <a:lstStyle/>
          <a:p>
            <a:pPr algn="r" rtl="1"/>
            <a:r>
              <a:rPr lang="ar-DZ" sz="2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هيكل الــــــــدراسة</a:t>
            </a:r>
            <a:r>
              <a:rPr lang="ar-DZ" sz="2400" dirty="0"/>
              <a:t>:</a:t>
            </a:r>
            <a:endParaRPr lang="fr-FR" sz="2400" dirty="0"/>
          </a:p>
        </p:txBody>
      </p:sp>
      <p:grpSp>
        <p:nvGrpSpPr>
          <p:cNvPr id="7" name="Groupe 17"/>
          <p:cNvGrpSpPr/>
          <p:nvPr/>
        </p:nvGrpSpPr>
        <p:grpSpPr>
          <a:xfrm>
            <a:off x="486853" y="316579"/>
            <a:ext cx="543739" cy="78473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19" name="Organigramme : Connecteur 18"/>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Organigramme : Connecteur 20"/>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Organigramme : Connecteur 21"/>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Organigramme : Connecteur 23"/>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Organigramme : Connecteur 24"/>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Organigramme : Connecteur 25"/>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8" name="Rectangle 27"/>
          <p:cNvSpPr/>
          <p:nvPr/>
        </p:nvSpPr>
        <p:spPr>
          <a:xfrm>
            <a:off x="0" y="6288258"/>
            <a:ext cx="12192000" cy="569742"/>
          </a:xfrm>
          <a:prstGeom prst="rect">
            <a:avLst/>
          </a:prstGeom>
          <a:gradFill>
            <a:gsLst>
              <a:gs pos="0">
                <a:schemeClr val="accent4"/>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Parallélogramme 19"/>
          <p:cNvSpPr/>
          <p:nvPr/>
        </p:nvSpPr>
        <p:spPr>
          <a:xfrm>
            <a:off x="486853" y="3769076"/>
            <a:ext cx="2846019" cy="1070095"/>
          </a:xfrm>
          <a:prstGeom prst="parallelogram">
            <a:avLst>
              <a:gd name="adj" fmla="val 47667"/>
            </a:avLst>
          </a:prstGeom>
          <a:solidFill>
            <a:schemeClr val="accent4">
              <a:lumMod val="40000"/>
              <a:lumOff val="60000"/>
            </a:schemeClr>
          </a:solidFill>
          <a:ln>
            <a:noFill/>
          </a:ln>
        </p:spPr>
        <p:style>
          <a:lnRef idx="1">
            <a:schemeClr val="accent4"/>
          </a:lnRef>
          <a:fillRef idx="2">
            <a:schemeClr val="accent4"/>
          </a:fillRef>
          <a:effectRef idx="1">
            <a:schemeClr val="accent4"/>
          </a:effectRef>
          <a:fontRef idx="minor">
            <a:schemeClr val="dk1"/>
          </a:fontRef>
        </p:style>
        <p:txBody>
          <a:bodyPr rtlCol="0" anchor="ctr"/>
          <a:lstStyle/>
          <a:p>
            <a:pPr lvl="0" algn="ctr"/>
            <a:r>
              <a:rPr lang="ar-DZ" b="1" dirty="0" smtClean="0">
                <a:solidFill>
                  <a:schemeClr val="tx1"/>
                </a:solidFill>
                <a:latin typeface="Simplified Arabic" panose="02020603050405020304" pitchFamily="18" charset="-78"/>
                <a:cs typeface="Simplified Arabic" panose="02020603050405020304" pitchFamily="18" charset="-78"/>
              </a:rPr>
              <a:t>المحور </a:t>
            </a:r>
            <a:r>
              <a:rPr lang="ar-DZ" b="1" dirty="0" smtClean="0">
                <a:solidFill>
                  <a:schemeClr val="tx1"/>
                </a:solidFill>
                <a:latin typeface="Simplified Arabic" panose="02020603050405020304" pitchFamily="18" charset="-78"/>
                <a:cs typeface="Simplified Arabic" panose="02020603050405020304" pitchFamily="18" charset="-78"/>
              </a:rPr>
              <a:t>الثا</a:t>
            </a:r>
            <a:r>
              <a:rPr lang="ar-DZ" b="1" dirty="0" smtClean="0">
                <a:solidFill>
                  <a:schemeClr val="tx1"/>
                </a:solidFill>
                <a:latin typeface="Simplified Arabic" panose="02020603050405020304" pitchFamily="18" charset="-78"/>
                <a:cs typeface="Simplified Arabic" panose="02020603050405020304" pitchFamily="18" charset="-78"/>
              </a:rPr>
              <a:t>لث</a:t>
            </a:r>
            <a:r>
              <a:rPr lang="ar-DZ" b="1" dirty="0" smtClean="0">
                <a:solidFill>
                  <a:schemeClr val="tx1"/>
                </a:solidFill>
                <a:latin typeface="Simplified Arabic" panose="02020603050405020304" pitchFamily="18" charset="-78"/>
                <a:cs typeface="Simplified Arabic" panose="02020603050405020304" pitchFamily="18" charset="-78"/>
              </a:rPr>
              <a:t> </a:t>
            </a:r>
            <a:r>
              <a:rPr lang="ar-DZ" b="1" dirty="0" smtClean="0">
                <a:solidFill>
                  <a:schemeClr val="tx1"/>
                </a:solidFill>
                <a:latin typeface="Simplified Arabic" panose="02020603050405020304" pitchFamily="18" charset="-78"/>
                <a:cs typeface="Simplified Arabic" panose="02020603050405020304" pitchFamily="18" charset="-78"/>
              </a:rPr>
              <a:t>:</a:t>
            </a:r>
            <a:endParaRPr lang="fr-FR" b="1" dirty="0">
              <a:solidFill>
                <a:schemeClr val="tx1"/>
              </a:solidFill>
              <a:latin typeface="Simplified Arabic" panose="02020603050405020304" pitchFamily="18" charset="-78"/>
              <a:cs typeface="Simplified Arabic" panose="02020603050405020304" pitchFamily="18" charset="-78"/>
            </a:endParaRPr>
          </a:p>
        </p:txBody>
      </p:sp>
      <p:sp>
        <p:nvSpPr>
          <p:cNvPr id="23" name="Parallélogramme 22"/>
          <p:cNvSpPr/>
          <p:nvPr/>
        </p:nvSpPr>
        <p:spPr>
          <a:xfrm>
            <a:off x="3158857" y="3631304"/>
            <a:ext cx="5767433" cy="1155057"/>
          </a:xfrm>
          <a:prstGeom prst="parallelogram">
            <a:avLst>
              <a:gd name="adj" fmla="val 48329"/>
            </a:avLst>
          </a:prstGeom>
          <a:solidFill>
            <a:schemeClr val="accent4">
              <a:lumMod val="40000"/>
              <a:lumOff val="60000"/>
            </a:schemeClr>
          </a:solidFill>
          <a:ln>
            <a:solidFill>
              <a:srgbClr val="FFC000"/>
            </a:solidFill>
          </a:ln>
        </p:spPr>
        <p:style>
          <a:lnRef idx="3">
            <a:schemeClr val="lt1"/>
          </a:lnRef>
          <a:fillRef idx="1">
            <a:schemeClr val="accent4"/>
          </a:fillRef>
          <a:effectRef idx="1">
            <a:schemeClr val="accent4"/>
          </a:effectRef>
          <a:fontRef idx="minor">
            <a:schemeClr val="lt1"/>
          </a:fontRef>
        </p:style>
        <p:txBody>
          <a:bodyPr rtlCol="0" anchor="ctr"/>
          <a:lstStyle/>
          <a:p>
            <a:pPr lvl="0" algn="ctr" rtl="1"/>
            <a:r>
              <a:rPr lang="ar-DZ" sz="2000" b="1" dirty="0"/>
              <a:t>تطبيق </a:t>
            </a:r>
            <a:r>
              <a:rPr lang="ar-DZ" sz="2000" b="1" dirty="0" err="1"/>
              <a:t>الحوكمة</a:t>
            </a:r>
            <a:r>
              <a:rPr lang="ar-DZ" sz="2000" b="1" dirty="0"/>
              <a:t> في المصارف</a:t>
            </a:r>
            <a:endParaRPr lang="fr-FR" sz="2000" dirty="0">
              <a:solidFill>
                <a:schemeClr val="tx1"/>
              </a:solidFill>
              <a:effectLst/>
            </a:endParaRPr>
          </a:p>
        </p:txBody>
      </p:sp>
    </p:spTree>
    <p:extLst>
      <p:ext uri="{BB962C8B-B14F-4D97-AF65-F5344CB8AC3E}">
        <p14:creationId xmlns:p14="http://schemas.microsoft.com/office/powerpoint/2010/main" val="167636094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40679" y="98474"/>
            <a:ext cx="4519815" cy="6858000"/>
            <a:chOff x="0" y="1404424"/>
            <a:chExt cx="4245338" cy="4346917"/>
          </a:xfrm>
        </p:grpSpPr>
        <p:sp>
          <p:nvSpPr>
            <p:cNvPr id="2" name="Losange 1"/>
            <p:cNvSpPr/>
            <p:nvPr/>
          </p:nvSpPr>
          <p:spPr>
            <a:xfrm>
              <a:off x="1617784" y="1404424"/>
              <a:ext cx="2110154" cy="2264899"/>
            </a:xfrm>
            <a:prstGeom prst="diamond">
              <a:avLst/>
            </a:prstGeom>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3" name="Losange 2"/>
            <p:cNvSpPr/>
            <p:nvPr/>
          </p:nvSpPr>
          <p:spPr>
            <a:xfrm>
              <a:off x="3387208" y="1620438"/>
              <a:ext cx="858130" cy="829994"/>
            </a:xfrm>
            <a:prstGeom prst="diamond">
              <a:avLst/>
            </a:prstGeom>
            <a:ln>
              <a:noFill/>
            </a:ln>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4" name="Losange 3"/>
            <p:cNvSpPr/>
            <p:nvPr/>
          </p:nvSpPr>
          <p:spPr>
            <a:xfrm>
              <a:off x="0" y="2797126"/>
              <a:ext cx="2110154" cy="2264899"/>
            </a:xfrm>
            <a:prstGeom prst="diamond">
              <a:avLst/>
            </a:prstGeom>
            <a:solidFill>
              <a:schemeClr val="accent4">
                <a:lumMod val="60000"/>
                <a:lumOff val="4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5" name="Losange 4"/>
            <p:cNvSpPr/>
            <p:nvPr/>
          </p:nvSpPr>
          <p:spPr>
            <a:xfrm>
              <a:off x="2046849" y="3416105"/>
              <a:ext cx="2110154" cy="2264899"/>
            </a:xfrm>
            <a:prstGeom prst="diamond">
              <a:avLst/>
            </a:prstGeom>
            <a:solidFill>
              <a:schemeClr val="accent4">
                <a:lumMod val="20000"/>
                <a:lumOff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fr-FR"/>
            </a:p>
          </p:txBody>
        </p:sp>
        <p:sp>
          <p:nvSpPr>
            <p:cNvPr id="6" name="Losange 5"/>
            <p:cNvSpPr/>
            <p:nvPr/>
          </p:nvSpPr>
          <p:spPr>
            <a:xfrm>
              <a:off x="165295" y="2797126"/>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7" name="Losange 6"/>
            <p:cNvSpPr/>
            <p:nvPr/>
          </p:nvSpPr>
          <p:spPr>
            <a:xfrm>
              <a:off x="1296192" y="4314092"/>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Losange 7"/>
            <p:cNvSpPr/>
            <p:nvPr/>
          </p:nvSpPr>
          <p:spPr>
            <a:xfrm rot="1639864">
              <a:off x="3244567" y="4921347"/>
              <a:ext cx="858130" cy="829994"/>
            </a:xfrm>
            <a:prstGeom prst="diamond">
              <a:avLst/>
            </a:prstGeom>
            <a:solidFill>
              <a:schemeClr val="accent2"/>
            </a:solidFill>
            <a:ln>
              <a:noFill/>
            </a:ln>
            <a:scene3d>
              <a:camera prst="orthographicFront"/>
              <a:lightRig rig="flat" dir="t"/>
            </a:scene3d>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9" name="Losange 8"/>
            <p:cNvSpPr/>
            <p:nvPr/>
          </p:nvSpPr>
          <p:spPr>
            <a:xfrm>
              <a:off x="900539" y="1589649"/>
              <a:ext cx="1649436" cy="1622474"/>
            </a:xfrm>
            <a:prstGeom prst="diamond">
              <a:avLst/>
            </a:prstGeom>
            <a:solidFill>
              <a:schemeClr val="accent2">
                <a:lumMod val="75000"/>
              </a:schemeClr>
            </a:solidFill>
            <a:ln>
              <a:no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3" name="Rectangle 12"/>
          <p:cNvSpPr/>
          <p:nvPr/>
        </p:nvSpPr>
        <p:spPr>
          <a:xfrm>
            <a:off x="4758243" y="571796"/>
            <a:ext cx="6096000" cy="5482527"/>
          </a:xfrm>
          <a:prstGeom prst="rect">
            <a:avLst/>
          </a:prstGeom>
        </p:spPr>
        <p:txBody>
          <a:bodyPr>
            <a:spAutoFit/>
          </a:bodyPr>
          <a:lstStyle/>
          <a:p>
            <a:pPr marL="742950" lvl="1" indent="-285750" algn="r" rtl="1" fontAlgn="base">
              <a:lnSpc>
                <a:spcPct val="115000"/>
              </a:lnSpc>
              <a:spcAft>
                <a:spcPts val="800"/>
              </a:spcAft>
              <a:buFont typeface="+mj-lt"/>
              <a:buAutoNum type="arabicPeriod"/>
            </a:pPr>
            <a:r>
              <a:rPr lang="ar-DZ" sz="2400"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مفهوم </a:t>
            </a:r>
            <a:r>
              <a:rPr lang="ar-DZ" sz="2400" b="1"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الحوكمة</a:t>
            </a:r>
            <a:r>
              <a:rPr lang="ar-DZ" sz="2400" b="1"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المصرفية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Char char=""/>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يقصد بها الطرق التي يتم بها إدارة كل الاعمال المصرفية من خلال مجالس </a:t>
            </a:r>
            <a:r>
              <a:rPr lang="ar-DZ" sz="2400"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الإدارة،الإدارات</a:t>
            </a: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العليا ، و التي تحدد للبنوك الكيفية المثلى للقيام بــــــــــــــــــــ:</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تحديد الأهداف و الخطط الأساسية للبنك مع مراعاة الربح و </a:t>
            </a:r>
            <a:r>
              <a:rPr lang="ar-DZ" sz="2400" dirty="0" err="1">
                <a:solidFill>
                  <a:srgbClr val="000000"/>
                </a:solidFill>
                <a:latin typeface="Calibri" panose="020F0502020204030204" pitchFamily="34" charset="0"/>
                <a:ea typeface="Calibri" panose="020F0502020204030204" pitchFamily="34" charset="0"/>
                <a:cs typeface="Traditional Arabic" panose="02020603050405020304" pitchFamily="18" charset="-78"/>
              </a:rPr>
              <a:t>العئد</a:t>
            </a: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 الاقتصادي لكل المساهمين في البنك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وضع خطط و اليات حول كيفية تقييم أداء البنك و كل العاملين داخله؛</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وضع سلم هرمي يحدد صلاحيات ومسؤوليات أصحاب القرار في المصرف من مجلس الإدارة الى المستويات الإدارية و التنفيذية الدنيا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تحديد كيفية التنسيق و التعاون بين مجالس الإدارة و الإدارات التنفيذية ؛</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الالتزام بمبادئ و معايير ضبط سلوكيات العمل داخل البنك؛</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2"/>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حماية حقوق ومصالح كل من المساهمين والمودعين في البنك؛</a:t>
            </a:r>
            <a:endParaRPr lang="fr-FR"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447356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osange 2"/>
          <p:cNvSpPr/>
          <p:nvPr/>
        </p:nvSpPr>
        <p:spPr>
          <a:xfrm>
            <a:off x="-95006" y="3255427"/>
            <a:ext cx="3424780" cy="3240785"/>
          </a:xfrm>
          <a:prstGeom prst="diamond">
            <a:avLst/>
          </a:prstGeom>
          <a:solidFill>
            <a:schemeClr val="accent4"/>
          </a:solidFill>
          <a:ln>
            <a:solidFill>
              <a:schemeClr val="accent2">
                <a:lumMod val="75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ectangle 3"/>
          <p:cNvSpPr/>
          <p:nvPr/>
        </p:nvSpPr>
        <p:spPr>
          <a:xfrm rot="18808272">
            <a:off x="9053057" y="2189438"/>
            <a:ext cx="3629730" cy="2608236"/>
          </a:xfrm>
          <a:prstGeom prst="rect">
            <a:avLst/>
          </a:prstGeom>
          <a:noFill/>
          <a:ln w="76200">
            <a:solidFill>
              <a:schemeClr val="accent2">
                <a:lumMod val="60000"/>
                <a:lumOff val="40000"/>
              </a:schemeClr>
            </a:solidFill>
          </a:ln>
          <a:effectLst>
            <a:glow rad="1016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5" name="Groupe 4"/>
          <p:cNvGrpSpPr/>
          <p:nvPr/>
        </p:nvGrpSpPr>
        <p:grpSpPr>
          <a:xfrm>
            <a:off x="218374" y="251266"/>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6" name="Organigramme : Connecteur 5"/>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Organigramme : Connecteur 6"/>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Organigramme : Connecteur 7"/>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Connecteur 8"/>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Organigramme : Connecteur 9"/>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Organigramme : Connecteur 10"/>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2" name="Rectangle 11"/>
          <p:cNvSpPr/>
          <p:nvPr/>
        </p:nvSpPr>
        <p:spPr>
          <a:xfrm rot="18507228">
            <a:off x="9838789" y="2468999"/>
            <a:ext cx="2205686" cy="1902940"/>
          </a:xfrm>
          <a:prstGeom prst="rect">
            <a:avLst/>
          </a:prstGeom>
          <a:noFill/>
          <a:ln w="762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3" name="Groupe 12"/>
          <p:cNvGrpSpPr/>
          <p:nvPr/>
        </p:nvGrpSpPr>
        <p:grpSpPr>
          <a:xfrm>
            <a:off x="10550270" y="3068334"/>
            <a:ext cx="599091" cy="784991"/>
            <a:chOff x="315308" y="504497"/>
            <a:chExt cx="599091" cy="784991"/>
          </a:xfrm>
          <a:gradFill>
            <a:gsLst>
              <a:gs pos="0">
                <a:schemeClr val="accent4"/>
              </a:gs>
              <a:gs pos="74000">
                <a:schemeClr val="accent4">
                  <a:lumMod val="20000"/>
                  <a:lumOff val="80000"/>
                </a:schemeClr>
              </a:gs>
              <a:gs pos="83000">
                <a:schemeClr val="accent4">
                  <a:lumMod val="40000"/>
                  <a:lumOff val="60000"/>
                </a:schemeClr>
              </a:gs>
              <a:gs pos="100000">
                <a:schemeClr val="accent4">
                  <a:lumMod val="60000"/>
                  <a:lumOff val="40000"/>
                </a:schemeClr>
              </a:gs>
            </a:gsLst>
            <a:lin ang="5400000" scaled="1"/>
          </a:gradFill>
        </p:grpSpPr>
        <p:sp>
          <p:nvSpPr>
            <p:cNvPr id="14" name="Organigramme : Connecteur 13"/>
            <p:cNvSpPr/>
            <p:nvPr/>
          </p:nvSpPr>
          <p:spPr>
            <a:xfrm>
              <a:off x="315310" y="504497"/>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Organigramme : Connecteur 14"/>
            <p:cNvSpPr/>
            <p:nvPr/>
          </p:nvSpPr>
          <p:spPr>
            <a:xfrm>
              <a:off x="315309" y="767256"/>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Organigramme : Connecteur 15"/>
            <p:cNvSpPr/>
            <p:nvPr/>
          </p:nvSpPr>
          <p:spPr>
            <a:xfrm>
              <a:off x="614854" y="50975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Organigramme : Connecteur 16"/>
            <p:cNvSpPr/>
            <p:nvPr/>
          </p:nvSpPr>
          <p:spPr>
            <a:xfrm>
              <a:off x="614854" y="772512"/>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Organigramme : Connecteur 17"/>
            <p:cNvSpPr/>
            <p:nvPr/>
          </p:nvSpPr>
          <p:spPr>
            <a:xfrm>
              <a:off x="614853" y="999953"/>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Organigramme : Connecteur 18"/>
            <p:cNvSpPr/>
            <p:nvPr/>
          </p:nvSpPr>
          <p:spPr>
            <a:xfrm>
              <a:off x="315308" y="1037240"/>
              <a:ext cx="299545" cy="252248"/>
            </a:xfrm>
            <a:prstGeom prst="flowChartConnector">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20" name="Image 1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747" y="873362"/>
            <a:ext cx="2851790" cy="2474421"/>
          </a:xfrm>
          <a:prstGeom prst="ellipse">
            <a:avLst/>
          </a:prstGeom>
          <a:ln>
            <a:noFill/>
          </a:ln>
          <a:effectLst>
            <a:softEdge rad="112500"/>
          </a:effectLst>
        </p:spPr>
      </p:pic>
      <p:sp>
        <p:nvSpPr>
          <p:cNvPr id="22" name="Rectangle 21"/>
          <p:cNvSpPr/>
          <p:nvPr/>
        </p:nvSpPr>
        <p:spPr>
          <a:xfrm>
            <a:off x="3070164" y="377390"/>
            <a:ext cx="6096000" cy="5697970"/>
          </a:xfrm>
          <a:prstGeom prst="rect">
            <a:avLst/>
          </a:prstGeom>
        </p:spPr>
        <p:txBody>
          <a:bodyPr>
            <a:spAutoFit/>
          </a:bodyPr>
          <a:lstStyle/>
          <a:p>
            <a:pPr marL="342900" lvl="0" indent="-342900" algn="r" rtl="1" fontAlgn="base">
              <a:lnSpc>
                <a:spcPct val="115000"/>
              </a:lnSpc>
              <a:spcAft>
                <a:spcPts val="800"/>
              </a:spcAft>
              <a:buFont typeface="Symbol" panose="05050102010706020507" pitchFamily="18" charset="2"/>
              <a:buChar char=""/>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كما تعرف بانها نظام ضبط مؤسسي تقوم على مجموعة من الانظمة والاجراءات والسياسات التي من خلالها يتم ضبط وتوجيه مسار مختلف البنوك في المجالات التالية: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وضع أهداف مرحلية وأخرى استراتيجية للبنك</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تحديد القيم السلوكية للمؤسسة المصرفية وتعميمها على كل مستويات الوظيفية</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توضيح كيفية حماية حقوق المودعين مع الاخذ في عين الاعتبار مصالح المالكين الاساسيين للبنك</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وضع قواعد تسيير الأعمال اليومية للمصرف</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تحديد المخاطر المقبولة للنشاط المصرفي والمالي</a:t>
            </a:r>
            <a:endParaRPr lang="fr-FR" dirty="0">
              <a:latin typeface="Calibri" panose="020F0502020204030204" pitchFamily="34" charset="0"/>
              <a:ea typeface="Calibri" panose="020F0502020204030204" pitchFamily="34" charset="0"/>
              <a:cs typeface="Arial" panose="020B0604020202020204" pitchFamily="34" charset="0"/>
            </a:endParaRPr>
          </a:p>
          <a:p>
            <a:pPr marL="342900" lvl="0" indent="-342900" algn="r" rtl="1" fontAlgn="base">
              <a:lnSpc>
                <a:spcPct val="115000"/>
              </a:lnSpc>
              <a:spcAft>
                <a:spcPts val="800"/>
              </a:spcAft>
              <a:buFont typeface="Symbol" panose="05050102010706020507" pitchFamily="18" charset="2"/>
              <a:buBlip>
                <a:blip r:embed="rId3"/>
              </a:buBlip>
            </a:pPr>
            <a:r>
              <a:rPr lang="ar-DZ" sz="2400" dirty="0">
                <a:solidFill>
                  <a:srgbClr val="000000"/>
                </a:solidFill>
                <a:latin typeface="Calibri" panose="020F0502020204030204" pitchFamily="34" charset="0"/>
                <a:ea typeface="Calibri" panose="020F0502020204030204" pitchFamily="34" charset="0"/>
                <a:cs typeface="Traditional Arabic" panose="02020603050405020304" pitchFamily="18" charset="-78"/>
              </a:rPr>
              <a:t>اصدار المنشورات المتعلقة بالضوابط التي يلتزم بها البنك و احكامها </a:t>
            </a:r>
            <a:endParaRPr lang="fr-FR" dirty="0">
              <a:latin typeface="Calibri" panose="020F0502020204030204" pitchFamily="34" charset="0"/>
              <a:ea typeface="Calibri" panose="020F0502020204030204" pitchFamily="34" charset="0"/>
              <a:cs typeface="Arial" panose="020B0604020202020204" pitchFamily="34" charset="0"/>
            </a:endParaRPr>
          </a:p>
          <a:p>
            <a:pPr algn="r" rtl="1">
              <a:spcAft>
                <a:spcPts val="0"/>
              </a:spcAft>
            </a:pPr>
            <a:r>
              <a:rPr lang="ar-DZ" sz="1400" dirty="0" smtClean="0">
                <a:latin typeface="Calibri" panose="020F0502020204030204" pitchFamily="34" charset="0"/>
                <a:ea typeface="Calibri" panose="020F0502020204030204" pitchFamily="34" charset="0"/>
                <a:cs typeface="Traditional Arabic" panose="02020603050405020304" pitchFamily="18" charset="-78"/>
              </a:rPr>
              <a:t>. </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190588011"/>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apitaux">
  <a:themeElements>
    <a:clrScheme name="Capitaux">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apitaux">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apitaux">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21023</TotalTime>
  <Words>1514</Words>
  <Application>Microsoft Office PowerPoint</Application>
  <PresentationFormat>Grand écran</PresentationFormat>
  <Paragraphs>134</Paragraphs>
  <Slides>20</Slides>
  <Notes>0</Notes>
  <HiddenSlides>0</HiddenSlides>
  <MMClips>0</MMClips>
  <ScaleCrop>false</ScaleCrop>
  <HeadingPairs>
    <vt:vector size="6" baseType="variant">
      <vt:variant>
        <vt:lpstr>Polices utilisées</vt:lpstr>
      </vt:variant>
      <vt:variant>
        <vt:i4>14</vt:i4>
      </vt:variant>
      <vt:variant>
        <vt:lpstr>Thème</vt:lpstr>
      </vt:variant>
      <vt:variant>
        <vt:i4>3</vt:i4>
      </vt:variant>
      <vt:variant>
        <vt:lpstr>Titres des diapositives</vt:lpstr>
      </vt:variant>
      <vt:variant>
        <vt:i4>20</vt:i4>
      </vt:variant>
    </vt:vector>
  </HeadingPairs>
  <TitlesOfParts>
    <vt:vector size="37" baseType="lpstr">
      <vt:lpstr>Arial</vt:lpstr>
      <vt:lpstr>Calibri</vt:lpstr>
      <vt:lpstr>Calibri Light</vt:lpstr>
      <vt:lpstr>Franklin Gothic Book</vt:lpstr>
      <vt:lpstr>Perpetua</vt:lpstr>
      <vt:lpstr>Sakkal Majalla</vt:lpstr>
      <vt:lpstr>Simplified Arabic</vt:lpstr>
      <vt:lpstr>Symbol</vt:lpstr>
      <vt:lpstr>Tahoma</vt:lpstr>
      <vt:lpstr>Times New Roman</vt:lpstr>
      <vt:lpstr>Traditional Arabic</vt:lpstr>
      <vt:lpstr>Wingdings</vt:lpstr>
      <vt:lpstr>Wingdings 2</vt:lpstr>
      <vt:lpstr>Wingdings 3</vt:lpstr>
      <vt:lpstr>Conception personnalisée</vt:lpstr>
      <vt:lpstr>Capitaux</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LENOVO</dc:creator>
  <cp:lastModifiedBy>HP</cp:lastModifiedBy>
  <cp:revision>492</cp:revision>
  <dcterms:created xsi:type="dcterms:W3CDTF">2018-05-25T13:41:08Z</dcterms:created>
  <dcterms:modified xsi:type="dcterms:W3CDTF">2024-12-03T21:07:16Z</dcterms:modified>
</cp:coreProperties>
</file>