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9B6103-AAE9-43DF-9828-F6D5D91FF62B}"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fr-FR"/>
        </a:p>
      </dgm:t>
    </dgm:pt>
    <dgm:pt modelId="{D1376AE0-4097-4CB9-8AB9-3EF7FB6161CF}">
      <dgm:prSet phldrT="[Texte]"/>
      <dgm:spPr/>
      <dgm:t>
        <a:bodyPr/>
        <a:lstStyle/>
        <a:p>
          <a:r>
            <a:rPr lang="ar-DZ" dirty="0"/>
            <a:t>أهداف الدراسة</a:t>
          </a:r>
          <a:endParaRPr lang="fr-FR" dirty="0"/>
        </a:p>
      </dgm:t>
    </dgm:pt>
    <dgm:pt modelId="{D2499942-C7AB-41BB-AC9C-10590E21E535}" type="parTrans" cxnId="{2385EBCF-67ED-48B9-8E9A-A3B654AACB01}">
      <dgm:prSet/>
      <dgm:spPr/>
      <dgm:t>
        <a:bodyPr/>
        <a:lstStyle/>
        <a:p>
          <a:endParaRPr lang="fr-FR"/>
        </a:p>
      </dgm:t>
    </dgm:pt>
    <dgm:pt modelId="{CA8523F5-8EF8-4D9C-B354-972DBF4448D3}" type="sibTrans" cxnId="{2385EBCF-67ED-48B9-8E9A-A3B654AACB01}">
      <dgm:prSet/>
      <dgm:spPr/>
      <dgm:t>
        <a:bodyPr/>
        <a:lstStyle/>
        <a:p>
          <a:endParaRPr lang="fr-FR"/>
        </a:p>
      </dgm:t>
    </dgm:pt>
    <dgm:pt modelId="{650A162E-D701-4B89-849A-234E32AC93D0}">
      <dgm:prSet phldrT="[Texte]" custT="1"/>
      <dgm:spPr/>
      <dgm:t>
        <a:bodyPr/>
        <a:lstStyle/>
        <a:p>
          <a:pPr algn="r" rtl="1"/>
          <a:r>
            <a:rPr lang="ar-SA" sz="2800" dirty="0"/>
            <a:t>تحديد الإطار </a:t>
          </a:r>
          <a:r>
            <a:rPr lang="ar-SA" sz="2800" dirty="0" err="1"/>
            <a:t>المفاهيمي</a:t>
          </a:r>
          <a:r>
            <a:rPr lang="ar-SA" sz="2800" dirty="0"/>
            <a:t> </a:t>
          </a:r>
          <a:r>
            <a:rPr lang="ar-SA" sz="2800" dirty="0" err="1"/>
            <a:t>للحوكمة</a:t>
          </a:r>
          <a:r>
            <a:rPr lang="ar-SA" sz="2800" dirty="0"/>
            <a:t> والمخاطر والامتثال؛</a:t>
          </a:r>
          <a:endParaRPr lang="fr-FR" sz="2800" dirty="0"/>
        </a:p>
      </dgm:t>
    </dgm:pt>
    <dgm:pt modelId="{E8F2EC4A-5AD9-41A4-B802-8880D7778C71}" type="parTrans" cxnId="{9C6A4DEE-C307-4A5D-84B1-5C50DC2D8D32}">
      <dgm:prSet/>
      <dgm:spPr/>
      <dgm:t>
        <a:bodyPr/>
        <a:lstStyle/>
        <a:p>
          <a:endParaRPr lang="fr-FR"/>
        </a:p>
      </dgm:t>
    </dgm:pt>
    <dgm:pt modelId="{DC8D7D63-F694-4D41-9451-DA25D58EEB92}" type="sibTrans" cxnId="{9C6A4DEE-C307-4A5D-84B1-5C50DC2D8D32}">
      <dgm:prSet/>
      <dgm:spPr/>
      <dgm:t>
        <a:bodyPr/>
        <a:lstStyle/>
        <a:p>
          <a:endParaRPr lang="fr-FR"/>
        </a:p>
      </dgm:t>
    </dgm:pt>
    <dgm:pt modelId="{1038A46E-E693-4BCF-8451-442980E06C44}">
      <dgm:prSet phldrT="[Texte]"/>
      <dgm:spPr/>
      <dgm:t>
        <a:bodyPr/>
        <a:lstStyle/>
        <a:p>
          <a:r>
            <a:rPr lang="ar-DZ" dirty="0"/>
            <a:t>أهمية الدراسة</a:t>
          </a:r>
          <a:endParaRPr lang="fr-FR" dirty="0"/>
        </a:p>
      </dgm:t>
    </dgm:pt>
    <dgm:pt modelId="{2C5E3882-6CDE-4946-8FDD-47E76B777C62}" type="parTrans" cxnId="{6EB2E5BB-6FD0-4B49-9B4C-59BDF55347CF}">
      <dgm:prSet/>
      <dgm:spPr/>
      <dgm:t>
        <a:bodyPr/>
        <a:lstStyle/>
        <a:p>
          <a:endParaRPr lang="fr-FR"/>
        </a:p>
      </dgm:t>
    </dgm:pt>
    <dgm:pt modelId="{9C168766-D88C-4574-B0C4-E772BF50FA5B}" type="sibTrans" cxnId="{6EB2E5BB-6FD0-4B49-9B4C-59BDF55347CF}">
      <dgm:prSet/>
      <dgm:spPr/>
      <dgm:t>
        <a:bodyPr/>
        <a:lstStyle/>
        <a:p>
          <a:endParaRPr lang="fr-FR"/>
        </a:p>
      </dgm:t>
    </dgm:pt>
    <dgm:pt modelId="{F646470A-D3E5-4EFA-BCCA-2E94DBF43C6E}">
      <dgm:prSet/>
      <dgm:spPr/>
      <dgm:t>
        <a:bodyPr/>
        <a:lstStyle/>
        <a:p>
          <a:pPr algn="r" rtl="1"/>
          <a:r>
            <a:rPr lang="ar-DZ" dirty="0">
              <a:cs typeface="+mj-cs"/>
            </a:rPr>
            <a:t>ﺗﻜﻤﻦ أهمية </a:t>
          </a:r>
          <a:r>
            <a:rPr lang="ar-DZ" dirty="0" err="1">
              <a:cs typeface="+mj-cs"/>
            </a:rPr>
            <a:t>اﻟﺒﺤﺚ</a:t>
          </a:r>
          <a:r>
            <a:rPr lang="ar-DZ" dirty="0">
              <a:cs typeface="+mj-cs"/>
            </a:rPr>
            <a:t> في </a:t>
          </a:r>
          <a:r>
            <a:rPr lang="ar-DZ" dirty="0" err="1">
              <a:cs typeface="+mj-cs"/>
            </a:rPr>
            <a:t>ﻛﻮﻧﻪ</a:t>
          </a:r>
          <a:r>
            <a:rPr lang="ar-DZ" dirty="0">
              <a:cs typeface="+mj-cs"/>
            </a:rPr>
            <a:t> </a:t>
          </a:r>
          <a:r>
            <a:rPr lang="ar-DZ" dirty="0" err="1">
              <a:cs typeface="+mj-cs"/>
            </a:rPr>
            <a:t>ﻳﺘﻨﺎول</a:t>
          </a:r>
          <a:r>
            <a:rPr lang="ar-DZ" dirty="0">
              <a:cs typeface="+mj-cs"/>
            </a:rPr>
            <a:t> </a:t>
          </a:r>
          <a:r>
            <a:rPr lang="ar-DZ" dirty="0" err="1">
              <a:cs typeface="+mj-cs"/>
            </a:rPr>
            <a:t>ﻣﻮﺿﻮﻋﺎ</a:t>
          </a:r>
          <a:r>
            <a:rPr lang="ar-DZ" dirty="0">
              <a:cs typeface="+mj-cs"/>
            </a:rPr>
            <a:t> </a:t>
          </a:r>
          <a:r>
            <a:rPr lang="ar-DZ" dirty="0" err="1">
              <a:cs typeface="+mj-cs"/>
            </a:rPr>
            <a:t>ﻣﻦ</a:t>
          </a:r>
          <a:r>
            <a:rPr lang="ar-DZ" dirty="0">
              <a:cs typeface="+mj-cs"/>
            </a:rPr>
            <a:t> </a:t>
          </a:r>
          <a:r>
            <a:rPr lang="ar-DZ" dirty="0" err="1">
              <a:cs typeface="+mj-cs"/>
            </a:rPr>
            <a:t>المواﺿﻴﻊ</a:t>
          </a:r>
          <a:r>
            <a:rPr lang="ar-DZ" dirty="0">
              <a:cs typeface="+mj-cs"/>
            </a:rPr>
            <a:t> الحديثة والمعقدة في </a:t>
          </a:r>
          <a:r>
            <a:rPr lang="ar-DZ" dirty="0" err="1">
              <a:cs typeface="+mj-cs"/>
            </a:rPr>
            <a:t>ﻋﻤﻞ</a:t>
          </a:r>
          <a:r>
            <a:rPr lang="ar-DZ" dirty="0">
              <a:cs typeface="+mj-cs"/>
            </a:rPr>
            <a:t> </a:t>
          </a:r>
          <a:r>
            <a:rPr lang="ar-DZ" dirty="0" err="1">
              <a:cs typeface="+mj-cs"/>
            </a:rPr>
            <a:t>اﻟمؤسسات</a:t>
          </a:r>
          <a:r>
            <a:rPr lang="ar-DZ" dirty="0">
              <a:cs typeface="+mj-cs"/>
            </a:rPr>
            <a:t> حيث أن كل  منظمة تسعى إلى الحفاظ على ميزة تنافسية، بينما التحديات الكبرى التي تواجهها غالبًا ما تقتصر على المتطلبات التنظيمية وتهديدات الأمن </a:t>
          </a:r>
          <a:r>
            <a:rPr lang="ar-DZ" dirty="0" err="1">
              <a:cs typeface="+mj-cs"/>
            </a:rPr>
            <a:t>السيبراني</a:t>
          </a:r>
          <a:r>
            <a:rPr lang="ar-DZ" dirty="0">
              <a:cs typeface="+mj-cs"/>
            </a:rPr>
            <a:t> والمخاوف الأخلاقية والعديد من العوامل الأخرى التي تؤثر على عمليات المؤسسة وسمعتها. ولهذا السبب فإن وجود إطار </a:t>
          </a:r>
          <a:r>
            <a:rPr lang="ar-DZ" dirty="0" err="1">
              <a:cs typeface="+mj-cs"/>
            </a:rPr>
            <a:t>الحوكمة</a:t>
          </a:r>
          <a:r>
            <a:rPr lang="ar-DZ" dirty="0">
              <a:cs typeface="+mj-cs"/>
            </a:rPr>
            <a:t> والمخاطر والامتثال </a:t>
          </a:r>
          <a:r>
            <a:rPr lang="fr-FR" dirty="0">
              <a:cs typeface="+mj-cs"/>
            </a:rPr>
            <a:t>GRC </a:t>
          </a:r>
          <a:r>
            <a:rPr lang="ar-DZ" dirty="0">
              <a:cs typeface="+mj-cs"/>
            </a:rPr>
            <a:t>يعد أمرًا ضروريًا وليس مجرد خيار للشركات اليوم.</a:t>
          </a:r>
          <a:endParaRPr lang="fr-FR" dirty="0">
            <a:cs typeface="+mj-cs"/>
          </a:endParaRPr>
        </a:p>
      </dgm:t>
    </dgm:pt>
    <dgm:pt modelId="{026D047A-F048-48E5-A30F-1B22238E7592}" type="parTrans" cxnId="{90C0E111-D4B1-4C02-982D-FFD23995DF92}">
      <dgm:prSet/>
      <dgm:spPr/>
      <dgm:t>
        <a:bodyPr/>
        <a:lstStyle/>
        <a:p>
          <a:endParaRPr lang="fr-FR"/>
        </a:p>
      </dgm:t>
    </dgm:pt>
    <dgm:pt modelId="{6B3BBCF7-71DB-4428-A8C1-44F08D30C4A4}" type="sibTrans" cxnId="{90C0E111-D4B1-4C02-982D-FFD23995DF92}">
      <dgm:prSet/>
      <dgm:spPr/>
      <dgm:t>
        <a:bodyPr/>
        <a:lstStyle/>
        <a:p>
          <a:endParaRPr lang="fr-FR"/>
        </a:p>
      </dgm:t>
    </dgm:pt>
    <dgm:pt modelId="{6FCFD1C5-EAAF-445C-80CE-9872750334B7}">
      <dgm:prSet custT="1"/>
      <dgm:spPr/>
      <dgm:t>
        <a:bodyPr/>
        <a:lstStyle/>
        <a:p>
          <a:pPr algn="r" rtl="1"/>
          <a:r>
            <a:rPr lang="ar-SA" sz="2800" dirty="0" err="1"/>
            <a:t>اﻟﻮﻗﻮف</a:t>
          </a:r>
          <a:r>
            <a:rPr lang="ar-SA" sz="2800" dirty="0"/>
            <a:t> </a:t>
          </a:r>
          <a:r>
            <a:rPr lang="ar-SA" sz="2800" dirty="0" err="1"/>
            <a:t>ﻋﻠﻰ</a:t>
          </a:r>
          <a:r>
            <a:rPr lang="ar-SA" sz="2800" dirty="0"/>
            <a:t> استخدام برامج ال </a:t>
          </a:r>
          <a:r>
            <a:rPr lang="fr-FR" sz="2800" dirty="0"/>
            <a:t>GRC</a:t>
          </a:r>
          <a:r>
            <a:rPr lang="ar-SA" sz="2800" dirty="0"/>
            <a:t> وأهميته؛</a:t>
          </a:r>
          <a:endParaRPr lang="fr-FR" sz="2800" dirty="0"/>
        </a:p>
      </dgm:t>
    </dgm:pt>
    <dgm:pt modelId="{A24EFCA3-9D7E-4C4A-897E-1FE911C56F55}" type="parTrans" cxnId="{61798D8D-04A5-49E9-8224-1E59099BD7C6}">
      <dgm:prSet/>
      <dgm:spPr/>
      <dgm:t>
        <a:bodyPr/>
        <a:lstStyle/>
        <a:p>
          <a:endParaRPr lang="fr-FR"/>
        </a:p>
      </dgm:t>
    </dgm:pt>
    <dgm:pt modelId="{C5FB2456-7747-40FC-86EF-C8E1EB3B8A97}" type="sibTrans" cxnId="{61798D8D-04A5-49E9-8224-1E59099BD7C6}">
      <dgm:prSet/>
      <dgm:spPr/>
      <dgm:t>
        <a:bodyPr/>
        <a:lstStyle/>
        <a:p>
          <a:endParaRPr lang="fr-FR"/>
        </a:p>
      </dgm:t>
    </dgm:pt>
    <dgm:pt modelId="{3E81DD71-5CE1-435F-8291-BC8B744CB9A5}">
      <dgm:prSet custT="1"/>
      <dgm:spPr/>
      <dgm:t>
        <a:bodyPr/>
        <a:lstStyle/>
        <a:p>
          <a:pPr algn="r" rtl="1"/>
          <a:r>
            <a:rPr lang="ar-SA" sz="2800" dirty="0"/>
            <a:t>التعرف على</a:t>
          </a:r>
          <a:r>
            <a:rPr lang="ar-SA" sz="2800" b="1" dirty="0"/>
            <a:t> </a:t>
          </a:r>
          <a:r>
            <a:rPr lang="ar-SA" sz="2800" dirty="0"/>
            <a:t>أثر استخدام برامج</a:t>
          </a:r>
          <a:r>
            <a:rPr lang="fr-FR" sz="2800" dirty="0"/>
            <a:t> GRC </a:t>
          </a:r>
          <a:r>
            <a:rPr lang="ar-SA" sz="2800" dirty="0"/>
            <a:t>على الأداء المؤسسي</a:t>
          </a:r>
          <a:endParaRPr lang="fr-FR" sz="2800" dirty="0"/>
        </a:p>
      </dgm:t>
    </dgm:pt>
    <dgm:pt modelId="{18575F28-C2A8-4AA5-950E-5FAA87480358}" type="parTrans" cxnId="{3B6D8D7A-0E36-4E36-9174-9CA64489B125}">
      <dgm:prSet/>
      <dgm:spPr/>
      <dgm:t>
        <a:bodyPr/>
        <a:lstStyle/>
        <a:p>
          <a:endParaRPr lang="fr-FR"/>
        </a:p>
      </dgm:t>
    </dgm:pt>
    <dgm:pt modelId="{19B9FA56-F9F7-4599-92B4-D51801FFB130}" type="sibTrans" cxnId="{3B6D8D7A-0E36-4E36-9174-9CA64489B125}">
      <dgm:prSet/>
      <dgm:spPr/>
      <dgm:t>
        <a:bodyPr/>
        <a:lstStyle/>
        <a:p>
          <a:endParaRPr lang="fr-FR"/>
        </a:p>
      </dgm:t>
    </dgm:pt>
    <dgm:pt modelId="{CAC3E368-A604-4324-829D-ECDB561A1939}" type="pres">
      <dgm:prSet presAssocID="{C29B6103-AAE9-43DF-9828-F6D5D91FF62B}" presName="Name0" presStyleCnt="0">
        <dgm:presLayoutVars>
          <dgm:dir/>
          <dgm:animLvl val="lvl"/>
          <dgm:resizeHandles val="exact"/>
        </dgm:presLayoutVars>
      </dgm:prSet>
      <dgm:spPr/>
    </dgm:pt>
    <dgm:pt modelId="{EDA02FB3-E702-46D3-A5A4-18BC89661BCC}" type="pres">
      <dgm:prSet presAssocID="{D1376AE0-4097-4CB9-8AB9-3EF7FB6161CF}" presName="composite" presStyleCnt="0"/>
      <dgm:spPr/>
    </dgm:pt>
    <dgm:pt modelId="{369EE6D5-13F2-4D33-8ECE-05F0EF1ED6D5}" type="pres">
      <dgm:prSet presAssocID="{D1376AE0-4097-4CB9-8AB9-3EF7FB6161CF}" presName="parTx" presStyleLbl="alignNode1" presStyleIdx="0" presStyleCnt="2">
        <dgm:presLayoutVars>
          <dgm:chMax val="0"/>
          <dgm:chPref val="0"/>
          <dgm:bulletEnabled val="1"/>
        </dgm:presLayoutVars>
      </dgm:prSet>
      <dgm:spPr/>
    </dgm:pt>
    <dgm:pt modelId="{CD111C5A-E547-4A35-AD34-3F6363FAC43C}" type="pres">
      <dgm:prSet presAssocID="{D1376AE0-4097-4CB9-8AB9-3EF7FB6161CF}" presName="desTx" presStyleLbl="alignAccFollowNode1" presStyleIdx="0" presStyleCnt="2">
        <dgm:presLayoutVars>
          <dgm:bulletEnabled val="1"/>
        </dgm:presLayoutVars>
      </dgm:prSet>
      <dgm:spPr/>
    </dgm:pt>
    <dgm:pt modelId="{881CB76C-30B2-4996-B5F3-D13601BC10DA}" type="pres">
      <dgm:prSet presAssocID="{CA8523F5-8EF8-4D9C-B354-972DBF4448D3}" presName="space" presStyleCnt="0"/>
      <dgm:spPr/>
    </dgm:pt>
    <dgm:pt modelId="{F6CC2DAA-2404-4778-921F-7B6565FED834}" type="pres">
      <dgm:prSet presAssocID="{1038A46E-E693-4BCF-8451-442980E06C44}" presName="composite" presStyleCnt="0"/>
      <dgm:spPr/>
    </dgm:pt>
    <dgm:pt modelId="{E97D58C2-D1AD-437A-ACD2-D74BFBB31210}" type="pres">
      <dgm:prSet presAssocID="{1038A46E-E693-4BCF-8451-442980E06C44}" presName="parTx" presStyleLbl="alignNode1" presStyleIdx="1" presStyleCnt="2">
        <dgm:presLayoutVars>
          <dgm:chMax val="0"/>
          <dgm:chPref val="0"/>
          <dgm:bulletEnabled val="1"/>
        </dgm:presLayoutVars>
      </dgm:prSet>
      <dgm:spPr/>
    </dgm:pt>
    <dgm:pt modelId="{9F28A3FA-AC90-4193-B939-EB1A301E0723}" type="pres">
      <dgm:prSet presAssocID="{1038A46E-E693-4BCF-8451-442980E06C44}" presName="desTx" presStyleLbl="alignAccFollowNode1" presStyleIdx="1" presStyleCnt="2">
        <dgm:presLayoutVars>
          <dgm:bulletEnabled val="1"/>
        </dgm:presLayoutVars>
      </dgm:prSet>
      <dgm:spPr/>
    </dgm:pt>
  </dgm:ptLst>
  <dgm:cxnLst>
    <dgm:cxn modelId="{90C0E111-D4B1-4C02-982D-FFD23995DF92}" srcId="{1038A46E-E693-4BCF-8451-442980E06C44}" destId="{F646470A-D3E5-4EFA-BCCA-2E94DBF43C6E}" srcOrd="0" destOrd="0" parTransId="{026D047A-F048-48E5-A30F-1B22238E7592}" sibTransId="{6B3BBCF7-71DB-4428-A8C1-44F08D30C4A4}"/>
    <dgm:cxn modelId="{B487344E-E3CE-45E1-9B5C-992D03897E81}" type="presOf" srcId="{6FCFD1C5-EAAF-445C-80CE-9872750334B7}" destId="{CD111C5A-E547-4A35-AD34-3F6363FAC43C}" srcOrd="0" destOrd="1" presId="urn:microsoft.com/office/officeart/2005/8/layout/hList1"/>
    <dgm:cxn modelId="{3B6D8D7A-0E36-4E36-9174-9CA64489B125}" srcId="{D1376AE0-4097-4CB9-8AB9-3EF7FB6161CF}" destId="{3E81DD71-5CE1-435F-8291-BC8B744CB9A5}" srcOrd="2" destOrd="0" parTransId="{18575F28-C2A8-4AA5-950E-5FAA87480358}" sibTransId="{19B9FA56-F9F7-4599-92B4-D51801FFB130}"/>
    <dgm:cxn modelId="{0DA66F83-096E-434F-A30E-51FADFF72C2B}" type="presOf" srcId="{3E81DD71-5CE1-435F-8291-BC8B744CB9A5}" destId="{CD111C5A-E547-4A35-AD34-3F6363FAC43C}" srcOrd="0" destOrd="2" presId="urn:microsoft.com/office/officeart/2005/8/layout/hList1"/>
    <dgm:cxn modelId="{61798D8D-04A5-49E9-8224-1E59099BD7C6}" srcId="{D1376AE0-4097-4CB9-8AB9-3EF7FB6161CF}" destId="{6FCFD1C5-EAAF-445C-80CE-9872750334B7}" srcOrd="1" destOrd="0" parTransId="{A24EFCA3-9D7E-4C4A-897E-1FE911C56F55}" sibTransId="{C5FB2456-7747-40FC-86EF-C8E1EB3B8A97}"/>
    <dgm:cxn modelId="{659EBCA4-B334-47EE-BED5-82A37F5AC991}" type="presOf" srcId="{D1376AE0-4097-4CB9-8AB9-3EF7FB6161CF}" destId="{369EE6D5-13F2-4D33-8ECE-05F0EF1ED6D5}" srcOrd="0" destOrd="0" presId="urn:microsoft.com/office/officeart/2005/8/layout/hList1"/>
    <dgm:cxn modelId="{25DEE8B1-29F1-4D4C-B332-56844BD826E1}" type="presOf" srcId="{F646470A-D3E5-4EFA-BCCA-2E94DBF43C6E}" destId="{9F28A3FA-AC90-4193-B939-EB1A301E0723}" srcOrd="0" destOrd="0" presId="urn:microsoft.com/office/officeart/2005/8/layout/hList1"/>
    <dgm:cxn modelId="{6EB2E5BB-6FD0-4B49-9B4C-59BDF55347CF}" srcId="{C29B6103-AAE9-43DF-9828-F6D5D91FF62B}" destId="{1038A46E-E693-4BCF-8451-442980E06C44}" srcOrd="1" destOrd="0" parTransId="{2C5E3882-6CDE-4946-8FDD-47E76B777C62}" sibTransId="{9C168766-D88C-4574-B0C4-E772BF50FA5B}"/>
    <dgm:cxn modelId="{2385EBCF-67ED-48B9-8E9A-A3B654AACB01}" srcId="{C29B6103-AAE9-43DF-9828-F6D5D91FF62B}" destId="{D1376AE0-4097-4CB9-8AB9-3EF7FB6161CF}" srcOrd="0" destOrd="0" parTransId="{D2499942-C7AB-41BB-AC9C-10590E21E535}" sibTransId="{CA8523F5-8EF8-4D9C-B354-972DBF4448D3}"/>
    <dgm:cxn modelId="{1CB482E1-D3AA-4E62-9674-BBDFADA14050}" type="presOf" srcId="{650A162E-D701-4B89-849A-234E32AC93D0}" destId="{CD111C5A-E547-4A35-AD34-3F6363FAC43C}" srcOrd="0" destOrd="0" presId="urn:microsoft.com/office/officeart/2005/8/layout/hList1"/>
    <dgm:cxn modelId="{F2AF64E6-5089-4D3A-A142-984C9C1E4933}" type="presOf" srcId="{C29B6103-AAE9-43DF-9828-F6D5D91FF62B}" destId="{CAC3E368-A604-4324-829D-ECDB561A1939}" srcOrd="0" destOrd="0" presId="urn:microsoft.com/office/officeart/2005/8/layout/hList1"/>
    <dgm:cxn modelId="{9C6A4DEE-C307-4A5D-84B1-5C50DC2D8D32}" srcId="{D1376AE0-4097-4CB9-8AB9-3EF7FB6161CF}" destId="{650A162E-D701-4B89-849A-234E32AC93D0}" srcOrd="0" destOrd="0" parTransId="{E8F2EC4A-5AD9-41A4-B802-8880D7778C71}" sibTransId="{DC8D7D63-F694-4D41-9451-DA25D58EEB92}"/>
    <dgm:cxn modelId="{BA63BAFE-0548-4B67-A130-1761E88ECC4B}" type="presOf" srcId="{1038A46E-E693-4BCF-8451-442980E06C44}" destId="{E97D58C2-D1AD-437A-ACD2-D74BFBB31210}" srcOrd="0" destOrd="0" presId="urn:microsoft.com/office/officeart/2005/8/layout/hList1"/>
    <dgm:cxn modelId="{1333833C-98C8-4534-B984-80ED99322338}" type="presParOf" srcId="{CAC3E368-A604-4324-829D-ECDB561A1939}" destId="{EDA02FB3-E702-46D3-A5A4-18BC89661BCC}" srcOrd="0" destOrd="0" presId="urn:microsoft.com/office/officeart/2005/8/layout/hList1"/>
    <dgm:cxn modelId="{1559BB83-87AE-4B87-9B36-F341278CF6EF}" type="presParOf" srcId="{EDA02FB3-E702-46D3-A5A4-18BC89661BCC}" destId="{369EE6D5-13F2-4D33-8ECE-05F0EF1ED6D5}" srcOrd="0" destOrd="0" presId="urn:microsoft.com/office/officeart/2005/8/layout/hList1"/>
    <dgm:cxn modelId="{66D011D1-971F-4797-A691-9CA0373CE36C}" type="presParOf" srcId="{EDA02FB3-E702-46D3-A5A4-18BC89661BCC}" destId="{CD111C5A-E547-4A35-AD34-3F6363FAC43C}" srcOrd="1" destOrd="0" presId="urn:microsoft.com/office/officeart/2005/8/layout/hList1"/>
    <dgm:cxn modelId="{B410EB35-0CF2-4279-B2EA-4E730C39A2DB}" type="presParOf" srcId="{CAC3E368-A604-4324-829D-ECDB561A1939}" destId="{881CB76C-30B2-4996-B5F3-D13601BC10DA}" srcOrd="1" destOrd="0" presId="urn:microsoft.com/office/officeart/2005/8/layout/hList1"/>
    <dgm:cxn modelId="{297DF6A7-804C-4AE4-9C2B-0061BF19734A}" type="presParOf" srcId="{CAC3E368-A604-4324-829D-ECDB561A1939}" destId="{F6CC2DAA-2404-4778-921F-7B6565FED834}" srcOrd="2" destOrd="0" presId="urn:microsoft.com/office/officeart/2005/8/layout/hList1"/>
    <dgm:cxn modelId="{CDB77E6A-9163-4112-B3E1-218004094316}" type="presParOf" srcId="{F6CC2DAA-2404-4778-921F-7B6565FED834}" destId="{E97D58C2-D1AD-437A-ACD2-D74BFBB31210}" srcOrd="0" destOrd="0" presId="urn:microsoft.com/office/officeart/2005/8/layout/hList1"/>
    <dgm:cxn modelId="{AA9C8BE2-5430-421E-ADD8-4094EBDA31FD}" type="presParOf" srcId="{F6CC2DAA-2404-4778-921F-7B6565FED834}" destId="{9F28A3FA-AC90-4193-B939-EB1A301E07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176927-86B8-4C60-9723-C65ACAF59CE8}"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4900BFFA-CB94-4F15-8E10-3409C6E2F8D4}">
      <dgm:prSet phldrT="[Texte]"/>
      <dgm:spPr/>
      <dgm:t>
        <a:bodyPr/>
        <a:lstStyle/>
        <a:p>
          <a:pPr algn="ctr" rtl="1"/>
          <a:r>
            <a:rPr lang="ar-SA" b="1" dirty="0" err="1"/>
            <a:t>الحوكمة</a:t>
          </a:r>
          <a:r>
            <a:rPr lang="en-GB" b="1" dirty="0"/>
            <a:t> (Governance)</a:t>
          </a:r>
          <a:r>
            <a:rPr lang="en-GB" dirty="0"/>
            <a:t> </a:t>
          </a:r>
          <a:endParaRPr lang="fr-FR" dirty="0"/>
        </a:p>
      </dgm:t>
    </dgm:pt>
    <dgm:pt modelId="{5EA583A3-E03D-4533-920F-12104184598D}" type="parTrans" cxnId="{6340F764-9C43-4E70-9C17-F5AA4E52F7D5}">
      <dgm:prSet/>
      <dgm:spPr/>
      <dgm:t>
        <a:bodyPr/>
        <a:lstStyle/>
        <a:p>
          <a:pPr algn="r" rtl="1"/>
          <a:endParaRPr lang="fr-FR"/>
        </a:p>
      </dgm:t>
    </dgm:pt>
    <dgm:pt modelId="{353CD154-CA8C-4A5F-8880-0703D0329DA9}" type="sibTrans" cxnId="{6340F764-9C43-4E70-9C17-F5AA4E52F7D5}">
      <dgm:prSet/>
      <dgm:spPr/>
      <dgm:t>
        <a:bodyPr/>
        <a:lstStyle/>
        <a:p>
          <a:pPr algn="r" rtl="1"/>
          <a:endParaRPr lang="fr-FR"/>
        </a:p>
      </dgm:t>
    </dgm:pt>
    <dgm:pt modelId="{DD826296-DDFD-40CA-80AF-3A450685F5C1}">
      <dgm:prSet phldrT="[Texte]"/>
      <dgm:spPr/>
      <dgm:t>
        <a:bodyPr/>
        <a:lstStyle/>
        <a:p>
          <a:pPr algn="r" rtl="1"/>
          <a:r>
            <a:rPr lang="ar-DZ" dirty="0"/>
            <a:t>تعني الإدارة الأخلاقية للمنظمة، كما ويقصد بها العمليات التي تتم من خلال الإجراءات المستخدمة من ممثلي أصحاب المصالح من أجل توفير إشراف على إدارة المخاطر ومراقبتها والعمل على كفاية الضوابط لتحقيق الاهداف والمحافظة على قيمة المؤسسة </a:t>
          </a:r>
          <a:endParaRPr lang="fr-FR" dirty="0"/>
        </a:p>
      </dgm:t>
    </dgm:pt>
    <dgm:pt modelId="{BAC3FC49-3F0C-4113-BBBC-3E128DA9BD35}" type="parTrans" cxnId="{D7C59E73-AB35-49AA-A179-86725C23FD3A}">
      <dgm:prSet/>
      <dgm:spPr/>
      <dgm:t>
        <a:bodyPr/>
        <a:lstStyle/>
        <a:p>
          <a:pPr algn="r" rtl="1"/>
          <a:endParaRPr lang="fr-FR"/>
        </a:p>
      </dgm:t>
    </dgm:pt>
    <dgm:pt modelId="{954DE941-C138-4FCB-A243-0E9DA87208B6}" type="sibTrans" cxnId="{D7C59E73-AB35-49AA-A179-86725C23FD3A}">
      <dgm:prSet/>
      <dgm:spPr/>
      <dgm:t>
        <a:bodyPr/>
        <a:lstStyle/>
        <a:p>
          <a:pPr algn="r" rtl="1"/>
          <a:endParaRPr lang="fr-FR"/>
        </a:p>
      </dgm:t>
    </dgm:pt>
    <dgm:pt modelId="{C1F81999-1526-42F0-9055-DDADBCA17574}">
      <dgm:prSet phldrT="[Texte]"/>
      <dgm:spPr/>
      <dgm:t>
        <a:bodyPr/>
        <a:lstStyle/>
        <a:p>
          <a:pPr algn="ctr" rtl="1"/>
          <a:r>
            <a:rPr lang="ar-SA" b="1" dirty="0"/>
            <a:t>المخاطر</a:t>
          </a:r>
          <a:r>
            <a:rPr lang="en-GB" b="1" dirty="0"/>
            <a:t> (Risk)</a:t>
          </a:r>
          <a:r>
            <a:rPr lang="en-GB" dirty="0"/>
            <a:t> </a:t>
          </a:r>
          <a:endParaRPr lang="fr-FR" dirty="0"/>
        </a:p>
      </dgm:t>
    </dgm:pt>
    <dgm:pt modelId="{E7D42053-423A-4283-851D-1777AF5BC316}" type="parTrans" cxnId="{0C45E1EF-70D2-4849-9185-760BD41EE669}">
      <dgm:prSet/>
      <dgm:spPr/>
      <dgm:t>
        <a:bodyPr/>
        <a:lstStyle/>
        <a:p>
          <a:pPr algn="r" rtl="1"/>
          <a:endParaRPr lang="fr-FR"/>
        </a:p>
      </dgm:t>
    </dgm:pt>
    <dgm:pt modelId="{0DE22D73-C7D4-4D94-9268-1D2B9E293BC9}" type="sibTrans" cxnId="{0C45E1EF-70D2-4849-9185-760BD41EE669}">
      <dgm:prSet/>
      <dgm:spPr/>
      <dgm:t>
        <a:bodyPr/>
        <a:lstStyle/>
        <a:p>
          <a:pPr algn="r" rtl="1"/>
          <a:endParaRPr lang="fr-FR"/>
        </a:p>
      </dgm:t>
    </dgm:pt>
    <dgm:pt modelId="{2F2C76BF-791A-4526-A10A-FD91B8273373}">
      <dgm:prSet phldrT="[Texte]"/>
      <dgm:spPr/>
      <dgm:t>
        <a:bodyPr/>
        <a:lstStyle/>
        <a:p>
          <a:pPr algn="r" rtl="1"/>
          <a:r>
            <a:rPr lang="ar-SA" dirty="0"/>
            <a:t>تشير إلى عملية تحديد وتصنيف وتقييم المخاطر التي قد تواجه المؤسسة، سواء كانت هذه المخاطر داخلية مثل ضعف العمليات أو خارجية مثل التهديدات </a:t>
          </a:r>
          <a:r>
            <a:rPr lang="ar-SA" dirty="0" err="1"/>
            <a:t>السيبرانية</a:t>
          </a:r>
          <a:endParaRPr lang="fr-FR" dirty="0"/>
        </a:p>
      </dgm:t>
    </dgm:pt>
    <dgm:pt modelId="{DDC39CCC-E43D-41D4-B2CA-3E099280701D}" type="parTrans" cxnId="{D9627567-6DDB-49A5-848F-FE99814219D8}">
      <dgm:prSet/>
      <dgm:spPr/>
      <dgm:t>
        <a:bodyPr/>
        <a:lstStyle/>
        <a:p>
          <a:pPr algn="r" rtl="1"/>
          <a:endParaRPr lang="fr-FR"/>
        </a:p>
      </dgm:t>
    </dgm:pt>
    <dgm:pt modelId="{CDFDA55A-795A-4391-B71A-A12F3487D4C2}" type="sibTrans" cxnId="{D9627567-6DDB-49A5-848F-FE99814219D8}">
      <dgm:prSet/>
      <dgm:spPr/>
      <dgm:t>
        <a:bodyPr/>
        <a:lstStyle/>
        <a:p>
          <a:pPr algn="r" rtl="1"/>
          <a:endParaRPr lang="fr-FR"/>
        </a:p>
      </dgm:t>
    </dgm:pt>
    <dgm:pt modelId="{E458BC65-8ECD-4EFF-8FA1-4441474F1D87}">
      <dgm:prSet phldrT="[Texte]"/>
      <dgm:spPr/>
      <dgm:t>
        <a:bodyPr/>
        <a:lstStyle/>
        <a:p>
          <a:pPr algn="ctr" rtl="1"/>
          <a:r>
            <a:rPr lang="ar-SA" b="1" dirty="0"/>
            <a:t>الامتثال</a:t>
          </a:r>
          <a:r>
            <a:rPr lang="en-GB" b="1" dirty="0"/>
            <a:t> (Compliance)</a:t>
          </a:r>
          <a:r>
            <a:rPr lang="en-GB" dirty="0"/>
            <a:t> </a:t>
          </a:r>
          <a:endParaRPr lang="fr-FR" dirty="0"/>
        </a:p>
      </dgm:t>
    </dgm:pt>
    <dgm:pt modelId="{334CB905-8CC4-49F5-B6C2-C65CA0E14A5D}" type="parTrans" cxnId="{23F2E219-0A2F-4BB5-B73C-5D87F16A67AC}">
      <dgm:prSet/>
      <dgm:spPr/>
      <dgm:t>
        <a:bodyPr/>
        <a:lstStyle/>
        <a:p>
          <a:pPr algn="r" rtl="1"/>
          <a:endParaRPr lang="fr-FR"/>
        </a:p>
      </dgm:t>
    </dgm:pt>
    <dgm:pt modelId="{290686E3-BE0F-482D-AD2D-A93779D2B514}" type="sibTrans" cxnId="{23F2E219-0A2F-4BB5-B73C-5D87F16A67AC}">
      <dgm:prSet/>
      <dgm:spPr/>
      <dgm:t>
        <a:bodyPr/>
        <a:lstStyle/>
        <a:p>
          <a:pPr algn="r" rtl="1"/>
          <a:endParaRPr lang="fr-FR"/>
        </a:p>
      </dgm:t>
    </dgm:pt>
    <dgm:pt modelId="{1AD21A66-B083-40F2-9A9C-D89CF3D9E9CA}">
      <dgm:prSet phldrT="[Texte]"/>
      <dgm:spPr/>
      <dgm:t>
        <a:bodyPr/>
        <a:lstStyle/>
        <a:p>
          <a:pPr algn="r" rtl="1"/>
          <a:r>
            <a:rPr lang="ar-SA" dirty="0"/>
            <a:t>يتعلق بالتأكد من أن جميع الأنشطة التجارية تتوافق مع القوانين واللوائح المحلية والدولية</a:t>
          </a:r>
          <a:endParaRPr lang="fr-FR" dirty="0"/>
        </a:p>
      </dgm:t>
    </dgm:pt>
    <dgm:pt modelId="{FC26AE31-57A6-46EF-9233-36A992166B0C}" type="parTrans" cxnId="{3174E18C-F660-4CCB-93BD-822C46812972}">
      <dgm:prSet/>
      <dgm:spPr/>
      <dgm:t>
        <a:bodyPr/>
        <a:lstStyle/>
        <a:p>
          <a:pPr algn="r" rtl="1"/>
          <a:endParaRPr lang="fr-FR"/>
        </a:p>
      </dgm:t>
    </dgm:pt>
    <dgm:pt modelId="{A1924205-804A-4EB0-9B23-FDF3D7185591}" type="sibTrans" cxnId="{3174E18C-F660-4CCB-93BD-822C46812972}">
      <dgm:prSet/>
      <dgm:spPr/>
      <dgm:t>
        <a:bodyPr/>
        <a:lstStyle/>
        <a:p>
          <a:pPr algn="r" rtl="1"/>
          <a:endParaRPr lang="fr-FR"/>
        </a:p>
      </dgm:t>
    </dgm:pt>
    <dgm:pt modelId="{29E05B95-8504-4379-A4D2-45F869A128F4}" type="pres">
      <dgm:prSet presAssocID="{55176927-86B8-4C60-9723-C65ACAF59CE8}" presName="Name0" presStyleCnt="0">
        <dgm:presLayoutVars>
          <dgm:dir/>
          <dgm:animLvl val="lvl"/>
          <dgm:resizeHandles val="exact"/>
        </dgm:presLayoutVars>
      </dgm:prSet>
      <dgm:spPr/>
    </dgm:pt>
    <dgm:pt modelId="{77669A73-F10B-44BE-823B-9F9B2C9FDAE1}" type="pres">
      <dgm:prSet presAssocID="{4900BFFA-CB94-4F15-8E10-3409C6E2F8D4}" presName="linNode" presStyleCnt="0"/>
      <dgm:spPr/>
    </dgm:pt>
    <dgm:pt modelId="{B5FA7186-8383-431D-86E3-5FA75D99C0E2}" type="pres">
      <dgm:prSet presAssocID="{4900BFFA-CB94-4F15-8E10-3409C6E2F8D4}" presName="parentText" presStyleLbl="node1" presStyleIdx="0" presStyleCnt="3">
        <dgm:presLayoutVars>
          <dgm:chMax val="1"/>
          <dgm:bulletEnabled val="1"/>
        </dgm:presLayoutVars>
      </dgm:prSet>
      <dgm:spPr/>
    </dgm:pt>
    <dgm:pt modelId="{3AC4B4F1-0FCF-42DB-8A89-40102CD1B350}" type="pres">
      <dgm:prSet presAssocID="{4900BFFA-CB94-4F15-8E10-3409C6E2F8D4}" presName="descendantText" presStyleLbl="alignAccFollowNode1" presStyleIdx="0" presStyleCnt="3">
        <dgm:presLayoutVars>
          <dgm:bulletEnabled val="1"/>
        </dgm:presLayoutVars>
      </dgm:prSet>
      <dgm:spPr/>
    </dgm:pt>
    <dgm:pt modelId="{E167E7E8-87D5-4511-A553-8BB2F0A7A459}" type="pres">
      <dgm:prSet presAssocID="{353CD154-CA8C-4A5F-8880-0703D0329DA9}" presName="sp" presStyleCnt="0"/>
      <dgm:spPr/>
    </dgm:pt>
    <dgm:pt modelId="{7C1BAB73-2C97-4841-AAC1-C627A3E8471B}" type="pres">
      <dgm:prSet presAssocID="{C1F81999-1526-42F0-9055-DDADBCA17574}" presName="linNode" presStyleCnt="0"/>
      <dgm:spPr/>
    </dgm:pt>
    <dgm:pt modelId="{48C31116-BA1E-47AF-B364-4D8599BFE7ED}" type="pres">
      <dgm:prSet presAssocID="{C1F81999-1526-42F0-9055-DDADBCA17574}" presName="parentText" presStyleLbl="node1" presStyleIdx="1" presStyleCnt="3">
        <dgm:presLayoutVars>
          <dgm:chMax val="1"/>
          <dgm:bulletEnabled val="1"/>
        </dgm:presLayoutVars>
      </dgm:prSet>
      <dgm:spPr/>
    </dgm:pt>
    <dgm:pt modelId="{BC9A7799-B4C5-457D-AEBC-7FE8F3738274}" type="pres">
      <dgm:prSet presAssocID="{C1F81999-1526-42F0-9055-DDADBCA17574}" presName="descendantText" presStyleLbl="alignAccFollowNode1" presStyleIdx="1" presStyleCnt="3">
        <dgm:presLayoutVars>
          <dgm:bulletEnabled val="1"/>
        </dgm:presLayoutVars>
      </dgm:prSet>
      <dgm:spPr/>
    </dgm:pt>
    <dgm:pt modelId="{57B2AA36-23D5-4692-8289-3B198FFFB70D}" type="pres">
      <dgm:prSet presAssocID="{0DE22D73-C7D4-4D94-9268-1D2B9E293BC9}" presName="sp" presStyleCnt="0"/>
      <dgm:spPr/>
    </dgm:pt>
    <dgm:pt modelId="{3B7F22DE-E6C3-4E67-930E-A4A799F31981}" type="pres">
      <dgm:prSet presAssocID="{E458BC65-8ECD-4EFF-8FA1-4441474F1D87}" presName="linNode" presStyleCnt="0"/>
      <dgm:spPr/>
    </dgm:pt>
    <dgm:pt modelId="{1FFD9153-0609-4308-BE8B-6CFD5B5ED511}" type="pres">
      <dgm:prSet presAssocID="{E458BC65-8ECD-4EFF-8FA1-4441474F1D87}" presName="parentText" presStyleLbl="node1" presStyleIdx="2" presStyleCnt="3">
        <dgm:presLayoutVars>
          <dgm:chMax val="1"/>
          <dgm:bulletEnabled val="1"/>
        </dgm:presLayoutVars>
      </dgm:prSet>
      <dgm:spPr/>
    </dgm:pt>
    <dgm:pt modelId="{1A133714-7695-4CB1-B975-FF8ABE099B73}" type="pres">
      <dgm:prSet presAssocID="{E458BC65-8ECD-4EFF-8FA1-4441474F1D87}" presName="descendantText" presStyleLbl="alignAccFollowNode1" presStyleIdx="2" presStyleCnt="3">
        <dgm:presLayoutVars>
          <dgm:bulletEnabled val="1"/>
        </dgm:presLayoutVars>
      </dgm:prSet>
      <dgm:spPr/>
    </dgm:pt>
  </dgm:ptLst>
  <dgm:cxnLst>
    <dgm:cxn modelId="{CA30990B-E77D-4C72-B29C-2C3126A699F4}" type="presOf" srcId="{4900BFFA-CB94-4F15-8E10-3409C6E2F8D4}" destId="{B5FA7186-8383-431D-86E3-5FA75D99C0E2}" srcOrd="0" destOrd="0" presId="urn:microsoft.com/office/officeart/2005/8/layout/vList5"/>
    <dgm:cxn modelId="{23F2E219-0A2F-4BB5-B73C-5D87F16A67AC}" srcId="{55176927-86B8-4C60-9723-C65ACAF59CE8}" destId="{E458BC65-8ECD-4EFF-8FA1-4441474F1D87}" srcOrd="2" destOrd="0" parTransId="{334CB905-8CC4-49F5-B6C2-C65CA0E14A5D}" sibTransId="{290686E3-BE0F-482D-AD2D-A93779D2B514}"/>
    <dgm:cxn modelId="{3FAF2A2A-361F-4EC2-B200-7CB4A55BF638}" type="presOf" srcId="{C1F81999-1526-42F0-9055-DDADBCA17574}" destId="{48C31116-BA1E-47AF-B364-4D8599BFE7ED}" srcOrd="0" destOrd="0" presId="urn:microsoft.com/office/officeart/2005/8/layout/vList5"/>
    <dgm:cxn modelId="{6340F764-9C43-4E70-9C17-F5AA4E52F7D5}" srcId="{55176927-86B8-4C60-9723-C65ACAF59CE8}" destId="{4900BFFA-CB94-4F15-8E10-3409C6E2F8D4}" srcOrd="0" destOrd="0" parTransId="{5EA583A3-E03D-4533-920F-12104184598D}" sibTransId="{353CD154-CA8C-4A5F-8880-0703D0329DA9}"/>
    <dgm:cxn modelId="{858E1446-CEEE-4583-9BF2-B07099288675}" type="presOf" srcId="{E458BC65-8ECD-4EFF-8FA1-4441474F1D87}" destId="{1FFD9153-0609-4308-BE8B-6CFD5B5ED511}" srcOrd="0" destOrd="0" presId="urn:microsoft.com/office/officeart/2005/8/layout/vList5"/>
    <dgm:cxn modelId="{D9627567-6DDB-49A5-848F-FE99814219D8}" srcId="{C1F81999-1526-42F0-9055-DDADBCA17574}" destId="{2F2C76BF-791A-4526-A10A-FD91B8273373}" srcOrd="0" destOrd="0" parTransId="{DDC39CCC-E43D-41D4-B2CA-3E099280701D}" sibTransId="{CDFDA55A-795A-4391-B71A-A12F3487D4C2}"/>
    <dgm:cxn modelId="{D7C59E73-AB35-49AA-A179-86725C23FD3A}" srcId="{4900BFFA-CB94-4F15-8E10-3409C6E2F8D4}" destId="{DD826296-DDFD-40CA-80AF-3A450685F5C1}" srcOrd="0" destOrd="0" parTransId="{BAC3FC49-3F0C-4113-BBBC-3E128DA9BD35}" sibTransId="{954DE941-C138-4FCB-A243-0E9DA87208B6}"/>
    <dgm:cxn modelId="{EEEBA974-5F0F-4B48-B933-C81C17D1BEC9}" type="presOf" srcId="{DD826296-DDFD-40CA-80AF-3A450685F5C1}" destId="{3AC4B4F1-0FCF-42DB-8A89-40102CD1B350}" srcOrd="0" destOrd="0" presId="urn:microsoft.com/office/officeart/2005/8/layout/vList5"/>
    <dgm:cxn modelId="{2C00ED57-72C5-4286-B6CC-53F43E87EBFE}" type="presOf" srcId="{1AD21A66-B083-40F2-9A9C-D89CF3D9E9CA}" destId="{1A133714-7695-4CB1-B975-FF8ABE099B73}" srcOrd="0" destOrd="0" presId="urn:microsoft.com/office/officeart/2005/8/layout/vList5"/>
    <dgm:cxn modelId="{3174E18C-F660-4CCB-93BD-822C46812972}" srcId="{E458BC65-8ECD-4EFF-8FA1-4441474F1D87}" destId="{1AD21A66-B083-40F2-9A9C-D89CF3D9E9CA}" srcOrd="0" destOrd="0" parTransId="{FC26AE31-57A6-46EF-9233-36A992166B0C}" sibTransId="{A1924205-804A-4EB0-9B23-FDF3D7185591}"/>
    <dgm:cxn modelId="{BC4D25B1-84EC-411C-91B4-EF2E1AAC3686}" type="presOf" srcId="{2F2C76BF-791A-4526-A10A-FD91B8273373}" destId="{BC9A7799-B4C5-457D-AEBC-7FE8F3738274}" srcOrd="0" destOrd="0" presId="urn:microsoft.com/office/officeart/2005/8/layout/vList5"/>
    <dgm:cxn modelId="{0C45E1EF-70D2-4849-9185-760BD41EE669}" srcId="{55176927-86B8-4C60-9723-C65ACAF59CE8}" destId="{C1F81999-1526-42F0-9055-DDADBCA17574}" srcOrd="1" destOrd="0" parTransId="{E7D42053-423A-4283-851D-1777AF5BC316}" sibTransId="{0DE22D73-C7D4-4D94-9268-1D2B9E293BC9}"/>
    <dgm:cxn modelId="{21563AFE-32F3-4212-9488-234FDD682319}" type="presOf" srcId="{55176927-86B8-4C60-9723-C65ACAF59CE8}" destId="{29E05B95-8504-4379-A4D2-45F869A128F4}" srcOrd="0" destOrd="0" presId="urn:microsoft.com/office/officeart/2005/8/layout/vList5"/>
    <dgm:cxn modelId="{B2109163-B21D-4E98-811B-AD2B5848192B}" type="presParOf" srcId="{29E05B95-8504-4379-A4D2-45F869A128F4}" destId="{77669A73-F10B-44BE-823B-9F9B2C9FDAE1}" srcOrd="0" destOrd="0" presId="urn:microsoft.com/office/officeart/2005/8/layout/vList5"/>
    <dgm:cxn modelId="{0D9B885F-A4E6-42C7-82C9-9C35123BF41A}" type="presParOf" srcId="{77669A73-F10B-44BE-823B-9F9B2C9FDAE1}" destId="{B5FA7186-8383-431D-86E3-5FA75D99C0E2}" srcOrd="0" destOrd="0" presId="urn:microsoft.com/office/officeart/2005/8/layout/vList5"/>
    <dgm:cxn modelId="{2A475163-E3F7-4528-AAA4-D0CCF477BAD2}" type="presParOf" srcId="{77669A73-F10B-44BE-823B-9F9B2C9FDAE1}" destId="{3AC4B4F1-0FCF-42DB-8A89-40102CD1B350}" srcOrd="1" destOrd="0" presId="urn:microsoft.com/office/officeart/2005/8/layout/vList5"/>
    <dgm:cxn modelId="{E33BBF07-EA3D-4DC7-9593-8229853A7F83}" type="presParOf" srcId="{29E05B95-8504-4379-A4D2-45F869A128F4}" destId="{E167E7E8-87D5-4511-A553-8BB2F0A7A459}" srcOrd="1" destOrd="0" presId="urn:microsoft.com/office/officeart/2005/8/layout/vList5"/>
    <dgm:cxn modelId="{0208E485-537D-4DFA-8753-44C32E4002B8}" type="presParOf" srcId="{29E05B95-8504-4379-A4D2-45F869A128F4}" destId="{7C1BAB73-2C97-4841-AAC1-C627A3E8471B}" srcOrd="2" destOrd="0" presId="urn:microsoft.com/office/officeart/2005/8/layout/vList5"/>
    <dgm:cxn modelId="{352975F2-BCD8-4410-9601-FDC972364A09}" type="presParOf" srcId="{7C1BAB73-2C97-4841-AAC1-C627A3E8471B}" destId="{48C31116-BA1E-47AF-B364-4D8599BFE7ED}" srcOrd="0" destOrd="0" presId="urn:microsoft.com/office/officeart/2005/8/layout/vList5"/>
    <dgm:cxn modelId="{6698E6E9-63A9-445C-941A-4A080B366298}" type="presParOf" srcId="{7C1BAB73-2C97-4841-AAC1-C627A3E8471B}" destId="{BC9A7799-B4C5-457D-AEBC-7FE8F3738274}" srcOrd="1" destOrd="0" presId="urn:microsoft.com/office/officeart/2005/8/layout/vList5"/>
    <dgm:cxn modelId="{F11701C8-90C2-4E76-9FBF-E89A55C834A6}" type="presParOf" srcId="{29E05B95-8504-4379-A4D2-45F869A128F4}" destId="{57B2AA36-23D5-4692-8289-3B198FFFB70D}" srcOrd="3" destOrd="0" presId="urn:microsoft.com/office/officeart/2005/8/layout/vList5"/>
    <dgm:cxn modelId="{42C86FCB-CED8-4EE7-B97E-E57637C921D4}" type="presParOf" srcId="{29E05B95-8504-4379-A4D2-45F869A128F4}" destId="{3B7F22DE-E6C3-4E67-930E-A4A799F31981}" srcOrd="4" destOrd="0" presId="urn:microsoft.com/office/officeart/2005/8/layout/vList5"/>
    <dgm:cxn modelId="{E8AE0B4B-34F7-460C-90AE-8153AF49F067}" type="presParOf" srcId="{3B7F22DE-E6C3-4E67-930E-A4A799F31981}" destId="{1FFD9153-0609-4308-BE8B-6CFD5B5ED511}" srcOrd="0" destOrd="0" presId="urn:microsoft.com/office/officeart/2005/8/layout/vList5"/>
    <dgm:cxn modelId="{A3FD2E3C-A822-4E3F-BA39-BFF9AC6C2696}" type="presParOf" srcId="{3B7F22DE-E6C3-4E67-930E-A4A799F31981}" destId="{1A133714-7695-4CB1-B975-FF8ABE099B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51EB65-2CBE-4668-A380-D2D0FA506B01}"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fr-FR"/>
        </a:p>
      </dgm:t>
    </dgm:pt>
    <dgm:pt modelId="{803434BA-5653-4215-A80B-77D7996630B7}">
      <dgm:prSet phldrT="[Texte]"/>
      <dgm:spPr/>
      <dgm:t>
        <a:bodyPr/>
        <a:lstStyle/>
        <a:p>
          <a:pPr algn="r" rtl="1"/>
          <a:r>
            <a:rPr lang="ar-DZ" dirty="0"/>
            <a:t>1-  تحديد مؤشرات الأداء الرئيسية (</a:t>
          </a:r>
          <a:r>
            <a:rPr lang="fr-FR" dirty="0" err="1"/>
            <a:t>KPIs</a:t>
          </a:r>
          <a:r>
            <a:rPr lang="fr-FR" dirty="0"/>
            <a:t>)</a:t>
          </a:r>
        </a:p>
      </dgm:t>
    </dgm:pt>
    <dgm:pt modelId="{2A5DFAB7-21F5-4797-A5E9-B3CF39AC9DA8}" type="parTrans" cxnId="{5A2CAAF1-4C38-417C-A4D9-9C8207B2D7F5}">
      <dgm:prSet/>
      <dgm:spPr/>
      <dgm:t>
        <a:bodyPr/>
        <a:lstStyle/>
        <a:p>
          <a:endParaRPr lang="fr-FR"/>
        </a:p>
      </dgm:t>
    </dgm:pt>
    <dgm:pt modelId="{F833CC1C-4B9D-4FC6-BD3A-C768B2218362}" type="sibTrans" cxnId="{5A2CAAF1-4C38-417C-A4D9-9C8207B2D7F5}">
      <dgm:prSet/>
      <dgm:spPr/>
      <dgm:t>
        <a:bodyPr/>
        <a:lstStyle/>
        <a:p>
          <a:endParaRPr lang="fr-FR"/>
        </a:p>
      </dgm:t>
    </dgm:pt>
    <dgm:pt modelId="{621AC4C6-5DED-4FC3-B332-CB5BDDD3E155}">
      <dgm:prSet phldrT="[Texte]"/>
      <dgm:spPr/>
      <dgm:t>
        <a:bodyPr/>
        <a:lstStyle/>
        <a:p>
          <a:pPr algn="r" rtl="1"/>
          <a:r>
            <a:rPr lang="ar-SA" dirty="0"/>
            <a:t>تعتبر مؤشرات الأداء الرئيسية أدوات حيوية لقياس فعالية استراتيجيات</a:t>
          </a:r>
          <a:r>
            <a:rPr lang="fr-FR" dirty="0"/>
            <a:t> GRC. </a:t>
          </a:r>
          <a:r>
            <a:rPr lang="ar-SA" dirty="0"/>
            <a:t>يجب على المؤسسات تحديد</a:t>
          </a:r>
          <a:r>
            <a:rPr lang="fr-FR" dirty="0"/>
            <a:t> </a:t>
          </a:r>
          <a:r>
            <a:rPr lang="fr-FR" dirty="0" err="1"/>
            <a:t>KPIs</a:t>
          </a:r>
          <a:r>
            <a:rPr lang="fr-FR" dirty="0"/>
            <a:t> </a:t>
          </a:r>
          <a:r>
            <a:rPr lang="ar-SA" dirty="0"/>
            <a:t>ذات صلة، مثل عدد انتهاكات الامتثال، ومدة الوقت المستغرقة لحل المشكلات، ومدى فعالية عمليات إدارة المخاطر. تساعد هذه المؤشرات في تقديم رؤى واضحة حول الأداء وتحديد المجالات التي تحتاج إلى تحسين.</a:t>
          </a:r>
          <a:endParaRPr lang="fr-FR" dirty="0"/>
        </a:p>
      </dgm:t>
    </dgm:pt>
    <dgm:pt modelId="{13E4D097-6A2F-4232-8F50-03A9015413C8}" type="parTrans" cxnId="{A28CC5FA-04CD-4591-9A3F-9998DB1A79AC}">
      <dgm:prSet/>
      <dgm:spPr/>
      <dgm:t>
        <a:bodyPr/>
        <a:lstStyle/>
        <a:p>
          <a:endParaRPr lang="fr-FR"/>
        </a:p>
      </dgm:t>
    </dgm:pt>
    <dgm:pt modelId="{1D2A2A11-ECF7-4B8A-A7D4-8687A1DE9C2E}" type="sibTrans" cxnId="{A28CC5FA-04CD-4591-9A3F-9998DB1A79AC}">
      <dgm:prSet/>
      <dgm:spPr/>
      <dgm:t>
        <a:bodyPr/>
        <a:lstStyle/>
        <a:p>
          <a:endParaRPr lang="fr-FR"/>
        </a:p>
      </dgm:t>
    </dgm:pt>
    <dgm:pt modelId="{599F18E7-8192-4EF0-A9AA-EE4CF444F76E}">
      <dgm:prSet phldrT="[Texte]"/>
      <dgm:spPr/>
      <dgm:t>
        <a:bodyPr/>
        <a:lstStyle/>
        <a:p>
          <a:pPr algn="r" rtl="1"/>
          <a:r>
            <a:rPr lang="ar-DZ" dirty="0"/>
            <a:t>2- </a:t>
          </a:r>
          <a:r>
            <a:rPr lang="fr-FR" dirty="0"/>
            <a:t> </a:t>
          </a:r>
          <a:r>
            <a:rPr lang="ar-SA" b="1" dirty="0"/>
            <a:t>المراقبة والتقييم المستمر</a:t>
          </a:r>
          <a:endParaRPr lang="fr-FR" dirty="0"/>
        </a:p>
      </dgm:t>
    </dgm:pt>
    <dgm:pt modelId="{C45DB025-D5A0-4536-A8F3-A77FBB3FB1FF}" type="parTrans" cxnId="{BBC2D75E-7802-4F26-A884-EBE774D0D696}">
      <dgm:prSet/>
      <dgm:spPr/>
      <dgm:t>
        <a:bodyPr/>
        <a:lstStyle/>
        <a:p>
          <a:endParaRPr lang="fr-FR"/>
        </a:p>
      </dgm:t>
    </dgm:pt>
    <dgm:pt modelId="{73AF7DC0-C785-4BF7-A13A-431EFD57234E}" type="sibTrans" cxnId="{BBC2D75E-7802-4F26-A884-EBE774D0D696}">
      <dgm:prSet/>
      <dgm:spPr/>
      <dgm:t>
        <a:bodyPr/>
        <a:lstStyle/>
        <a:p>
          <a:endParaRPr lang="fr-FR"/>
        </a:p>
      </dgm:t>
    </dgm:pt>
    <dgm:pt modelId="{805E4D6D-FB60-48C2-BB32-C0F72C673F36}">
      <dgm:prSet phldrT="[Texte]"/>
      <dgm:spPr/>
      <dgm:t>
        <a:bodyPr/>
        <a:lstStyle/>
        <a:p>
          <a:pPr algn="r" rtl="1"/>
          <a:r>
            <a:rPr lang="ar-SA" dirty="0"/>
            <a:t>تتطلب عملية تحسين الأداء مراقبة دورية للعمليات والإجراءات المتعلقة بـ</a:t>
          </a:r>
          <a:r>
            <a:rPr lang="fr-FR" dirty="0"/>
            <a:t> GRC. </a:t>
          </a:r>
          <a:r>
            <a:rPr lang="ar-SA" dirty="0"/>
            <a:t>يجب على المؤسسات إجراء تقييمات منتظمة لتحديد مدى توافق العمليات مع الأهداف المحددة، مما يساعد على اكتشاف أي أوجه قصور أو فرص لتحسين الأداء</a:t>
          </a:r>
          <a:endParaRPr lang="fr-FR" dirty="0"/>
        </a:p>
      </dgm:t>
    </dgm:pt>
    <dgm:pt modelId="{F54B3424-7B60-413B-992A-8510F8BCB340}" type="parTrans" cxnId="{85EC14F6-0EED-440C-91DA-173BDCF2E987}">
      <dgm:prSet/>
      <dgm:spPr/>
      <dgm:t>
        <a:bodyPr/>
        <a:lstStyle/>
        <a:p>
          <a:endParaRPr lang="fr-FR"/>
        </a:p>
      </dgm:t>
    </dgm:pt>
    <dgm:pt modelId="{7B0750EE-3CBD-4B0B-A321-28259BE761DB}" type="sibTrans" cxnId="{85EC14F6-0EED-440C-91DA-173BDCF2E987}">
      <dgm:prSet/>
      <dgm:spPr/>
      <dgm:t>
        <a:bodyPr/>
        <a:lstStyle/>
        <a:p>
          <a:endParaRPr lang="fr-FR"/>
        </a:p>
      </dgm:t>
    </dgm:pt>
    <dgm:pt modelId="{D841BC9F-BF1E-4EDA-AA6D-A2D72E8A8BAA}">
      <dgm:prSet phldrT="[Texte]"/>
      <dgm:spPr/>
      <dgm:t>
        <a:bodyPr/>
        <a:lstStyle/>
        <a:p>
          <a:pPr algn="r" rtl="1"/>
          <a:r>
            <a:rPr lang="ar-DZ" dirty="0"/>
            <a:t>3- تنفيذ إجراءات تصحيحية</a:t>
          </a:r>
          <a:endParaRPr lang="fr-FR" dirty="0"/>
        </a:p>
      </dgm:t>
    </dgm:pt>
    <dgm:pt modelId="{90116761-5528-4C7F-A6FB-19B94EF8B2C6}" type="parTrans" cxnId="{16D9BBBE-C360-4EFF-83AD-317644168268}">
      <dgm:prSet/>
      <dgm:spPr/>
      <dgm:t>
        <a:bodyPr/>
        <a:lstStyle/>
        <a:p>
          <a:endParaRPr lang="fr-FR"/>
        </a:p>
      </dgm:t>
    </dgm:pt>
    <dgm:pt modelId="{CE1EEA64-9CB3-43E6-854E-8DFE4A021386}" type="sibTrans" cxnId="{16D9BBBE-C360-4EFF-83AD-317644168268}">
      <dgm:prSet/>
      <dgm:spPr/>
      <dgm:t>
        <a:bodyPr/>
        <a:lstStyle/>
        <a:p>
          <a:endParaRPr lang="fr-FR"/>
        </a:p>
      </dgm:t>
    </dgm:pt>
    <dgm:pt modelId="{E54E2EDA-C2DB-42CF-A7A7-07F11BAC3BAA}">
      <dgm:prSet phldrT="[Texte]"/>
      <dgm:spPr/>
      <dgm:t>
        <a:bodyPr/>
        <a:lstStyle/>
        <a:p>
          <a:pPr algn="r" rtl="1"/>
          <a:r>
            <a:rPr lang="ar-SA" dirty="0"/>
            <a:t>عند تحديد مجالات التحسين، يجب على المؤسسات اتخاذ إجراءات تصحيحية لمعالجة القضايا المكتشفة. يمكن أن تشمل هذه الإجراءات تحديث السياسات والإجراءات، أو توفير التدريب الإضافي للموظفين، أو تعديل استراتيجيات إدارة المخاطر لضمان توافقها مع التغيرات في البيئة التنظيمية</a:t>
          </a:r>
          <a:r>
            <a:rPr lang="fr-FR" dirty="0"/>
            <a:t>.</a:t>
          </a:r>
        </a:p>
      </dgm:t>
    </dgm:pt>
    <dgm:pt modelId="{4D7345F4-2B3E-4EBA-8FA1-141BC1E5032B}" type="parTrans" cxnId="{C91C460C-A2FE-4FED-AEE8-8C09F4707FBA}">
      <dgm:prSet/>
      <dgm:spPr/>
      <dgm:t>
        <a:bodyPr/>
        <a:lstStyle/>
        <a:p>
          <a:endParaRPr lang="fr-FR"/>
        </a:p>
      </dgm:t>
    </dgm:pt>
    <dgm:pt modelId="{AE20F091-21A7-4282-845F-CED5E6C0371B}" type="sibTrans" cxnId="{C91C460C-A2FE-4FED-AEE8-8C09F4707FBA}">
      <dgm:prSet/>
      <dgm:spPr/>
      <dgm:t>
        <a:bodyPr/>
        <a:lstStyle/>
        <a:p>
          <a:endParaRPr lang="fr-FR"/>
        </a:p>
      </dgm:t>
    </dgm:pt>
    <dgm:pt modelId="{856CFA34-7C96-491F-A76B-7A3546D2D4DC}">
      <dgm:prSet phldrT="[Texte]"/>
      <dgm:spPr/>
      <dgm:t>
        <a:bodyPr/>
        <a:lstStyle/>
        <a:p>
          <a:pPr algn="r" rtl="1"/>
          <a:r>
            <a:rPr lang="ar-DZ" dirty="0"/>
            <a:t>4-</a:t>
          </a:r>
          <a:r>
            <a:rPr lang="fr-FR" dirty="0"/>
            <a:t> </a:t>
          </a:r>
          <a:r>
            <a:rPr lang="ar-SA" b="1" dirty="0"/>
            <a:t>تشجيع ثقافة التحسين</a:t>
          </a:r>
          <a:r>
            <a:rPr lang="ar-DZ" b="1" dirty="0"/>
            <a:t> المستمر</a:t>
          </a:r>
        </a:p>
      </dgm:t>
    </dgm:pt>
    <dgm:pt modelId="{AA0168A1-B8BF-44A4-9C92-305A116E829C}" type="parTrans" cxnId="{0B18E3B7-66C5-43C0-8E92-0068244B0235}">
      <dgm:prSet/>
      <dgm:spPr/>
      <dgm:t>
        <a:bodyPr/>
        <a:lstStyle/>
        <a:p>
          <a:endParaRPr lang="fr-FR"/>
        </a:p>
      </dgm:t>
    </dgm:pt>
    <dgm:pt modelId="{FDCF9885-85ED-4AEA-BB16-9EE83EE1873A}" type="sibTrans" cxnId="{0B18E3B7-66C5-43C0-8E92-0068244B0235}">
      <dgm:prSet/>
      <dgm:spPr/>
      <dgm:t>
        <a:bodyPr/>
        <a:lstStyle/>
        <a:p>
          <a:endParaRPr lang="fr-FR"/>
        </a:p>
      </dgm:t>
    </dgm:pt>
    <dgm:pt modelId="{5C7B70AE-39C0-46D0-9AC5-BA2A349CBDFD}">
      <dgm:prSet phldrT="[Texte]"/>
      <dgm:spPr/>
      <dgm:t>
        <a:bodyPr/>
        <a:lstStyle/>
        <a:p>
          <a:pPr algn="r" rtl="1"/>
          <a:r>
            <a:rPr lang="ar-DZ" b="1" dirty="0"/>
            <a:t>5- </a:t>
          </a:r>
          <a:r>
            <a:rPr lang="ar-SA" b="1" dirty="0"/>
            <a:t>استخدام التكنولوجيا لتحليل البيانات</a:t>
          </a:r>
          <a:endParaRPr lang="ar-DZ" b="1" dirty="0"/>
        </a:p>
      </dgm:t>
    </dgm:pt>
    <dgm:pt modelId="{022DFF5B-11BD-4A37-A76C-EC4E8E9AFC27}" type="parTrans" cxnId="{62DC6590-61DF-4A0D-AAD4-513294F2367E}">
      <dgm:prSet/>
      <dgm:spPr/>
      <dgm:t>
        <a:bodyPr/>
        <a:lstStyle/>
        <a:p>
          <a:endParaRPr lang="fr-FR"/>
        </a:p>
      </dgm:t>
    </dgm:pt>
    <dgm:pt modelId="{F40EEE7D-C1E0-4712-B33F-C1E3EEF37698}" type="sibTrans" cxnId="{62DC6590-61DF-4A0D-AAD4-513294F2367E}">
      <dgm:prSet/>
      <dgm:spPr/>
      <dgm:t>
        <a:bodyPr/>
        <a:lstStyle/>
        <a:p>
          <a:endParaRPr lang="fr-FR"/>
        </a:p>
      </dgm:t>
    </dgm:pt>
    <dgm:pt modelId="{D310681A-0BE8-4CAA-A1EF-B9C772B06351}" type="pres">
      <dgm:prSet presAssocID="{6B51EB65-2CBE-4668-A380-D2D0FA506B01}" presName="Name0" presStyleCnt="0">
        <dgm:presLayoutVars>
          <dgm:chMax/>
          <dgm:chPref/>
          <dgm:dir/>
        </dgm:presLayoutVars>
      </dgm:prSet>
      <dgm:spPr/>
    </dgm:pt>
    <dgm:pt modelId="{B723DF3C-9CB7-4B02-A52F-47651D97A97B}" type="pres">
      <dgm:prSet presAssocID="{803434BA-5653-4215-A80B-77D7996630B7}" presName="parenttextcomposite" presStyleCnt="0"/>
      <dgm:spPr/>
    </dgm:pt>
    <dgm:pt modelId="{0F6F5B61-1629-4DE0-BB7E-440616C5E37B}" type="pres">
      <dgm:prSet presAssocID="{803434BA-5653-4215-A80B-77D7996630B7}" presName="parenttext" presStyleLbl="revTx" presStyleIdx="0" presStyleCnt="5">
        <dgm:presLayoutVars>
          <dgm:chMax/>
          <dgm:chPref val="2"/>
          <dgm:bulletEnabled val="1"/>
        </dgm:presLayoutVars>
      </dgm:prSet>
      <dgm:spPr/>
    </dgm:pt>
    <dgm:pt modelId="{EBF05073-9801-4C04-B3C2-18C102F67848}" type="pres">
      <dgm:prSet presAssocID="{803434BA-5653-4215-A80B-77D7996630B7}" presName="composite" presStyleCnt="0"/>
      <dgm:spPr/>
    </dgm:pt>
    <dgm:pt modelId="{A19E231A-E0D2-4163-BD4A-5FBD16337B04}" type="pres">
      <dgm:prSet presAssocID="{803434BA-5653-4215-A80B-77D7996630B7}" presName="chevron1" presStyleLbl="alignNode1" presStyleIdx="0" presStyleCnt="35"/>
      <dgm:spPr/>
    </dgm:pt>
    <dgm:pt modelId="{C6B15B83-C003-4767-955E-C15B07613517}" type="pres">
      <dgm:prSet presAssocID="{803434BA-5653-4215-A80B-77D7996630B7}" presName="chevron2" presStyleLbl="alignNode1" presStyleIdx="1" presStyleCnt="35"/>
      <dgm:spPr/>
    </dgm:pt>
    <dgm:pt modelId="{05EB2BFF-B379-40FB-A6BD-87381221EE26}" type="pres">
      <dgm:prSet presAssocID="{803434BA-5653-4215-A80B-77D7996630B7}" presName="chevron3" presStyleLbl="alignNode1" presStyleIdx="2" presStyleCnt="35"/>
      <dgm:spPr/>
    </dgm:pt>
    <dgm:pt modelId="{A55D68D3-0092-48D8-9B9F-6998AAE2A0CE}" type="pres">
      <dgm:prSet presAssocID="{803434BA-5653-4215-A80B-77D7996630B7}" presName="chevron4" presStyleLbl="alignNode1" presStyleIdx="3" presStyleCnt="35"/>
      <dgm:spPr/>
    </dgm:pt>
    <dgm:pt modelId="{BFAC8221-7CF3-41D8-9B2D-C0FB6FFA8E6F}" type="pres">
      <dgm:prSet presAssocID="{803434BA-5653-4215-A80B-77D7996630B7}" presName="chevron5" presStyleLbl="alignNode1" presStyleIdx="4" presStyleCnt="35"/>
      <dgm:spPr/>
    </dgm:pt>
    <dgm:pt modelId="{5D51B199-1293-49BE-BE47-2CC0C3A4AB99}" type="pres">
      <dgm:prSet presAssocID="{803434BA-5653-4215-A80B-77D7996630B7}" presName="chevron6" presStyleLbl="alignNode1" presStyleIdx="5" presStyleCnt="35"/>
      <dgm:spPr/>
    </dgm:pt>
    <dgm:pt modelId="{04CEA3C8-EFB8-4AFC-9CB3-F3BDD10E0D67}" type="pres">
      <dgm:prSet presAssocID="{803434BA-5653-4215-A80B-77D7996630B7}" presName="chevron7" presStyleLbl="alignNode1" presStyleIdx="6" presStyleCnt="35"/>
      <dgm:spPr/>
    </dgm:pt>
    <dgm:pt modelId="{50E062D4-ECA7-4ABC-893A-22A72A87392C}" type="pres">
      <dgm:prSet presAssocID="{803434BA-5653-4215-A80B-77D7996630B7}" presName="childtext" presStyleLbl="solidFgAcc1" presStyleIdx="0" presStyleCnt="3">
        <dgm:presLayoutVars>
          <dgm:chMax/>
          <dgm:chPref val="0"/>
          <dgm:bulletEnabled val="1"/>
        </dgm:presLayoutVars>
      </dgm:prSet>
      <dgm:spPr/>
    </dgm:pt>
    <dgm:pt modelId="{C71AFF8B-F386-4723-9F04-F08593298C8D}" type="pres">
      <dgm:prSet presAssocID="{F833CC1C-4B9D-4FC6-BD3A-C768B2218362}" presName="sibTrans" presStyleCnt="0"/>
      <dgm:spPr/>
    </dgm:pt>
    <dgm:pt modelId="{A211256E-01D7-40A2-9DB6-3D1F6614E39C}" type="pres">
      <dgm:prSet presAssocID="{599F18E7-8192-4EF0-A9AA-EE4CF444F76E}" presName="parenttextcomposite" presStyleCnt="0"/>
      <dgm:spPr/>
    </dgm:pt>
    <dgm:pt modelId="{302A09B2-E75D-4AAD-BC0F-383F68859712}" type="pres">
      <dgm:prSet presAssocID="{599F18E7-8192-4EF0-A9AA-EE4CF444F76E}" presName="parenttext" presStyleLbl="revTx" presStyleIdx="1" presStyleCnt="5">
        <dgm:presLayoutVars>
          <dgm:chMax/>
          <dgm:chPref val="2"/>
          <dgm:bulletEnabled val="1"/>
        </dgm:presLayoutVars>
      </dgm:prSet>
      <dgm:spPr/>
    </dgm:pt>
    <dgm:pt modelId="{57E6F1C9-4236-40FD-A89A-D5F7BA1C3435}" type="pres">
      <dgm:prSet presAssocID="{599F18E7-8192-4EF0-A9AA-EE4CF444F76E}" presName="composite" presStyleCnt="0"/>
      <dgm:spPr/>
    </dgm:pt>
    <dgm:pt modelId="{561DF48D-A8F5-45D4-A0F9-B00BEDF04517}" type="pres">
      <dgm:prSet presAssocID="{599F18E7-8192-4EF0-A9AA-EE4CF444F76E}" presName="chevron1" presStyleLbl="alignNode1" presStyleIdx="7" presStyleCnt="35"/>
      <dgm:spPr/>
    </dgm:pt>
    <dgm:pt modelId="{528A2E29-E886-4EC8-9721-664C574AA772}" type="pres">
      <dgm:prSet presAssocID="{599F18E7-8192-4EF0-A9AA-EE4CF444F76E}" presName="chevron2" presStyleLbl="alignNode1" presStyleIdx="8" presStyleCnt="35"/>
      <dgm:spPr/>
    </dgm:pt>
    <dgm:pt modelId="{E91488F2-CE5C-4827-9DB1-A8D6F64D0D33}" type="pres">
      <dgm:prSet presAssocID="{599F18E7-8192-4EF0-A9AA-EE4CF444F76E}" presName="chevron3" presStyleLbl="alignNode1" presStyleIdx="9" presStyleCnt="35"/>
      <dgm:spPr/>
    </dgm:pt>
    <dgm:pt modelId="{AFD58E75-DCBF-4A43-AB21-F8327C22E94E}" type="pres">
      <dgm:prSet presAssocID="{599F18E7-8192-4EF0-A9AA-EE4CF444F76E}" presName="chevron4" presStyleLbl="alignNode1" presStyleIdx="10" presStyleCnt="35"/>
      <dgm:spPr/>
    </dgm:pt>
    <dgm:pt modelId="{978BEA7E-BACF-47DF-8315-C509888F0984}" type="pres">
      <dgm:prSet presAssocID="{599F18E7-8192-4EF0-A9AA-EE4CF444F76E}" presName="chevron5" presStyleLbl="alignNode1" presStyleIdx="11" presStyleCnt="35"/>
      <dgm:spPr/>
    </dgm:pt>
    <dgm:pt modelId="{B19456B0-B878-4440-8A30-9680C72A9387}" type="pres">
      <dgm:prSet presAssocID="{599F18E7-8192-4EF0-A9AA-EE4CF444F76E}" presName="chevron6" presStyleLbl="alignNode1" presStyleIdx="12" presStyleCnt="35"/>
      <dgm:spPr/>
    </dgm:pt>
    <dgm:pt modelId="{548BA863-7AF7-42E3-8660-296DCB5A357A}" type="pres">
      <dgm:prSet presAssocID="{599F18E7-8192-4EF0-A9AA-EE4CF444F76E}" presName="chevron7" presStyleLbl="alignNode1" presStyleIdx="13" presStyleCnt="35"/>
      <dgm:spPr/>
    </dgm:pt>
    <dgm:pt modelId="{6972F7A4-14E3-48A6-8EB3-71B05F9EB9E3}" type="pres">
      <dgm:prSet presAssocID="{599F18E7-8192-4EF0-A9AA-EE4CF444F76E}" presName="childtext" presStyleLbl="solidFgAcc1" presStyleIdx="1" presStyleCnt="3">
        <dgm:presLayoutVars>
          <dgm:chMax/>
          <dgm:chPref val="0"/>
          <dgm:bulletEnabled val="1"/>
        </dgm:presLayoutVars>
      </dgm:prSet>
      <dgm:spPr/>
    </dgm:pt>
    <dgm:pt modelId="{CE69D40C-E042-4DC2-A2F5-989A86F5A53C}" type="pres">
      <dgm:prSet presAssocID="{73AF7DC0-C785-4BF7-A13A-431EFD57234E}" presName="sibTrans" presStyleCnt="0"/>
      <dgm:spPr/>
    </dgm:pt>
    <dgm:pt modelId="{AB922B45-4E2D-412D-9F16-87E332AAF05F}" type="pres">
      <dgm:prSet presAssocID="{D841BC9F-BF1E-4EDA-AA6D-A2D72E8A8BAA}" presName="parenttextcomposite" presStyleCnt="0"/>
      <dgm:spPr/>
    </dgm:pt>
    <dgm:pt modelId="{BA9BB35E-2515-4198-B6EA-FD0D6B85E0D5}" type="pres">
      <dgm:prSet presAssocID="{D841BC9F-BF1E-4EDA-AA6D-A2D72E8A8BAA}" presName="parenttext" presStyleLbl="revTx" presStyleIdx="2" presStyleCnt="5">
        <dgm:presLayoutVars>
          <dgm:chMax/>
          <dgm:chPref val="2"/>
          <dgm:bulletEnabled val="1"/>
        </dgm:presLayoutVars>
      </dgm:prSet>
      <dgm:spPr/>
    </dgm:pt>
    <dgm:pt modelId="{418909E9-F435-4FAD-BF25-7FB390A84FD3}" type="pres">
      <dgm:prSet presAssocID="{D841BC9F-BF1E-4EDA-AA6D-A2D72E8A8BAA}" presName="composite" presStyleCnt="0"/>
      <dgm:spPr/>
    </dgm:pt>
    <dgm:pt modelId="{28976DA5-9076-4498-9B21-4CEF5B6A27D0}" type="pres">
      <dgm:prSet presAssocID="{D841BC9F-BF1E-4EDA-AA6D-A2D72E8A8BAA}" presName="chevron1" presStyleLbl="alignNode1" presStyleIdx="14" presStyleCnt="35"/>
      <dgm:spPr/>
    </dgm:pt>
    <dgm:pt modelId="{37B67516-CCD7-4DC8-A19C-77057542D86F}" type="pres">
      <dgm:prSet presAssocID="{D841BC9F-BF1E-4EDA-AA6D-A2D72E8A8BAA}" presName="chevron2" presStyleLbl="alignNode1" presStyleIdx="15" presStyleCnt="35"/>
      <dgm:spPr/>
    </dgm:pt>
    <dgm:pt modelId="{80432712-27C8-4D5D-8D9A-1267406271FF}" type="pres">
      <dgm:prSet presAssocID="{D841BC9F-BF1E-4EDA-AA6D-A2D72E8A8BAA}" presName="chevron3" presStyleLbl="alignNode1" presStyleIdx="16" presStyleCnt="35"/>
      <dgm:spPr/>
    </dgm:pt>
    <dgm:pt modelId="{DFA7EA58-137B-44F4-8A75-4C8E9AF9A976}" type="pres">
      <dgm:prSet presAssocID="{D841BC9F-BF1E-4EDA-AA6D-A2D72E8A8BAA}" presName="chevron4" presStyleLbl="alignNode1" presStyleIdx="17" presStyleCnt="35"/>
      <dgm:spPr/>
    </dgm:pt>
    <dgm:pt modelId="{0D027367-7DA8-43D2-BA50-E4FA4991807C}" type="pres">
      <dgm:prSet presAssocID="{D841BC9F-BF1E-4EDA-AA6D-A2D72E8A8BAA}" presName="chevron5" presStyleLbl="alignNode1" presStyleIdx="18" presStyleCnt="35"/>
      <dgm:spPr/>
    </dgm:pt>
    <dgm:pt modelId="{976321F7-2A6B-46D4-90C9-23D6261AC292}" type="pres">
      <dgm:prSet presAssocID="{D841BC9F-BF1E-4EDA-AA6D-A2D72E8A8BAA}" presName="chevron6" presStyleLbl="alignNode1" presStyleIdx="19" presStyleCnt="35"/>
      <dgm:spPr/>
    </dgm:pt>
    <dgm:pt modelId="{97D060C5-A1B9-4DB8-9120-27E7D172913C}" type="pres">
      <dgm:prSet presAssocID="{D841BC9F-BF1E-4EDA-AA6D-A2D72E8A8BAA}" presName="chevron7" presStyleLbl="alignNode1" presStyleIdx="20" presStyleCnt="35"/>
      <dgm:spPr/>
    </dgm:pt>
    <dgm:pt modelId="{3AEA22F8-F124-44DC-820C-D089E5E20BC6}" type="pres">
      <dgm:prSet presAssocID="{D841BC9F-BF1E-4EDA-AA6D-A2D72E8A8BAA}" presName="childtext" presStyleLbl="solidFgAcc1" presStyleIdx="2" presStyleCnt="3">
        <dgm:presLayoutVars>
          <dgm:chMax/>
          <dgm:chPref val="0"/>
          <dgm:bulletEnabled val="1"/>
        </dgm:presLayoutVars>
      </dgm:prSet>
      <dgm:spPr/>
    </dgm:pt>
    <dgm:pt modelId="{85332715-EF6D-4CBA-845F-AB7817FF98A9}" type="pres">
      <dgm:prSet presAssocID="{CE1EEA64-9CB3-43E6-854E-8DFE4A021386}" presName="sibTrans" presStyleCnt="0"/>
      <dgm:spPr/>
    </dgm:pt>
    <dgm:pt modelId="{1D644E79-821B-47F1-BC2A-5D0A82FBB5AB}" type="pres">
      <dgm:prSet presAssocID="{856CFA34-7C96-491F-A76B-7A3546D2D4DC}" presName="parenttextcomposite" presStyleCnt="0"/>
      <dgm:spPr/>
    </dgm:pt>
    <dgm:pt modelId="{FB1498E3-E162-4EBF-AB93-B8EC341163AC}" type="pres">
      <dgm:prSet presAssocID="{856CFA34-7C96-491F-A76B-7A3546D2D4DC}" presName="parenttext" presStyleLbl="revTx" presStyleIdx="3" presStyleCnt="5">
        <dgm:presLayoutVars>
          <dgm:chMax/>
          <dgm:chPref val="2"/>
          <dgm:bulletEnabled val="1"/>
        </dgm:presLayoutVars>
      </dgm:prSet>
      <dgm:spPr/>
    </dgm:pt>
    <dgm:pt modelId="{9FABBA22-486A-456B-8053-07E85EF98939}" type="pres">
      <dgm:prSet presAssocID="{856CFA34-7C96-491F-A76B-7A3546D2D4DC}" presName="parallelogramComposite" presStyleCnt="0"/>
      <dgm:spPr/>
    </dgm:pt>
    <dgm:pt modelId="{51BE75DA-062B-414B-B170-803B1D6BE27F}" type="pres">
      <dgm:prSet presAssocID="{856CFA34-7C96-491F-A76B-7A3546D2D4DC}" presName="parallelogram1" presStyleLbl="alignNode1" presStyleIdx="21" presStyleCnt="35"/>
      <dgm:spPr/>
    </dgm:pt>
    <dgm:pt modelId="{162A39F4-E286-4F28-9459-FAE619130FEE}" type="pres">
      <dgm:prSet presAssocID="{856CFA34-7C96-491F-A76B-7A3546D2D4DC}" presName="parallelogram2" presStyleLbl="alignNode1" presStyleIdx="22" presStyleCnt="35"/>
      <dgm:spPr/>
    </dgm:pt>
    <dgm:pt modelId="{D5F9311F-1861-4388-BB3B-8D6023E2C2FA}" type="pres">
      <dgm:prSet presAssocID="{856CFA34-7C96-491F-A76B-7A3546D2D4DC}" presName="parallelogram3" presStyleLbl="alignNode1" presStyleIdx="23" presStyleCnt="35"/>
      <dgm:spPr/>
    </dgm:pt>
    <dgm:pt modelId="{BCFD9766-11D8-4200-B2CD-09D335EF5C5B}" type="pres">
      <dgm:prSet presAssocID="{856CFA34-7C96-491F-A76B-7A3546D2D4DC}" presName="parallelogram4" presStyleLbl="alignNode1" presStyleIdx="24" presStyleCnt="35"/>
      <dgm:spPr/>
    </dgm:pt>
    <dgm:pt modelId="{2D94BDCF-BFA7-4312-8E80-7C188DF44F40}" type="pres">
      <dgm:prSet presAssocID="{856CFA34-7C96-491F-A76B-7A3546D2D4DC}" presName="parallelogram5" presStyleLbl="alignNode1" presStyleIdx="25" presStyleCnt="35"/>
      <dgm:spPr/>
    </dgm:pt>
    <dgm:pt modelId="{F34E3BD3-2D8D-4B0E-8C38-6DBC1A7CD8E7}" type="pres">
      <dgm:prSet presAssocID="{856CFA34-7C96-491F-A76B-7A3546D2D4DC}" presName="parallelogram6" presStyleLbl="alignNode1" presStyleIdx="26" presStyleCnt="35"/>
      <dgm:spPr/>
    </dgm:pt>
    <dgm:pt modelId="{2F500B1F-62F0-43A7-A1BD-07476F0A96DE}" type="pres">
      <dgm:prSet presAssocID="{856CFA34-7C96-491F-A76B-7A3546D2D4DC}" presName="parallelogram7" presStyleLbl="alignNode1" presStyleIdx="27" presStyleCnt="35"/>
      <dgm:spPr/>
    </dgm:pt>
    <dgm:pt modelId="{AA7B9505-773C-45E7-88CC-3BC1AD8B5041}" type="pres">
      <dgm:prSet presAssocID="{FDCF9885-85ED-4AEA-BB16-9EE83EE1873A}" presName="sibTrans" presStyleCnt="0"/>
      <dgm:spPr/>
    </dgm:pt>
    <dgm:pt modelId="{2B8289AB-C412-425C-A089-9350755B6AF8}" type="pres">
      <dgm:prSet presAssocID="{5C7B70AE-39C0-46D0-9AC5-BA2A349CBDFD}" presName="parenttextcomposite" presStyleCnt="0"/>
      <dgm:spPr/>
    </dgm:pt>
    <dgm:pt modelId="{94392554-1BB5-4D4D-978F-6AB01E9CAF8B}" type="pres">
      <dgm:prSet presAssocID="{5C7B70AE-39C0-46D0-9AC5-BA2A349CBDFD}" presName="parenttext" presStyleLbl="revTx" presStyleIdx="4" presStyleCnt="5">
        <dgm:presLayoutVars>
          <dgm:chMax/>
          <dgm:chPref val="2"/>
          <dgm:bulletEnabled val="1"/>
        </dgm:presLayoutVars>
      </dgm:prSet>
      <dgm:spPr/>
    </dgm:pt>
    <dgm:pt modelId="{98B219E1-EE3B-460C-B7E0-B85C5BAE11A8}" type="pres">
      <dgm:prSet presAssocID="{5C7B70AE-39C0-46D0-9AC5-BA2A349CBDFD}" presName="parallelogramComposite" presStyleCnt="0"/>
      <dgm:spPr/>
    </dgm:pt>
    <dgm:pt modelId="{96216A6D-70D5-4EC4-92DF-ECB60120D601}" type="pres">
      <dgm:prSet presAssocID="{5C7B70AE-39C0-46D0-9AC5-BA2A349CBDFD}" presName="parallelogram1" presStyleLbl="alignNode1" presStyleIdx="28" presStyleCnt="35"/>
      <dgm:spPr/>
    </dgm:pt>
    <dgm:pt modelId="{A393261B-0B62-4002-9084-8D95D638ED00}" type="pres">
      <dgm:prSet presAssocID="{5C7B70AE-39C0-46D0-9AC5-BA2A349CBDFD}" presName="parallelogram2" presStyleLbl="alignNode1" presStyleIdx="29" presStyleCnt="35"/>
      <dgm:spPr/>
    </dgm:pt>
    <dgm:pt modelId="{0FE3BF05-6AC4-406B-9F23-5F6F458F3AD2}" type="pres">
      <dgm:prSet presAssocID="{5C7B70AE-39C0-46D0-9AC5-BA2A349CBDFD}" presName="parallelogram3" presStyleLbl="alignNode1" presStyleIdx="30" presStyleCnt="35"/>
      <dgm:spPr/>
    </dgm:pt>
    <dgm:pt modelId="{CAF1CEC6-FD66-44AD-8477-37ECAC6825A1}" type="pres">
      <dgm:prSet presAssocID="{5C7B70AE-39C0-46D0-9AC5-BA2A349CBDFD}" presName="parallelogram4" presStyleLbl="alignNode1" presStyleIdx="31" presStyleCnt="35"/>
      <dgm:spPr/>
    </dgm:pt>
    <dgm:pt modelId="{C547703E-DE43-402E-9E22-1848265DBDBE}" type="pres">
      <dgm:prSet presAssocID="{5C7B70AE-39C0-46D0-9AC5-BA2A349CBDFD}" presName="parallelogram5" presStyleLbl="alignNode1" presStyleIdx="32" presStyleCnt="35"/>
      <dgm:spPr/>
    </dgm:pt>
    <dgm:pt modelId="{AB577BBD-DF98-42B4-A252-6797D7313392}" type="pres">
      <dgm:prSet presAssocID="{5C7B70AE-39C0-46D0-9AC5-BA2A349CBDFD}" presName="parallelogram6" presStyleLbl="alignNode1" presStyleIdx="33" presStyleCnt="35"/>
      <dgm:spPr/>
    </dgm:pt>
    <dgm:pt modelId="{AE327125-AE2C-4C31-996A-9807218B9A1B}" type="pres">
      <dgm:prSet presAssocID="{5C7B70AE-39C0-46D0-9AC5-BA2A349CBDFD}" presName="parallelogram7" presStyleLbl="alignNode1" presStyleIdx="34" presStyleCnt="35"/>
      <dgm:spPr/>
    </dgm:pt>
  </dgm:ptLst>
  <dgm:cxnLst>
    <dgm:cxn modelId="{5DA8D603-21EB-475B-B661-2EBA92A6B1F9}" type="presOf" srcId="{803434BA-5653-4215-A80B-77D7996630B7}" destId="{0F6F5B61-1629-4DE0-BB7E-440616C5E37B}" srcOrd="0" destOrd="0" presId="urn:microsoft.com/office/officeart/2008/layout/VerticalAccentList"/>
    <dgm:cxn modelId="{C91C460C-A2FE-4FED-AEE8-8C09F4707FBA}" srcId="{D841BC9F-BF1E-4EDA-AA6D-A2D72E8A8BAA}" destId="{E54E2EDA-C2DB-42CF-A7A7-07F11BAC3BAA}" srcOrd="0" destOrd="0" parTransId="{4D7345F4-2B3E-4EBA-8FA1-141BC1E5032B}" sibTransId="{AE20F091-21A7-4282-845F-CED5E6C0371B}"/>
    <dgm:cxn modelId="{FE5F250F-D479-41A0-BCC4-3BEEAA4C516C}" type="presOf" srcId="{599F18E7-8192-4EF0-A9AA-EE4CF444F76E}" destId="{302A09B2-E75D-4AAD-BC0F-383F68859712}" srcOrd="0" destOrd="0" presId="urn:microsoft.com/office/officeart/2008/layout/VerticalAccentList"/>
    <dgm:cxn modelId="{92EF5F27-5E80-4D7B-975D-553E0F7B032D}" type="presOf" srcId="{856CFA34-7C96-491F-A76B-7A3546D2D4DC}" destId="{FB1498E3-E162-4EBF-AB93-B8EC341163AC}" srcOrd="0" destOrd="0" presId="urn:microsoft.com/office/officeart/2008/layout/VerticalAccentList"/>
    <dgm:cxn modelId="{BBC2D75E-7802-4F26-A884-EBE774D0D696}" srcId="{6B51EB65-2CBE-4668-A380-D2D0FA506B01}" destId="{599F18E7-8192-4EF0-A9AA-EE4CF444F76E}" srcOrd="1" destOrd="0" parTransId="{C45DB025-D5A0-4536-A8F3-A77FBB3FB1FF}" sibTransId="{73AF7DC0-C785-4BF7-A13A-431EFD57234E}"/>
    <dgm:cxn modelId="{60E81568-3B5D-4BB8-A62E-CD753CF138FF}" type="presOf" srcId="{5C7B70AE-39C0-46D0-9AC5-BA2A349CBDFD}" destId="{94392554-1BB5-4D4D-978F-6AB01E9CAF8B}" srcOrd="0" destOrd="0" presId="urn:microsoft.com/office/officeart/2008/layout/VerticalAccentList"/>
    <dgm:cxn modelId="{D2142E4B-9116-4C52-8A5D-C16A880E6938}" type="presOf" srcId="{E54E2EDA-C2DB-42CF-A7A7-07F11BAC3BAA}" destId="{3AEA22F8-F124-44DC-820C-D089E5E20BC6}" srcOrd="0" destOrd="0" presId="urn:microsoft.com/office/officeart/2008/layout/VerticalAccentList"/>
    <dgm:cxn modelId="{B3DF414E-0D7E-4678-A3A1-F4E7FAB5CDF3}" type="presOf" srcId="{D841BC9F-BF1E-4EDA-AA6D-A2D72E8A8BAA}" destId="{BA9BB35E-2515-4198-B6EA-FD0D6B85E0D5}" srcOrd="0" destOrd="0" presId="urn:microsoft.com/office/officeart/2008/layout/VerticalAccentList"/>
    <dgm:cxn modelId="{64540088-4603-46B6-B858-9609BE07E742}" type="presOf" srcId="{805E4D6D-FB60-48C2-BB32-C0F72C673F36}" destId="{6972F7A4-14E3-48A6-8EB3-71B05F9EB9E3}" srcOrd="0" destOrd="0" presId="urn:microsoft.com/office/officeart/2008/layout/VerticalAccentList"/>
    <dgm:cxn modelId="{62DC6590-61DF-4A0D-AAD4-513294F2367E}" srcId="{6B51EB65-2CBE-4668-A380-D2D0FA506B01}" destId="{5C7B70AE-39C0-46D0-9AC5-BA2A349CBDFD}" srcOrd="4" destOrd="0" parTransId="{022DFF5B-11BD-4A37-A76C-EC4E8E9AFC27}" sibTransId="{F40EEE7D-C1E0-4712-B33F-C1E3EEF37698}"/>
    <dgm:cxn modelId="{0B18E3B7-66C5-43C0-8E92-0068244B0235}" srcId="{6B51EB65-2CBE-4668-A380-D2D0FA506B01}" destId="{856CFA34-7C96-491F-A76B-7A3546D2D4DC}" srcOrd="3" destOrd="0" parTransId="{AA0168A1-B8BF-44A4-9C92-305A116E829C}" sibTransId="{FDCF9885-85ED-4AEA-BB16-9EE83EE1873A}"/>
    <dgm:cxn modelId="{16D9BBBE-C360-4EFF-83AD-317644168268}" srcId="{6B51EB65-2CBE-4668-A380-D2D0FA506B01}" destId="{D841BC9F-BF1E-4EDA-AA6D-A2D72E8A8BAA}" srcOrd="2" destOrd="0" parTransId="{90116761-5528-4C7F-A6FB-19B94EF8B2C6}" sibTransId="{CE1EEA64-9CB3-43E6-854E-8DFE4A021386}"/>
    <dgm:cxn modelId="{4E2742C0-7352-418C-8421-54B792735B15}" type="presOf" srcId="{6B51EB65-2CBE-4668-A380-D2D0FA506B01}" destId="{D310681A-0BE8-4CAA-A1EF-B9C772B06351}" srcOrd="0" destOrd="0" presId="urn:microsoft.com/office/officeart/2008/layout/VerticalAccentList"/>
    <dgm:cxn modelId="{54020DEC-C3A7-457E-8C0F-BD18E8A9E470}" type="presOf" srcId="{621AC4C6-5DED-4FC3-B332-CB5BDDD3E155}" destId="{50E062D4-ECA7-4ABC-893A-22A72A87392C}" srcOrd="0" destOrd="0" presId="urn:microsoft.com/office/officeart/2008/layout/VerticalAccentList"/>
    <dgm:cxn modelId="{5A2CAAF1-4C38-417C-A4D9-9C8207B2D7F5}" srcId="{6B51EB65-2CBE-4668-A380-D2D0FA506B01}" destId="{803434BA-5653-4215-A80B-77D7996630B7}" srcOrd="0" destOrd="0" parTransId="{2A5DFAB7-21F5-4797-A5E9-B3CF39AC9DA8}" sibTransId="{F833CC1C-4B9D-4FC6-BD3A-C768B2218362}"/>
    <dgm:cxn modelId="{85EC14F6-0EED-440C-91DA-173BDCF2E987}" srcId="{599F18E7-8192-4EF0-A9AA-EE4CF444F76E}" destId="{805E4D6D-FB60-48C2-BB32-C0F72C673F36}" srcOrd="0" destOrd="0" parTransId="{F54B3424-7B60-413B-992A-8510F8BCB340}" sibTransId="{7B0750EE-3CBD-4B0B-A321-28259BE761DB}"/>
    <dgm:cxn modelId="{A28CC5FA-04CD-4591-9A3F-9998DB1A79AC}" srcId="{803434BA-5653-4215-A80B-77D7996630B7}" destId="{621AC4C6-5DED-4FC3-B332-CB5BDDD3E155}" srcOrd="0" destOrd="0" parTransId="{13E4D097-6A2F-4232-8F50-03A9015413C8}" sibTransId="{1D2A2A11-ECF7-4B8A-A7D4-8687A1DE9C2E}"/>
    <dgm:cxn modelId="{DFCA25D0-D549-4098-B643-2F20B0DFCF3F}" type="presParOf" srcId="{D310681A-0BE8-4CAA-A1EF-B9C772B06351}" destId="{B723DF3C-9CB7-4B02-A52F-47651D97A97B}" srcOrd="0" destOrd="0" presId="urn:microsoft.com/office/officeart/2008/layout/VerticalAccentList"/>
    <dgm:cxn modelId="{4130E5B3-48C8-4C50-8CA7-88C0E8619790}" type="presParOf" srcId="{B723DF3C-9CB7-4B02-A52F-47651D97A97B}" destId="{0F6F5B61-1629-4DE0-BB7E-440616C5E37B}" srcOrd="0" destOrd="0" presId="urn:microsoft.com/office/officeart/2008/layout/VerticalAccentList"/>
    <dgm:cxn modelId="{A5CEDF5A-77CC-44DA-876D-9F86066087DC}" type="presParOf" srcId="{D310681A-0BE8-4CAA-A1EF-B9C772B06351}" destId="{EBF05073-9801-4C04-B3C2-18C102F67848}" srcOrd="1" destOrd="0" presId="urn:microsoft.com/office/officeart/2008/layout/VerticalAccentList"/>
    <dgm:cxn modelId="{B175D65C-B9B2-4F44-BC14-A444AE506578}" type="presParOf" srcId="{EBF05073-9801-4C04-B3C2-18C102F67848}" destId="{A19E231A-E0D2-4163-BD4A-5FBD16337B04}" srcOrd="0" destOrd="0" presId="urn:microsoft.com/office/officeart/2008/layout/VerticalAccentList"/>
    <dgm:cxn modelId="{98EB89DA-916C-4929-99FD-71C4B0584EAD}" type="presParOf" srcId="{EBF05073-9801-4C04-B3C2-18C102F67848}" destId="{C6B15B83-C003-4767-955E-C15B07613517}" srcOrd="1" destOrd="0" presId="urn:microsoft.com/office/officeart/2008/layout/VerticalAccentList"/>
    <dgm:cxn modelId="{C7F3ED48-3A0D-4AE5-AAAD-04BF776BF689}" type="presParOf" srcId="{EBF05073-9801-4C04-B3C2-18C102F67848}" destId="{05EB2BFF-B379-40FB-A6BD-87381221EE26}" srcOrd="2" destOrd="0" presId="urn:microsoft.com/office/officeart/2008/layout/VerticalAccentList"/>
    <dgm:cxn modelId="{59366911-94D3-4D91-A775-E6E126DC15E5}" type="presParOf" srcId="{EBF05073-9801-4C04-B3C2-18C102F67848}" destId="{A55D68D3-0092-48D8-9B9F-6998AAE2A0CE}" srcOrd="3" destOrd="0" presId="urn:microsoft.com/office/officeart/2008/layout/VerticalAccentList"/>
    <dgm:cxn modelId="{5827C805-246E-4751-A7A3-96DE75F03A48}" type="presParOf" srcId="{EBF05073-9801-4C04-B3C2-18C102F67848}" destId="{BFAC8221-7CF3-41D8-9B2D-C0FB6FFA8E6F}" srcOrd="4" destOrd="0" presId="urn:microsoft.com/office/officeart/2008/layout/VerticalAccentList"/>
    <dgm:cxn modelId="{8250AB8E-7DC9-4AE7-9DB1-3965E62A591F}" type="presParOf" srcId="{EBF05073-9801-4C04-B3C2-18C102F67848}" destId="{5D51B199-1293-49BE-BE47-2CC0C3A4AB99}" srcOrd="5" destOrd="0" presId="urn:microsoft.com/office/officeart/2008/layout/VerticalAccentList"/>
    <dgm:cxn modelId="{A5373683-A448-4C2C-A29F-AD3C31A67629}" type="presParOf" srcId="{EBF05073-9801-4C04-B3C2-18C102F67848}" destId="{04CEA3C8-EFB8-4AFC-9CB3-F3BDD10E0D67}" srcOrd="6" destOrd="0" presId="urn:microsoft.com/office/officeart/2008/layout/VerticalAccentList"/>
    <dgm:cxn modelId="{EFD593B0-6763-443C-91A7-AD627803874A}" type="presParOf" srcId="{EBF05073-9801-4C04-B3C2-18C102F67848}" destId="{50E062D4-ECA7-4ABC-893A-22A72A87392C}" srcOrd="7" destOrd="0" presId="urn:microsoft.com/office/officeart/2008/layout/VerticalAccentList"/>
    <dgm:cxn modelId="{7A8A032E-8497-4641-A057-1B212DD79DE5}" type="presParOf" srcId="{D310681A-0BE8-4CAA-A1EF-B9C772B06351}" destId="{C71AFF8B-F386-4723-9F04-F08593298C8D}" srcOrd="2" destOrd="0" presId="urn:microsoft.com/office/officeart/2008/layout/VerticalAccentList"/>
    <dgm:cxn modelId="{9581385C-FEF1-43FB-BD96-2A67C6F1E843}" type="presParOf" srcId="{D310681A-0BE8-4CAA-A1EF-B9C772B06351}" destId="{A211256E-01D7-40A2-9DB6-3D1F6614E39C}" srcOrd="3" destOrd="0" presId="urn:microsoft.com/office/officeart/2008/layout/VerticalAccentList"/>
    <dgm:cxn modelId="{60BC622A-C475-49F1-A7AD-C0C70251D304}" type="presParOf" srcId="{A211256E-01D7-40A2-9DB6-3D1F6614E39C}" destId="{302A09B2-E75D-4AAD-BC0F-383F68859712}" srcOrd="0" destOrd="0" presId="urn:microsoft.com/office/officeart/2008/layout/VerticalAccentList"/>
    <dgm:cxn modelId="{5DAA9B63-6027-4444-88AB-30C6690337DB}" type="presParOf" srcId="{D310681A-0BE8-4CAA-A1EF-B9C772B06351}" destId="{57E6F1C9-4236-40FD-A89A-D5F7BA1C3435}" srcOrd="4" destOrd="0" presId="urn:microsoft.com/office/officeart/2008/layout/VerticalAccentList"/>
    <dgm:cxn modelId="{E2861D7B-9AC4-4956-AD65-5426643CB0B7}" type="presParOf" srcId="{57E6F1C9-4236-40FD-A89A-D5F7BA1C3435}" destId="{561DF48D-A8F5-45D4-A0F9-B00BEDF04517}" srcOrd="0" destOrd="0" presId="urn:microsoft.com/office/officeart/2008/layout/VerticalAccentList"/>
    <dgm:cxn modelId="{7E2DDF0E-8407-494A-BA04-5F7E23F54400}" type="presParOf" srcId="{57E6F1C9-4236-40FD-A89A-D5F7BA1C3435}" destId="{528A2E29-E886-4EC8-9721-664C574AA772}" srcOrd="1" destOrd="0" presId="urn:microsoft.com/office/officeart/2008/layout/VerticalAccentList"/>
    <dgm:cxn modelId="{9B6383F1-B043-44F3-AA50-296D613448D8}" type="presParOf" srcId="{57E6F1C9-4236-40FD-A89A-D5F7BA1C3435}" destId="{E91488F2-CE5C-4827-9DB1-A8D6F64D0D33}" srcOrd="2" destOrd="0" presId="urn:microsoft.com/office/officeart/2008/layout/VerticalAccentList"/>
    <dgm:cxn modelId="{4EB73A9F-9FB1-4E34-8D4F-8E45F8015912}" type="presParOf" srcId="{57E6F1C9-4236-40FD-A89A-D5F7BA1C3435}" destId="{AFD58E75-DCBF-4A43-AB21-F8327C22E94E}" srcOrd="3" destOrd="0" presId="urn:microsoft.com/office/officeart/2008/layout/VerticalAccentList"/>
    <dgm:cxn modelId="{9248508A-9369-4E93-83D7-CF1C1372BBD7}" type="presParOf" srcId="{57E6F1C9-4236-40FD-A89A-D5F7BA1C3435}" destId="{978BEA7E-BACF-47DF-8315-C509888F0984}" srcOrd="4" destOrd="0" presId="urn:microsoft.com/office/officeart/2008/layout/VerticalAccentList"/>
    <dgm:cxn modelId="{F0B47E27-C342-4C59-A8FE-E3D4E07A3FA8}" type="presParOf" srcId="{57E6F1C9-4236-40FD-A89A-D5F7BA1C3435}" destId="{B19456B0-B878-4440-8A30-9680C72A9387}" srcOrd="5" destOrd="0" presId="urn:microsoft.com/office/officeart/2008/layout/VerticalAccentList"/>
    <dgm:cxn modelId="{865DB6C2-A801-4F86-BBE7-3CFC87E8118C}" type="presParOf" srcId="{57E6F1C9-4236-40FD-A89A-D5F7BA1C3435}" destId="{548BA863-7AF7-42E3-8660-296DCB5A357A}" srcOrd="6" destOrd="0" presId="urn:microsoft.com/office/officeart/2008/layout/VerticalAccentList"/>
    <dgm:cxn modelId="{C26F0362-2A05-46D4-8AEF-AE78E13BEA36}" type="presParOf" srcId="{57E6F1C9-4236-40FD-A89A-D5F7BA1C3435}" destId="{6972F7A4-14E3-48A6-8EB3-71B05F9EB9E3}" srcOrd="7" destOrd="0" presId="urn:microsoft.com/office/officeart/2008/layout/VerticalAccentList"/>
    <dgm:cxn modelId="{3FA90C2C-EA22-4047-A0D6-4A0DB93DD672}" type="presParOf" srcId="{D310681A-0BE8-4CAA-A1EF-B9C772B06351}" destId="{CE69D40C-E042-4DC2-A2F5-989A86F5A53C}" srcOrd="5" destOrd="0" presId="urn:microsoft.com/office/officeart/2008/layout/VerticalAccentList"/>
    <dgm:cxn modelId="{99AB4D63-3E2F-4345-8517-681E72AEA3D5}" type="presParOf" srcId="{D310681A-0BE8-4CAA-A1EF-B9C772B06351}" destId="{AB922B45-4E2D-412D-9F16-87E332AAF05F}" srcOrd="6" destOrd="0" presId="urn:microsoft.com/office/officeart/2008/layout/VerticalAccentList"/>
    <dgm:cxn modelId="{BCF58274-560D-4702-A0FB-093AF0EEE6E6}" type="presParOf" srcId="{AB922B45-4E2D-412D-9F16-87E332AAF05F}" destId="{BA9BB35E-2515-4198-B6EA-FD0D6B85E0D5}" srcOrd="0" destOrd="0" presId="urn:microsoft.com/office/officeart/2008/layout/VerticalAccentList"/>
    <dgm:cxn modelId="{80CAAA40-460E-44D2-BCCB-847A82A67A5F}" type="presParOf" srcId="{D310681A-0BE8-4CAA-A1EF-B9C772B06351}" destId="{418909E9-F435-4FAD-BF25-7FB390A84FD3}" srcOrd="7" destOrd="0" presId="urn:microsoft.com/office/officeart/2008/layout/VerticalAccentList"/>
    <dgm:cxn modelId="{3854B238-EC7A-4B12-85DF-B59D0AC24DFF}" type="presParOf" srcId="{418909E9-F435-4FAD-BF25-7FB390A84FD3}" destId="{28976DA5-9076-4498-9B21-4CEF5B6A27D0}" srcOrd="0" destOrd="0" presId="urn:microsoft.com/office/officeart/2008/layout/VerticalAccentList"/>
    <dgm:cxn modelId="{5E9EFFCD-3BC7-433D-A83E-86FBF6410884}" type="presParOf" srcId="{418909E9-F435-4FAD-BF25-7FB390A84FD3}" destId="{37B67516-CCD7-4DC8-A19C-77057542D86F}" srcOrd="1" destOrd="0" presId="urn:microsoft.com/office/officeart/2008/layout/VerticalAccentList"/>
    <dgm:cxn modelId="{A73EC488-C497-4AE4-9159-74A979C6371F}" type="presParOf" srcId="{418909E9-F435-4FAD-BF25-7FB390A84FD3}" destId="{80432712-27C8-4D5D-8D9A-1267406271FF}" srcOrd="2" destOrd="0" presId="urn:microsoft.com/office/officeart/2008/layout/VerticalAccentList"/>
    <dgm:cxn modelId="{ED1BD713-CFBF-49B3-A893-C78F2B4113D0}" type="presParOf" srcId="{418909E9-F435-4FAD-BF25-7FB390A84FD3}" destId="{DFA7EA58-137B-44F4-8A75-4C8E9AF9A976}" srcOrd="3" destOrd="0" presId="urn:microsoft.com/office/officeart/2008/layout/VerticalAccentList"/>
    <dgm:cxn modelId="{DE90B131-A1DE-4CB1-9242-FC42CF86D6E3}" type="presParOf" srcId="{418909E9-F435-4FAD-BF25-7FB390A84FD3}" destId="{0D027367-7DA8-43D2-BA50-E4FA4991807C}" srcOrd="4" destOrd="0" presId="urn:microsoft.com/office/officeart/2008/layout/VerticalAccentList"/>
    <dgm:cxn modelId="{4E073893-D84F-4613-8CF2-02B75CF401FB}" type="presParOf" srcId="{418909E9-F435-4FAD-BF25-7FB390A84FD3}" destId="{976321F7-2A6B-46D4-90C9-23D6261AC292}" srcOrd="5" destOrd="0" presId="urn:microsoft.com/office/officeart/2008/layout/VerticalAccentList"/>
    <dgm:cxn modelId="{87C9AA7A-C6A3-401B-99A5-6AA55E8B1C42}" type="presParOf" srcId="{418909E9-F435-4FAD-BF25-7FB390A84FD3}" destId="{97D060C5-A1B9-4DB8-9120-27E7D172913C}" srcOrd="6" destOrd="0" presId="urn:microsoft.com/office/officeart/2008/layout/VerticalAccentList"/>
    <dgm:cxn modelId="{8D0A19A7-095B-4EA6-BD94-6D29712C6AB6}" type="presParOf" srcId="{418909E9-F435-4FAD-BF25-7FB390A84FD3}" destId="{3AEA22F8-F124-44DC-820C-D089E5E20BC6}" srcOrd="7" destOrd="0" presId="urn:microsoft.com/office/officeart/2008/layout/VerticalAccentList"/>
    <dgm:cxn modelId="{03E8E963-2A8E-4EEC-BC12-BBDC7A9FA20D}" type="presParOf" srcId="{D310681A-0BE8-4CAA-A1EF-B9C772B06351}" destId="{85332715-EF6D-4CBA-845F-AB7817FF98A9}" srcOrd="8" destOrd="0" presId="urn:microsoft.com/office/officeart/2008/layout/VerticalAccentList"/>
    <dgm:cxn modelId="{936B9F5E-7400-4D2B-9DFC-DB50876EFA01}" type="presParOf" srcId="{D310681A-0BE8-4CAA-A1EF-B9C772B06351}" destId="{1D644E79-821B-47F1-BC2A-5D0A82FBB5AB}" srcOrd="9" destOrd="0" presId="urn:microsoft.com/office/officeart/2008/layout/VerticalAccentList"/>
    <dgm:cxn modelId="{FCDC863F-CEB6-4DF2-A455-4204327F1DC6}" type="presParOf" srcId="{1D644E79-821B-47F1-BC2A-5D0A82FBB5AB}" destId="{FB1498E3-E162-4EBF-AB93-B8EC341163AC}" srcOrd="0" destOrd="0" presId="urn:microsoft.com/office/officeart/2008/layout/VerticalAccentList"/>
    <dgm:cxn modelId="{4FA24B14-081A-46D3-BC94-748D238906F3}" type="presParOf" srcId="{D310681A-0BE8-4CAA-A1EF-B9C772B06351}" destId="{9FABBA22-486A-456B-8053-07E85EF98939}" srcOrd="10" destOrd="0" presId="urn:microsoft.com/office/officeart/2008/layout/VerticalAccentList"/>
    <dgm:cxn modelId="{1A1F7457-A46A-4579-BEC3-12F3EC87138F}" type="presParOf" srcId="{9FABBA22-486A-456B-8053-07E85EF98939}" destId="{51BE75DA-062B-414B-B170-803B1D6BE27F}" srcOrd="0" destOrd="0" presId="urn:microsoft.com/office/officeart/2008/layout/VerticalAccentList"/>
    <dgm:cxn modelId="{FE06F3D1-8119-4830-ABF7-7F3700E47F41}" type="presParOf" srcId="{9FABBA22-486A-456B-8053-07E85EF98939}" destId="{162A39F4-E286-4F28-9459-FAE619130FEE}" srcOrd="1" destOrd="0" presId="urn:microsoft.com/office/officeart/2008/layout/VerticalAccentList"/>
    <dgm:cxn modelId="{9BE28A79-9868-493C-8CF2-7F29182C0BAC}" type="presParOf" srcId="{9FABBA22-486A-456B-8053-07E85EF98939}" destId="{D5F9311F-1861-4388-BB3B-8D6023E2C2FA}" srcOrd="2" destOrd="0" presId="urn:microsoft.com/office/officeart/2008/layout/VerticalAccentList"/>
    <dgm:cxn modelId="{B49EDBEE-FCF9-419F-A098-06520BF5EEE9}" type="presParOf" srcId="{9FABBA22-486A-456B-8053-07E85EF98939}" destId="{BCFD9766-11D8-4200-B2CD-09D335EF5C5B}" srcOrd="3" destOrd="0" presId="urn:microsoft.com/office/officeart/2008/layout/VerticalAccentList"/>
    <dgm:cxn modelId="{CC61F8BD-84E5-4163-976A-28D6E00476F6}" type="presParOf" srcId="{9FABBA22-486A-456B-8053-07E85EF98939}" destId="{2D94BDCF-BFA7-4312-8E80-7C188DF44F40}" srcOrd="4" destOrd="0" presId="urn:microsoft.com/office/officeart/2008/layout/VerticalAccentList"/>
    <dgm:cxn modelId="{362A4C4E-45F8-4253-89F6-67057C56C0A9}" type="presParOf" srcId="{9FABBA22-486A-456B-8053-07E85EF98939}" destId="{F34E3BD3-2D8D-4B0E-8C38-6DBC1A7CD8E7}" srcOrd="5" destOrd="0" presId="urn:microsoft.com/office/officeart/2008/layout/VerticalAccentList"/>
    <dgm:cxn modelId="{C619290C-2CE6-40A7-B745-B6098680E30C}" type="presParOf" srcId="{9FABBA22-486A-456B-8053-07E85EF98939}" destId="{2F500B1F-62F0-43A7-A1BD-07476F0A96DE}" srcOrd="6" destOrd="0" presId="urn:microsoft.com/office/officeart/2008/layout/VerticalAccentList"/>
    <dgm:cxn modelId="{5AD2AE81-B4E3-4E54-97B5-7F7887682E86}" type="presParOf" srcId="{D310681A-0BE8-4CAA-A1EF-B9C772B06351}" destId="{AA7B9505-773C-45E7-88CC-3BC1AD8B5041}" srcOrd="11" destOrd="0" presId="urn:microsoft.com/office/officeart/2008/layout/VerticalAccentList"/>
    <dgm:cxn modelId="{3A7A9CC2-C16E-4357-A55B-C58C1478601C}" type="presParOf" srcId="{D310681A-0BE8-4CAA-A1EF-B9C772B06351}" destId="{2B8289AB-C412-425C-A089-9350755B6AF8}" srcOrd="12" destOrd="0" presId="urn:microsoft.com/office/officeart/2008/layout/VerticalAccentList"/>
    <dgm:cxn modelId="{59DB8C78-98E5-4A84-82A4-7BC187798F92}" type="presParOf" srcId="{2B8289AB-C412-425C-A089-9350755B6AF8}" destId="{94392554-1BB5-4D4D-978F-6AB01E9CAF8B}" srcOrd="0" destOrd="0" presId="urn:microsoft.com/office/officeart/2008/layout/VerticalAccentList"/>
    <dgm:cxn modelId="{0738712A-D531-4102-8E4A-1FC834936045}" type="presParOf" srcId="{D310681A-0BE8-4CAA-A1EF-B9C772B06351}" destId="{98B219E1-EE3B-460C-B7E0-B85C5BAE11A8}" srcOrd="13" destOrd="0" presId="urn:microsoft.com/office/officeart/2008/layout/VerticalAccentList"/>
    <dgm:cxn modelId="{9FA7A3C3-329D-42A9-AD31-C04821CCBD23}" type="presParOf" srcId="{98B219E1-EE3B-460C-B7E0-B85C5BAE11A8}" destId="{96216A6D-70D5-4EC4-92DF-ECB60120D601}" srcOrd="0" destOrd="0" presId="urn:microsoft.com/office/officeart/2008/layout/VerticalAccentList"/>
    <dgm:cxn modelId="{8E8A11FE-168B-41CA-85B5-4BC6C2166C9F}" type="presParOf" srcId="{98B219E1-EE3B-460C-B7E0-B85C5BAE11A8}" destId="{A393261B-0B62-4002-9084-8D95D638ED00}" srcOrd="1" destOrd="0" presId="urn:microsoft.com/office/officeart/2008/layout/VerticalAccentList"/>
    <dgm:cxn modelId="{5318A097-5786-4D71-9473-C511A3D94656}" type="presParOf" srcId="{98B219E1-EE3B-460C-B7E0-B85C5BAE11A8}" destId="{0FE3BF05-6AC4-406B-9F23-5F6F458F3AD2}" srcOrd="2" destOrd="0" presId="urn:microsoft.com/office/officeart/2008/layout/VerticalAccentList"/>
    <dgm:cxn modelId="{36E5BFD1-4230-4BEB-A6C0-17E646D7709C}" type="presParOf" srcId="{98B219E1-EE3B-460C-B7E0-B85C5BAE11A8}" destId="{CAF1CEC6-FD66-44AD-8477-37ECAC6825A1}" srcOrd="3" destOrd="0" presId="urn:microsoft.com/office/officeart/2008/layout/VerticalAccentList"/>
    <dgm:cxn modelId="{3FCC4A7B-AE8A-4999-A2CD-C62B7B9AF346}" type="presParOf" srcId="{98B219E1-EE3B-460C-B7E0-B85C5BAE11A8}" destId="{C547703E-DE43-402E-9E22-1848265DBDBE}" srcOrd="4" destOrd="0" presId="urn:microsoft.com/office/officeart/2008/layout/VerticalAccentList"/>
    <dgm:cxn modelId="{FD8C3472-6F25-4AAA-8F7B-C58CD8060626}" type="presParOf" srcId="{98B219E1-EE3B-460C-B7E0-B85C5BAE11A8}" destId="{AB577BBD-DF98-42B4-A252-6797D7313392}" srcOrd="5" destOrd="0" presId="urn:microsoft.com/office/officeart/2008/layout/VerticalAccentList"/>
    <dgm:cxn modelId="{838C6FC8-1645-4B7B-8ADB-F5F2775103EE}" type="presParOf" srcId="{98B219E1-EE3B-460C-B7E0-B85C5BAE11A8}" destId="{AE327125-AE2C-4C31-996A-9807218B9A1B}"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EE6D5-13F2-4D33-8ECE-05F0EF1ED6D5}">
      <dsp:nvSpPr>
        <dsp:cNvPr id="0" name=""/>
        <dsp:cNvSpPr/>
      </dsp:nvSpPr>
      <dsp:spPr>
        <a:xfrm>
          <a:off x="40" y="6055"/>
          <a:ext cx="3845569" cy="604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ar-DZ" sz="2100" kern="1200" dirty="0"/>
            <a:t>أهداف الدراسة</a:t>
          </a:r>
          <a:endParaRPr lang="fr-FR" sz="2100" kern="1200" dirty="0"/>
        </a:p>
      </dsp:txBody>
      <dsp:txXfrm>
        <a:off x="40" y="6055"/>
        <a:ext cx="3845569" cy="604800"/>
      </dsp:txXfrm>
    </dsp:sp>
    <dsp:sp modelId="{CD111C5A-E547-4A35-AD34-3F6363FAC43C}">
      <dsp:nvSpPr>
        <dsp:cNvPr id="0" name=""/>
        <dsp:cNvSpPr/>
      </dsp:nvSpPr>
      <dsp:spPr>
        <a:xfrm>
          <a:off x="40" y="610855"/>
          <a:ext cx="3845569" cy="390905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90000"/>
            </a:lnSpc>
            <a:spcBef>
              <a:spcPct val="0"/>
            </a:spcBef>
            <a:spcAft>
              <a:spcPct val="15000"/>
            </a:spcAft>
            <a:buChar char="•"/>
          </a:pPr>
          <a:r>
            <a:rPr lang="ar-SA" sz="2800" kern="1200" dirty="0"/>
            <a:t>تحديد الإطار </a:t>
          </a:r>
          <a:r>
            <a:rPr lang="ar-SA" sz="2800" kern="1200" dirty="0" err="1"/>
            <a:t>المفاهيمي</a:t>
          </a:r>
          <a:r>
            <a:rPr lang="ar-SA" sz="2800" kern="1200" dirty="0"/>
            <a:t> </a:t>
          </a:r>
          <a:r>
            <a:rPr lang="ar-SA" sz="2800" kern="1200" dirty="0" err="1"/>
            <a:t>للحوكمة</a:t>
          </a:r>
          <a:r>
            <a:rPr lang="ar-SA" sz="2800" kern="1200" dirty="0"/>
            <a:t> والمخاطر والامتثال؛</a:t>
          </a:r>
          <a:endParaRPr lang="fr-FR" sz="2800" kern="1200" dirty="0"/>
        </a:p>
        <a:p>
          <a:pPr marL="285750" lvl="1" indent="-285750" algn="r" defTabSz="1244600" rtl="1">
            <a:lnSpc>
              <a:spcPct val="90000"/>
            </a:lnSpc>
            <a:spcBef>
              <a:spcPct val="0"/>
            </a:spcBef>
            <a:spcAft>
              <a:spcPct val="15000"/>
            </a:spcAft>
            <a:buChar char="•"/>
          </a:pPr>
          <a:r>
            <a:rPr lang="ar-SA" sz="2800" kern="1200" dirty="0" err="1"/>
            <a:t>اﻟﻮﻗﻮف</a:t>
          </a:r>
          <a:r>
            <a:rPr lang="ar-SA" sz="2800" kern="1200" dirty="0"/>
            <a:t> </a:t>
          </a:r>
          <a:r>
            <a:rPr lang="ar-SA" sz="2800" kern="1200" dirty="0" err="1"/>
            <a:t>ﻋﻠﻰ</a:t>
          </a:r>
          <a:r>
            <a:rPr lang="ar-SA" sz="2800" kern="1200" dirty="0"/>
            <a:t> استخدام برامج ال </a:t>
          </a:r>
          <a:r>
            <a:rPr lang="fr-FR" sz="2800" kern="1200" dirty="0"/>
            <a:t>GRC</a:t>
          </a:r>
          <a:r>
            <a:rPr lang="ar-SA" sz="2800" kern="1200" dirty="0"/>
            <a:t> وأهميته؛</a:t>
          </a:r>
          <a:endParaRPr lang="fr-FR" sz="2800" kern="1200" dirty="0"/>
        </a:p>
        <a:p>
          <a:pPr marL="285750" lvl="1" indent="-285750" algn="r" defTabSz="1244600" rtl="1">
            <a:lnSpc>
              <a:spcPct val="90000"/>
            </a:lnSpc>
            <a:spcBef>
              <a:spcPct val="0"/>
            </a:spcBef>
            <a:spcAft>
              <a:spcPct val="15000"/>
            </a:spcAft>
            <a:buChar char="•"/>
          </a:pPr>
          <a:r>
            <a:rPr lang="ar-SA" sz="2800" kern="1200" dirty="0"/>
            <a:t>التعرف على</a:t>
          </a:r>
          <a:r>
            <a:rPr lang="ar-SA" sz="2800" b="1" kern="1200" dirty="0"/>
            <a:t> </a:t>
          </a:r>
          <a:r>
            <a:rPr lang="ar-SA" sz="2800" kern="1200" dirty="0"/>
            <a:t>أثر استخدام برامج</a:t>
          </a:r>
          <a:r>
            <a:rPr lang="fr-FR" sz="2800" kern="1200" dirty="0"/>
            <a:t> GRC </a:t>
          </a:r>
          <a:r>
            <a:rPr lang="ar-SA" sz="2800" kern="1200" dirty="0"/>
            <a:t>على الأداء المؤسسي</a:t>
          </a:r>
          <a:endParaRPr lang="fr-FR" sz="2800" kern="1200" dirty="0"/>
        </a:p>
      </dsp:txBody>
      <dsp:txXfrm>
        <a:off x="40" y="610855"/>
        <a:ext cx="3845569" cy="3909051"/>
      </dsp:txXfrm>
    </dsp:sp>
    <dsp:sp modelId="{E97D58C2-D1AD-437A-ACD2-D74BFBB31210}">
      <dsp:nvSpPr>
        <dsp:cNvPr id="0" name=""/>
        <dsp:cNvSpPr/>
      </dsp:nvSpPr>
      <dsp:spPr>
        <a:xfrm>
          <a:off x="4383989" y="6055"/>
          <a:ext cx="3845569" cy="60480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ar-DZ" sz="2100" kern="1200" dirty="0"/>
            <a:t>أهمية الدراسة</a:t>
          </a:r>
          <a:endParaRPr lang="fr-FR" sz="2100" kern="1200" dirty="0"/>
        </a:p>
      </dsp:txBody>
      <dsp:txXfrm>
        <a:off x="4383989" y="6055"/>
        <a:ext cx="3845569" cy="604800"/>
      </dsp:txXfrm>
    </dsp:sp>
    <dsp:sp modelId="{9F28A3FA-AC90-4193-B939-EB1A301E0723}">
      <dsp:nvSpPr>
        <dsp:cNvPr id="0" name=""/>
        <dsp:cNvSpPr/>
      </dsp:nvSpPr>
      <dsp:spPr>
        <a:xfrm>
          <a:off x="4383989" y="610855"/>
          <a:ext cx="3845569" cy="3909051"/>
        </a:xfrm>
        <a:prstGeom prst="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r" defTabSz="933450" rtl="1">
            <a:lnSpc>
              <a:spcPct val="90000"/>
            </a:lnSpc>
            <a:spcBef>
              <a:spcPct val="0"/>
            </a:spcBef>
            <a:spcAft>
              <a:spcPct val="15000"/>
            </a:spcAft>
            <a:buChar char="•"/>
          </a:pPr>
          <a:r>
            <a:rPr lang="ar-DZ" sz="2100" kern="1200" dirty="0">
              <a:cs typeface="+mj-cs"/>
            </a:rPr>
            <a:t>ﺗﻜﻤﻦ أهمية </a:t>
          </a:r>
          <a:r>
            <a:rPr lang="ar-DZ" sz="2100" kern="1200" dirty="0" err="1">
              <a:cs typeface="+mj-cs"/>
            </a:rPr>
            <a:t>اﻟﺒﺤﺚ</a:t>
          </a:r>
          <a:r>
            <a:rPr lang="ar-DZ" sz="2100" kern="1200" dirty="0">
              <a:cs typeface="+mj-cs"/>
            </a:rPr>
            <a:t> في </a:t>
          </a:r>
          <a:r>
            <a:rPr lang="ar-DZ" sz="2100" kern="1200" dirty="0" err="1">
              <a:cs typeface="+mj-cs"/>
            </a:rPr>
            <a:t>ﻛﻮﻧﻪ</a:t>
          </a:r>
          <a:r>
            <a:rPr lang="ar-DZ" sz="2100" kern="1200" dirty="0">
              <a:cs typeface="+mj-cs"/>
            </a:rPr>
            <a:t> </a:t>
          </a:r>
          <a:r>
            <a:rPr lang="ar-DZ" sz="2100" kern="1200" dirty="0" err="1">
              <a:cs typeface="+mj-cs"/>
            </a:rPr>
            <a:t>ﻳﺘﻨﺎول</a:t>
          </a:r>
          <a:r>
            <a:rPr lang="ar-DZ" sz="2100" kern="1200" dirty="0">
              <a:cs typeface="+mj-cs"/>
            </a:rPr>
            <a:t> </a:t>
          </a:r>
          <a:r>
            <a:rPr lang="ar-DZ" sz="2100" kern="1200" dirty="0" err="1">
              <a:cs typeface="+mj-cs"/>
            </a:rPr>
            <a:t>ﻣﻮﺿﻮﻋﺎ</a:t>
          </a:r>
          <a:r>
            <a:rPr lang="ar-DZ" sz="2100" kern="1200" dirty="0">
              <a:cs typeface="+mj-cs"/>
            </a:rPr>
            <a:t> </a:t>
          </a:r>
          <a:r>
            <a:rPr lang="ar-DZ" sz="2100" kern="1200" dirty="0" err="1">
              <a:cs typeface="+mj-cs"/>
            </a:rPr>
            <a:t>ﻣﻦ</a:t>
          </a:r>
          <a:r>
            <a:rPr lang="ar-DZ" sz="2100" kern="1200" dirty="0">
              <a:cs typeface="+mj-cs"/>
            </a:rPr>
            <a:t> </a:t>
          </a:r>
          <a:r>
            <a:rPr lang="ar-DZ" sz="2100" kern="1200" dirty="0" err="1">
              <a:cs typeface="+mj-cs"/>
            </a:rPr>
            <a:t>المواﺿﻴﻊ</a:t>
          </a:r>
          <a:r>
            <a:rPr lang="ar-DZ" sz="2100" kern="1200" dirty="0">
              <a:cs typeface="+mj-cs"/>
            </a:rPr>
            <a:t> الحديثة والمعقدة في </a:t>
          </a:r>
          <a:r>
            <a:rPr lang="ar-DZ" sz="2100" kern="1200" dirty="0" err="1">
              <a:cs typeface="+mj-cs"/>
            </a:rPr>
            <a:t>ﻋﻤﻞ</a:t>
          </a:r>
          <a:r>
            <a:rPr lang="ar-DZ" sz="2100" kern="1200" dirty="0">
              <a:cs typeface="+mj-cs"/>
            </a:rPr>
            <a:t> </a:t>
          </a:r>
          <a:r>
            <a:rPr lang="ar-DZ" sz="2100" kern="1200" dirty="0" err="1">
              <a:cs typeface="+mj-cs"/>
            </a:rPr>
            <a:t>اﻟمؤسسات</a:t>
          </a:r>
          <a:r>
            <a:rPr lang="ar-DZ" sz="2100" kern="1200" dirty="0">
              <a:cs typeface="+mj-cs"/>
            </a:rPr>
            <a:t> حيث أن كل  منظمة تسعى إلى الحفاظ على ميزة تنافسية، بينما التحديات الكبرى التي تواجهها غالبًا ما تقتصر على المتطلبات التنظيمية وتهديدات الأمن </a:t>
          </a:r>
          <a:r>
            <a:rPr lang="ar-DZ" sz="2100" kern="1200" dirty="0" err="1">
              <a:cs typeface="+mj-cs"/>
            </a:rPr>
            <a:t>السيبراني</a:t>
          </a:r>
          <a:r>
            <a:rPr lang="ar-DZ" sz="2100" kern="1200" dirty="0">
              <a:cs typeface="+mj-cs"/>
            </a:rPr>
            <a:t> والمخاوف الأخلاقية والعديد من العوامل الأخرى التي تؤثر على عمليات المؤسسة وسمعتها. ولهذا السبب فإن وجود إطار </a:t>
          </a:r>
          <a:r>
            <a:rPr lang="ar-DZ" sz="2100" kern="1200" dirty="0" err="1">
              <a:cs typeface="+mj-cs"/>
            </a:rPr>
            <a:t>الحوكمة</a:t>
          </a:r>
          <a:r>
            <a:rPr lang="ar-DZ" sz="2100" kern="1200" dirty="0">
              <a:cs typeface="+mj-cs"/>
            </a:rPr>
            <a:t> والمخاطر والامتثال </a:t>
          </a:r>
          <a:r>
            <a:rPr lang="fr-FR" sz="2100" kern="1200" dirty="0">
              <a:cs typeface="+mj-cs"/>
            </a:rPr>
            <a:t>GRC </a:t>
          </a:r>
          <a:r>
            <a:rPr lang="ar-DZ" sz="2100" kern="1200" dirty="0">
              <a:cs typeface="+mj-cs"/>
            </a:rPr>
            <a:t>يعد أمرًا ضروريًا وليس مجرد خيار للشركات اليوم.</a:t>
          </a:r>
          <a:endParaRPr lang="fr-FR" sz="2100" kern="1200" dirty="0">
            <a:cs typeface="+mj-cs"/>
          </a:endParaRPr>
        </a:p>
      </dsp:txBody>
      <dsp:txXfrm>
        <a:off x="4383989" y="610855"/>
        <a:ext cx="3845569" cy="3909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4B4F1-0FCF-42DB-8A89-40102CD1B350}">
      <dsp:nvSpPr>
        <dsp:cNvPr id="0" name=""/>
        <dsp:cNvSpPr/>
      </dsp:nvSpPr>
      <dsp:spPr>
        <a:xfrm rot="5400000">
          <a:off x="4867818" y="-1720326"/>
          <a:ext cx="1456618"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تعني الإدارة الأخلاقية للمنظمة، كما ويقصد بها العمليات التي تتم من خلال الإجراءات المستخدمة من ممثلي أصحاب المصالح من أجل توفير إشراف على إدارة المخاطر ومراقبتها والعمل على كفاية الضوابط لتحقيق الاهداف والمحافظة على قيمة المؤسسة </a:t>
          </a:r>
          <a:endParaRPr lang="fr-FR" sz="1900" kern="1200" dirty="0"/>
        </a:p>
      </dsp:txBody>
      <dsp:txXfrm rot="-5400000">
        <a:off x="2962655" y="255943"/>
        <a:ext cx="5195838" cy="1314406"/>
      </dsp:txXfrm>
    </dsp:sp>
    <dsp:sp modelId="{B5FA7186-8383-431D-86E3-5FA75D99C0E2}">
      <dsp:nvSpPr>
        <dsp:cNvPr id="0" name=""/>
        <dsp:cNvSpPr/>
      </dsp:nvSpPr>
      <dsp:spPr>
        <a:xfrm>
          <a:off x="0" y="2758"/>
          <a:ext cx="2962656" cy="18207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1">
            <a:lnSpc>
              <a:spcPct val="90000"/>
            </a:lnSpc>
            <a:spcBef>
              <a:spcPct val="0"/>
            </a:spcBef>
            <a:spcAft>
              <a:spcPct val="35000"/>
            </a:spcAft>
            <a:buNone/>
          </a:pPr>
          <a:r>
            <a:rPr lang="ar-SA" sz="3300" b="1" kern="1200" dirty="0" err="1"/>
            <a:t>الحوكمة</a:t>
          </a:r>
          <a:r>
            <a:rPr lang="en-GB" sz="3300" b="1" kern="1200" dirty="0"/>
            <a:t> (Governance)</a:t>
          </a:r>
          <a:r>
            <a:rPr lang="en-GB" sz="3300" kern="1200" dirty="0"/>
            <a:t> </a:t>
          </a:r>
          <a:endParaRPr lang="fr-FR" sz="3300" kern="1200" dirty="0"/>
        </a:p>
      </dsp:txBody>
      <dsp:txXfrm>
        <a:off x="88883" y="91641"/>
        <a:ext cx="2784890" cy="1643006"/>
      </dsp:txXfrm>
    </dsp:sp>
    <dsp:sp modelId="{BC9A7799-B4C5-457D-AEBC-7FE8F3738274}">
      <dsp:nvSpPr>
        <dsp:cNvPr id="0" name=""/>
        <dsp:cNvSpPr/>
      </dsp:nvSpPr>
      <dsp:spPr>
        <a:xfrm rot="5400000">
          <a:off x="4867818" y="191484"/>
          <a:ext cx="1456618" cy="5266944"/>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a:t>تشير إلى عملية تحديد وتصنيف وتقييم المخاطر التي قد تواجه المؤسسة، سواء كانت هذه المخاطر داخلية مثل ضعف العمليات أو خارجية مثل التهديدات </a:t>
          </a:r>
          <a:r>
            <a:rPr lang="ar-SA" sz="1900" kern="1200" dirty="0" err="1"/>
            <a:t>السيبرانية</a:t>
          </a:r>
          <a:endParaRPr lang="fr-FR" sz="1900" kern="1200" dirty="0"/>
        </a:p>
      </dsp:txBody>
      <dsp:txXfrm rot="-5400000">
        <a:off x="2962655" y="2167753"/>
        <a:ext cx="5195838" cy="1314406"/>
      </dsp:txXfrm>
    </dsp:sp>
    <dsp:sp modelId="{48C31116-BA1E-47AF-B364-4D8599BFE7ED}">
      <dsp:nvSpPr>
        <dsp:cNvPr id="0" name=""/>
        <dsp:cNvSpPr/>
      </dsp:nvSpPr>
      <dsp:spPr>
        <a:xfrm>
          <a:off x="0" y="1914570"/>
          <a:ext cx="2962656" cy="1820772"/>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1">
            <a:lnSpc>
              <a:spcPct val="90000"/>
            </a:lnSpc>
            <a:spcBef>
              <a:spcPct val="0"/>
            </a:spcBef>
            <a:spcAft>
              <a:spcPct val="35000"/>
            </a:spcAft>
            <a:buNone/>
          </a:pPr>
          <a:r>
            <a:rPr lang="ar-SA" sz="3300" b="1" kern="1200" dirty="0"/>
            <a:t>المخاطر</a:t>
          </a:r>
          <a:r>
            <a:rPr lang="en-GB" sz="3300" b="1" kern="1200" dirty="0"/>
            <a:t> (Risk)</a:t>
          </a:r>
          <a:r>
            <a:rPr lang="en-GB" sz="3300" kern="1200" dirty="0"/>
            <a:t> </a:t>
          </a:r>
          <a:endParaRPr lang="fr-FR" sz="3300" kern="1200" dirty="0"/>
        </a:p>
      </dsp:txBody>
      <dsp:txXfrm>
        <a:off x="88883" y="2003453"/>
        <a:ext cx="2784890" cy="1643006"/>
      </dsp:txXfrm>
    </dsp:sp>
    <dsp:sp modelId="{1A133714-7695-4CB1-B975-FF8ABE099B73}">
      <dsp:nvSpPr>
        <dsp:cNvPr id="0" name=""/>
        <dsp:cNvSpPr/>
      </dsp:nvSpPr>
      <dsp:spPr>
        <a:xfrm rot="5400000">
          <a:off x="4867818" y="2103295"/>
          <a:ext cx="1456618" cy="5266944"/>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a:t>يتعلق بالتأكد من أن جميع الأنشطة التجارية تتوافق مع القوانين واللوائح المحلية والدولية</a:t>
          </a:r>
          <a:endParaRPr lang="fr-FR" sz="1900" kern="1200" dirty="0"/>
        </a:p>
      </dsp:txBody>
      <dsp:txXfrm rot="-5400000">
        <a:off x="2962655" y="4079564"/>
        <a:ext cx="5195838" cy="1314406"/>
      </dsp:txXfrm>
    </dsp:sp>
    <dsp:sp modelId="{1FFD9153-0609-4308-BE8B-6CFD5B5ED511}">
      <dsp:nvSpPr>
        <dsp:cNvPr id="0" name=""/>
        <dsp:cNvSpPr/>
      </dsp:nvSpPr>
      <dsp:spPr>
        <a:xfrm>
          <a:off x="0" y="3826381"/>
          <a:ext cx="2962656" cy="182077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1">
            <a:lnSpc>
              <a:spcPct val="90000"/>
            </a:lnSpc>
            <a:spcBef>
              <a:spcPct val="0"/>
            </a:spcBef>
            <a:spcAft>
              <a:spcPct val="35000"/>
            </a:spcAft>
            <a:buNone/>
          </a:pPr>
          <a:r>
            <a:rPr lang="ar-SA" sz="3300" b="1" kern="1200" dirty="0"/>
            <a:t>الامتثال</a:t>
          </a:r>
          <a:r>
            <a:rPr lang="en-GB" sz="3300" b="1" kern="1200" dirty="0"/>
            <a:t> (Compliance)</a:t>
          </a:r>
          <a:r>
            <a:rPr lang="en-GB" sz="3300" kern="1200" dirty="0"/>
            <a:t> </a:t>
          </a:r>
          <a:endParaRPr lang="fr-FR" sz="3300" kern="1200" dirty="0"/>
        </a:p>
      </dsp:txBody>
      <dsp:txXfrm>
        <a:off x="88883" y="3915264"/>
        <a:ext cx="2784890" cy="1643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F5B61-1629-4DE0-BB7E-440616C5E37B}">
      <dsp:nvSpPr>
        <dsp:cNvPr id="0" name=""/>
        <dsp:cNvSpPr/>
      </dsp:nvSpPr>
      <dsp:spPr>
        <a:xfrm>
          <a:off x="1076438" y="3311"/>
          <a:ext cx="5762817" cy="52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r" defTabSz="1066800" rtl="1">
            <a:lnSpc>
              <a:spcPct val="90000"/>
            </a:lnSpc>
            <a:spcBef>
              <a:spcPct val="0"/>
            </a:spcBef>
            <a:spcAft>
              <a:spcPct val="35000"/>
            </a:spcAft>
            <a:buNone/>
          </a:pPr>
          <a:r>
            <a:rPr lang="ar-DZ" sz="2400" kern="1200" dirty="0"/>
            <a:t>1-  تحديد مؤشرات الأداء الرئيسية (</a:t>
          </a:r>
          <a:r>
            <a:rPr lang="fr-FR" sz="2400" kern="1200" dirty="0" err="1"/>
            <a:t>KPIs</a:t>
          </a:r>
          <a:r>
            <a:rPr lang="fr-FR" sz="2400" kern="1200" dirty="0"/>
            <a:t>)</a:t>
          </a:r>
        </a:p>
      </dsp:txBody>
      <dsp:txXfrm>
        <a:off x="1076438" y="3311"/>
        <a:ext cx="5762817" cy="523892"/>
      </dsp:txXfrm>
    </dsp:sp>
    <dsp:sp modelId="{A19E231A-E0D2-4163-BD4A-5FBD16337B04}">
      <dsp:nvSpPr>
        <dsp:cNvPr id="0" name=""/>
        <dsp:cNvSpPr/>
      </dsp:nvSpPr>
      <dsp:spPr>
        <a:xfrm>
          <a:off x="1076438" y="527204"/>
          <a:ext cx="1348499" cy="1067188"/>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B15B83-C003-4767-955E-C15B07613517}">
      <dsp:nvSpPr>
        <dsp:cNvPr id="0" name=""/>
        <dsp:cNvSpPr/>
      </dsp:nvSpPr>
      <dsp:spPr>
        <a:xfrm>
          <a:off x="1886434" y="527204"/>
          <a:ext cx="1348499" cy="1067188"/>
        </a:xfrm>
        <a:prstGeom prst="chevron">
          <a:avLst>
            <a:gd name="adj" fmla="val 70610"/>
          </a:avLst>
        </a:prstGeom>
        <a:solidFill>
          <a:schemeClr val="accent5">
            <a:hueOff val="-292173"/>
            <a:satOff val="1171"/>
            <a:lumOff val="254"/>
            <a:alphaOff val="0"/>
          </a:schemeClr>
        </a:solidFill>
        <a:ln w="25400" cap="flat" cmpd="sng" algn="ctr">
          <a:solidFill>
            <a:schemeClr val="accent5">
              <a:hueOff val="-292173"/>
              <a:satOff val="1171"/>
              <a:lumOff val="2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EB2BFF-B379-40FB-A6BD-87381221EE26}">
      <dsp:nvSpPr>
        <dsp:cNvPr id="0" name=""/>
        <dsp:cNvSpPr/>
      </dsp:nvSpPr>
      <dsp:spPr>
        <a:xfrm>
          <a:off x="2697070" y="527204"/>
          <a:ext cx="1348499" cy="1067188"/>
        </a:xfrm>
        <a:prstGeom prst="chevron">
          <a:avLst>
            <a:gd name="adj" fmla="val 70610"/>
          </a:avLst>
        </a:prstGeom>
        <a:solidFill>
          <a:schemeClr val="accent5">
            <a:hueOff val="-584346"/>
            <a:satOff val="2342"/>
            <a:lumOff val="508"/>
            <a:alphaOff val="0"/>
          </a:schemeClr>
        </a:solidFill>
        <a:ln w="25400" cap="flat" cmpd="sng" algn="ctr">
          <a:solidFill>
            <a:schemeClr val="accent5">
              <a:hueOff val="-584346"/>
              <a:satOff val="2342"/>
              <a:lumOff val="50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5D68D3-0092-48D8-9B9F-6998AAE2A0CE}">
      <dsp:nvSpPr>
        <dsp:cNvPr id="0" name=""/>
        <dsp:cNvSpPr/>
      </dsp:nvSpPr>
      <dsp:spPr>
        <a:xfrm>
          <a:off x="3507066" y="527204"/>
          <a:ext cx="1348499" cy="1067188"/>
        </a:xfrm>
        <a:prstGeom prst="chevron">
          <a:avLst>
            <a:gd name="adj" fmla="val 70610"/>
          </a:avLst>
        </a:prstGeom>
        <a:solidFill>
          <a:schemeClr val="accent5">
            <a:hueOff val="-876518"/>
            <a:satOff val="3513"/>
            <a:lumOff val="761"/>
            <a:alphaOff val="0"/>
          </a:schemeClr>
        </a:solidFill>
        <a:ln w="25400" cap="flat" cmpd="sng" algn="ctr">
          <a:solidFill>
            <a:schemeClr val="accent5">
              <a:hueOff val="-876518"/>
              <a:satOff val="3513"/>
              <a:lumOff val="7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AC8221-7CF3-41D8-9B2D-C0FB6FFA8E6F}">
      <dsp:nvSpPr>
        <dsp:cNvPr id="0" name=""/>
        <dsp:cNvSpPr/>
      </dsp:nvSpPr>
      <dsp:spPr>
        <a:xfrm>
          <a:off x="4317702" y="527204"/>
          <a:ext cx="1348499" cy="1067188"/>
        </a:xfrm>
        <a:prstGeom prst="chevron">
          <a:avLst>
            <a:gd name="adj" fmla="val 70610"/>
          </a:avLst>
        </a:prstGeom>
        <a:solidFill>
          <a:schemeClr val="accent5">
            <a:hueOff val="-1168691"/>
            <a:satOff val="4684"/>
            <a:lumOff val="1015"/>
            <a:alphaOff val="0"/>
          </a:schemeClr>
        </a:solidFill>
        <a:ln w="25400" cap="flat" cmpd="sng" algn="ctr">
          <a:solidFill>
            <a:schemeClr val="accent5">
              <a:hueOff val="-1168691"/>
              <a:satOff val="4684"/>
              <a:lumOff val="10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51B199-1293-49BE-BE47-2CC0C3A4AB99}">
      <dsp:nvSpPr>
        <dsp:cNvPr id="0" name=""/>
        <dsp:cNvSpPr/>
      </dsp:nvSpPr>
      <dsp:spPr>
        <a:xfrm>
          <a:off x="5127698" y="527204"/>
          <a:ext cx="1348499" cy="1067188"/>
        </a:xfrm>
        <a:prstGeom prst="chevron">
          <a:avLst>
            <a:gd name="adj" fmla="val 70610"/>
          </a:avLst>
        </a:prstGeom>
        <a:solidFill>
          <a:schemeClr val="accent5">
            <a:hueOff val="-1460864"/>
            <a:satOff val="5855"/>
            <a:lumOff val="1269"/>
            <a:alphaOff val="0"/>
          </a:schemeClr>
        </a:solidFill>
        <a:ln w="25400" cap="flat" cmpd="sng" algn="ctr">
          <a:solidFill>
            <a:schemeClr val="accent5">
              <a:hueOff val="-1460864"/>
              <a:satOff val="5855"/>
              <a:lumOff val="12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CEA3C8-EFB8-4AFC-9CB3-F3BDD10E0D67}">
      <dsp:nvSpPr>
        <dsp:cNvPr id="0" name=""/>
        <dsp:cNvSpPr/>
      </dsp:nvSpPr>
      <dsp:spPr>
        <a:xfrm>
          <a:off x="5938334" y="527204"/>
          <a:ext cx="1348499" cy="1067188"/>
        </a:xfrm>
        <a:prstGeom prst="chevron">
          <a:avLst>
            <a:gd name="adj" fmla="val 70610"/>
          </a:avLst>
        </a:prstGeom>
        <a:solidFill>
          <a:schemeClr val="accent5">
            <a:hueOff val="-1753037"/>
            <a:satOff val="7025"/>
            <a:lumOff val="1523"/>
            <a:alphaOff val="0"/>
          </a:schemeClr>
        </a:solidFill>
        <a:ln w="25400" cap="flat" cmpd="sng" algn="ctr">
          <a:solidFill>
            <a:schemeClr val="accent5">
              <a:hueOff val="-1753037"/>
              <a:satOff val="7025"/>
              <a:lumOff val="15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062D4-ECA7-4ABC-893A-22A72A87392C}">
      <dsp:nvSpPr>
        <dsp:cNvPr id="0" name=""/>
        <dsp:cNvSpPr/>
      </dsp:nvSpPr>
      <dsp:spPr>
        <a:xfrm>
          <a:off x="1076438" y="633922"/>
          <a:ext cx="5837733" cy="853750"/>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r" defTabSz="622300" rtl="1">
            <a:lnSpc>
              <a:spcPct val="90000"/>
            </a:lnSpc>
            <a:spcBef>
              <a:spcPct val="0"/>
            </a:spcBef>
            <a:spcAft>
              <a:spcPct val="35000"/>
            </a:spcAft>
            <a:buNone/>
          </a:pPr>
          <a:r>
            <a:rPr lang="ar-SA" sz="1400" kern="1200" dirty="0"/>
            <a:t>تعتبر مؤشرات الأداء الرئيسية أدوات حيوية لقياس فعالية استراتيجيات</a:t>
          </a:r>
          <a:r>
            <a:rPr lang="fr-FR" sz="1400" kern="1200" dirty="0"/>
            <a:t> GRC. </a:t>
          </a:r>
          <a:r>
            <a:rPr lang="ar-SA" sz="1400" kern="1200" dirty="0"/>
            <a:t>يجب على المؤسسات تحديد</a:t>
          </a:r>
          <a:r>
            <a:rPr lang="fr-FR" sz="1400" kern="1200" dirty="0"/>
            <a:t> </a:t>
          </a:r>
          <a:r>
            <a:rPr lang="fr-FR" sz="1400" kern="1200" dirty="0" err="1"/>
            <a:t>KPIs</a:t>
          </a:r>
          <a:r>
            <a:rPr lang="fr-FR" sz="1400" kern="1200" dirty="0"/>
            <a:t> </a:t>
          </a:r>
          <a:r>
            <a:rPr lang="ar-SA" sz="1400" kern="1200" dirty="0"/>
            <a:t>ذات صلة، مثل عدد انتهاكات الامتثال، ومدة الوقت المستغرقة لحل المشكلات، ومدى فعالية عمليات إدارة المخاطر. تساعد هذه المؤشرات في تقديم رؤى واضحة حول الأداء وتحديد المجالات التي تحتاج إلى تحسين.</a:t>
          </a:r>
          <a:endParaRPr lang="fr-FR" sz="1400" kern="1200" dirty="0"/>
        </a:p>
      </dsp:txBody>
      <dsp:txXfrm>
        <a:off x="1076438" y="633922"/>
        <a:ext cx="5837733" cy="853750"/>
      </dsp:txXfrm>
    </dsp:sp>
    <dsp:sp modelId="{302A09B2-E75D-4AAD-BC0F-383F68859712}">
      <dsp:nvSpPr>
        <dsp:cNvPr id="0" name=""/>
        <dsp:cNvSpPr/>
      </dsp:nvSpPr>
      <dsp:spPr>
        <a:xfrm>
          <a:off x="1076438" y="1693628"/>
          <a:ext cx="5762817" cy="52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r" defTabSz="1066800" rtl="1">
            <a:lnSpc>
              <a:spcPct val="90000"/>
            </a:lnSpc>
            <a:spcBef>
              <a:spcPct val="0"/>
            </a:spcBef>
            <a:spcAft>
              <a:spcPct val="35000"/>
            </a:spcAft>
            <a:buNone/>
          </a:pPr>
          <a:r>
            <a:rPr lang="ar-DZ" sz="2400" kern="1200" dirty="0"/>
            <a:t>2- </a:t>
          </a:r>
          <a:r>
            <a:rPr lang="fr-FR" sz="2400" kern="1200" dirty="0"/>
            <a:t> </a:t>
          </a:r>
          <a:r>
            <a:rPr lang="ar-SA" sz="2400" b="1" kern="1200" dirty="0"/>
            <a:t>المراقبة والتقييم المستمر</a:t>
          </a:r>
          <a:endParaRPr lang="fr-FR" sz="2400" kern="1200" dirty="0"/>
        </a:p>
      </dsp:txBody>
      <dsp:txXfrm>
        <a:off x="1076438" y="1693628"/>
        <a:ext cx="5762817" cy="523892"/>
      </dsp:txXfrm>
    </dsp:sp>
    <dsp:sp modelId="{561DF48D-A8F5-45D4-A0F9-B00BEDF04517}">
      <dsp:nvSpPr>
        <dsp:cNvPr id="0" name=""/>
        <dsp:cNvSpPr/>
      </dsp:nvSpPr>
      <dsp:spPr>
        <a:xfrm>
          <a:off x="1076438" y="2217520"/>
          <a:ext cx="1348499" cy="1067188"/>
        </a:xfrm>
        <a:prstGeom prst="chevron">
          <a:avLst>
            <a:gd name="adj" fmla="val 70610"/>
          </a:avLst>
        </a:prstGeom>
        <a:solidFill>
          <a:schemeClr val="accent5">
            <a:hueOff val="-2045210"/>
            <a:satOff val="8196"/>
            <a:lumOff val="1776"/>
            <a:alphaOff val="0"/>
          </a:schemeClr>
        </a:solidFill>
        <a:ln w="25400" cap="flat" cmpd="sng" algn="ctr">
          <a:solidFill>
            <a:schemeClr val="accent5">
              <a:hueOff val="-2045210"/>
              <a:satOff val="8196"/>
              <a:lumOff val="17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8A2E29-E886-4EC8-9721-664C574AA772}">
      <dsp:nvSpPr>
        <dsp:cNvPr id="0" name=""/>
        <dsp:cNvSpPr/>
      </dsp:nvSpPr>
      <dsp:spPr>
        <a:xfrm>
          <a:off x="1886434" y="2217520"/>
          <a:ext cx="1348499" cy="1067188"/>
        </a:xfrm>
        <a:prstGeom prst="chevron">
          <a:avLst>
            <a:gd name="adj" fmla="val 70610"/>
          </a:avLst>
        </a:prstGeom>
        <a:solidFill>
          <a:schemeClr val="accent5">
            <a:hueOff val="-2337383"/>
            <a:satOff val="9367"/>
            <a:lumOff val="2030"/>
            <a:alphaOff val="0"/>
          </a:schemeClr>
        </a:solidFill>
        <a:ln w="25400" cap="flat" cmpd="sng" algn="ctr">
          <a:solidFill>
            <a:schemeClr val="accent5">
              <a:hueOff val="-2337383"/>
              <a:satOff val="9367"/>
              <a:lumOff val="2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1488F2-CE5C-4827-9DB1-A8D6F64D0D33}">
      <dsp:nvSpPr>
        <dsp:cNvPr id="0" name=""/>
        <dsp:cNvSpPr/>
      </dsp:nvSpPr>
      <dsp:spPr>
        <a:xfrm>
          <a:off x="2697070" y="2217520"/>
          <a:ext cx="1348499" cy="1067188"/>
        </a:xfrm>
        <a:prstGeom prst="chevron">
          <a:avLst>
            <a:gd name="adj" fmla="val 70610"/>
          </a:avLst>
        </a:prstGeom>
        <a:solidFill>
          <a:schemeClr val="accent5">
            <a:hueOff val="-2629556"/>
            <a:satOff val="10538"/>
            <a:lumOff val="2284"/>
            <a:alphaOff val="0"/>
          </a:schemeClr>
        </a:solidFill>
        <a:ln w="25400" cap="flat" cmpd="sng" algn="ctr">
          <a:solidFill>
            <a:schemeClr val="accent5">
              <a:hueOff val="-2629556"/>
              <a:satOff val="10538"/>
              <a:lumOff val="22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D58E75-DCBF-4A43-AB21-F8327C22E94E}">
      <dsp:nvSpPr>
        <dsp:cNvPr id="0" name=""/>
        <dsp:cNvSpPr/>
      </dsp:nvSpPr>
      <dsp:spPr>
        <a:xfrm>
          <a:off x="3507066" y="2217520"/>
          <a:ext cx="1348499" cy="1067188"/>
        </a:xfrm>
        <a:prstGeom prst="chevron">
          <a:avLst>
            <a:gd name="adj" fmla="val 70610"/>
          </a:avLst>
        </a:prstGeom>
        <a:solidFill>
          <a:schemeClr val="accent5">
            <a:hueOff val="-2921728"/>
            <a:satOff val="11709"/>
            <a:lumOff val="2538"/>
            <a:alphaOff val="0"/>
          </a:schemeClr>
        </a:solidFill>
        <a:ln w="25400" cap="flat" cmpd="sng" algn="ctr">
          <a:solidFill>
            <a:schemeClr val="accent5">
              <a:hueOff val="-2921728"/>
              <a:satOff val="11709"/>
              <a:lumOff val="25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BEA7E-BACF-47DF-8315-C509888F0984}">
      <dsp:nvSpPr>
        <dsp:cNvPr id="0" name=""/>
        <dsp:cNvSpPr/>
      </dsp:nvSpPr>
      <dsp:spPr>
        <a:xfrm>
          <a:off x="4317702" y="2217520"/>
          <a:ext cx="1348499" cy="1067188"/>
        </a:xfrm>
        <a:prstGeom prst="chevron">
          <a:avLst>
            <a:gd name="adj" fmla="val 70610"/>
          </a:avLst>
        </a:prstGeom>
        <a:solidFill>
          <a:schemeClr val="accent5">
            <a:hueOff val="-3213901"/>
            <a:satOff val="12880"/>
            <a:lumOff val="2791"/>
            <a:alphaOff val="0"/>
          </a:schemeClr>
        </a:solidFill>
        <a:ln w="25400" cap="flat" cmpd="sng" algn="ctr">
          <a:solidFill>
            <a:schemeClr val="accent5">
              <a:hueOff val="-3213901"/>
              <a:satOff val="12880"/>
              <a:lumOff val="27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456B0-B878-4440-8A30-9680C72A9387}">
      <dsp:nvSpPr>
        <dsp:cNvPr id="0" name=""/>
        <dsp:cNvSpPr/>
      </dsp:nvSpPr>
      <dsp:spPr>
        <a:xfrm>
          <a:off x="5127698" y="2217520"/>
          <a:ext cx="1348499" cy="1067188"/>
        </a:xfrm>
        <a:prstGeom prst="chevron">
          <a:avLst>
            <a:gd name="adj" fmla="val 70610"/>
          </a:avLst>
        </a:prstGeom>
        <a:solidFill>
          <a:schemeClr val="accent5">
            <a:hueOff val="-3506074"/>
            <a:satOff val="14051"/>
            <a:lumOff val="3045"/>
            <a:alphaOff val="0"/>
          </a:schemeClr>
        </a:solidFill>
        <a:ln w="25400" cap="flat" cmpd="sng" algn="ctr">
          <a:solidFill>
            <a:schemeClr val="accent5">
              <a:hueOff val="-3506074"/>
              <a:satOff val="14051"/>
              <a:lumOff val="30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8BA863-7AF7-42E3-8660-296DCB5A357A}">
      <dsp:nvSpPr>
        <dsp:cNvPr id="0" name=""/>
        <dsp:cNvSpPr/>
      </dsp:nvSpPr>
      <dsp:spPr>
        <a:xfrm>
          <a:off x="5938334" y="2217520"/>
          <a:ext cx="1348499" cy="1067188"/>
        </a:xfrm>
        <a:prstGeom prst="chevron">
          <a:avLst>
            <a:gd name="adj" fmla="val 70610"/>
          </a:avLst>
        </a:prstGeom>
        <a:solidFill>
          <a:schemeClr val="accent5">
            <a:hueOff val="-3798247"/>
            <a:satOff val="15222"/>
            <a:lumOff val="3299"/>
            <a:alphaOff val="0"/>
          </a:schemeClr>
        </a:solidFill>
        <a:ln w="25400" cap="flat" cmpd="sng" algn="ctr">
          <a:solidFill>
            <a:schemeClr val="accent5">
              <a:hueOff val="-3798247"/>
              <a:satOff val="15222"/>
              <a:lumOff val="32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72F7A4-14E3-48A6-8EB3-71B05F9EB9E3}">
      <dsp:nvSpPr>
        <dsp:cNvPr id="0" name=""/>
        <dsp:cNvSpPr/>
      </dsp:nvSpPr>
      <dsp:spPr>
        <a:xfrm>
          <a:off x="1076438" y="2324239"/>
          <a:ext cx="5837733" cy="853750"/>
        </a:xfrm>
        <a:prstGeom prst="rect">
          <a:avLst/>
        </a:prstGeom>
        <a:solidFill>
          <a:schemeClr val="lt1">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r" defTabSz="622300" rtl="1">
            <a:lnSpc>
              <a:spcPct val="90000"/>
            </a:lnSpc>
            <a:spcBef>
              <a:spcPct val="0"/>
            </a:spcBef>
            <a:spcAft>
              <a:spcPct val="35000"/>
            </a:spcAft>
            <a:buNone/>
          </a:pPr>
          <a:r>
            <a:rPr lang="ar-SA" sz="1400" kern="1200" dirty="0"/>
            <a:t>تتطلب عملية تحسين الأداء مراقبة دورية للعمليات والإجراءات المتعلقة بـ</a:t>
          </a:r>
          <a:r>
            <a:rPr lang="fr-FR" sz="1400" kern="1200" dirty="0"/>
            <a:t> GRC. </a:t>
          </a:r>
          <a:r>
            <a:rPr lang="ar-SA" sz="1400" kern="1200" dirty="0"/>
            <a:t>يجب على المؤسسات إجراء تقييمات منتظمة لتحديد مدى توافق العمليات مع الأهداف المحددة، مما يساعد على اكتشاف أي أوجه قصور أو فرص لتحسين الأداء</a:t>
          </a:r>
          <a:endParaRPr lang="fr-FR" sz="1400" kern="1200" dirty="0"/>
        </a:p>
      </dsp:txBody>
      <dsp:txXfrm>
        <a:off x="1076438" y="2324239"/>
        <a:ext cx="5837733" cy="853750"/>
      </dsp:txXfrm>
    </dsp:sp>
    <dsp:sp modelId="{BA9BB35E-2515-4198-B6EA-FD0D6B85E0D5}">
      <dsp:nvSpPr>
        <dsp:cNvPr id="0" name=""/>
        <dsp:cNvSpPr/>
      </dsp:nvSpPr>
      <dsp:spPr>
        <a:xfrm>
          <a:off x="1076438" y="3383945"/>
          <a:ext cx="5762817" cy="52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r" defTabSz="1066800" rtl="1">
            <a:lnSpc>
              <a:spcPct val="90000"/>
            </a:lnSpc>
            <a:spcBef>
              <a:spcPct val="0"/>
            </a:spcBef>
            <a:spcAft>
              <a:spcPct val="35000"/>
            </a:spcAft>
            <a:buNone/>
          </a:pPr>
          <a:r>
            <a:rPr lang="ar-DZ" sz="2400" kern="1200" dirty="0"/>
            <a:t>3- تنفيذ إجراءات تصحيحية</a:t>
          </a:r>
          <a:endParaRPr lang="fr-FR" sz="2400" kern="1200" dirty="0"/>
        </a:p>
      </dsp:txBody>
      <dsp:txXfrm>
        <a:off x="1076438" y="3383945"/>
        <a:ext cx="5762817" cy="523892"/>
      </dsp:txXfrm>
    </dsp:sp>
    <dsp:sp modelId="{28976DA5-9076-4498-9B21-4CEF5B6A27D0}">
      <dsp:nvSpPr>
        <dsp:cNvPr id="0" name=""/>
        <dsp:cNvSpPr/>
      </dsp:nvSpPr>
      <dsp:spPr>
        <a:xfrm>
          <a:off x="1076438" y="3907837"/>
          <a:ext cx="1348499" cy="1067188"/>
        </a:xfrm>
        <a:prstGeom prst="chevron">
          <a:avLst>
            <a:gd name="adj" fmla="val 70610"/>
          </a:avLst>
        </a:prstGeom>
        <a:solidFill>
          <a:schemeClr val="accent5">
            <a:hueOff val="-4090420"/>
            <a:satOff val="16393"/>
            <a:lumOff val="3553"/>
            <a:alphaOff val="0"/>
          </a:schemeClr>
        </a:solidFill>
        <a:ln w="25400" cap="flat" cmpd="sng" algn="ctr">
          <a:solidFill>
            <a:schemeClr val="accent5">
              <a:hueOff val="-4090420"/>
              <a:satOff val="16393"/>
              <a:lumOff val="35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67516-CCD7-4DC8-A19C-77057542D86F}">
      <dsp:nvSpPr>
        <dsp:cNvPr id="0" name=""/>
        <dsp:cNvSpPr/>
      </dsp:nvSpPr>
      <dsp:spPr>
        <a:xfrm>
          <a:off x="1886434" y="3907837"/>
          <a:ext cx="1348499" cy="1067188"/>
        </a:xfrm>
        <a:prstGeom prst="chevron">
          <a:avLst>
            <a:gd name="adj" fmla="val 70610"/>
          </a:avLst>
        </a:prstGeom>
        <a:solidFill>
          <a:schemeClr val="accent5">
            <a:hueOff val="-4382592"/>
            <a:satOff val="17564"/>
            <a:lumOff val="3806"/>
            <a:alphaOff val="0"/>
          </a:schemeClr>
        </a:solidFill>
        <a:ln w="25400" cap="flat" cmpd="sng" algn="ctr">
          <a:solidFill>
            <a:schemeClr val="accent5">
              <a:hueOff val="-4382592"/>
              <a:satOff val="17564"/>
              <a:lumOff val="38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432712-27C8-4D5D-8D9A-1267406271FF}">
      <dsp:nvSpPr>
        <dsp:cNvPr id="0" name=""/>
        <dsp:cNvSpPr/>
      </dsp:nvSpPr>
      <dsp:spPr>
        <a:xfrm>
          <a:off x="2697070" y="3907837"/>
          <a:ext cx="1348499" cy="1067188"/>
        </a:xfrm>
        <a:prstGeom prst="chevron">
          <a:avLst>
            <a:gd name="adj" fmla="val 70610"/>
          </a:avLst>
        </a:prstGeom>
        <a:solidFill>
          <a:schemeClr val="accent5">
            <a:hueOff val="-4674765"/>
            <a:satOff val="18735"/>
            <a:lumOff val="4060"/>
            <a:alphaOff val="0"/>
          </a:schemeClr>
        </a:solidFill>
        <a:ln w="25400" cap="flat" cmpd="sng" algn="ctr">
          <a:solidFill>
            <a:schemeClr val="accent5">
              <a:hueOff val="-4674765"/>
              <a:satOff val="18735"/>
              <a:lumOff val="40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A7EA58-137B-44F4-8A75-4C8E9AF9A976}">
      <dsp:nvSpPr>
        <dsp:cNvPr id="0" name=""/>
        <dsp:cNvSpPr/>
      </dsp:nvSpPr>
      <dsp:spPr>
        <a:xfrm>
          <a:off x="3507066" y="3907837"/>
          <a:ext cx="1348499" cy="1067188"/>
        </a:xfrm>
        <a:prstGeom prst="chevron">
          <a:avLst>
            <a:gd name="adj" fmla="val 7061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027367-7DA8-43D2-BA50-E4FA4991807C}">
      <dsp:nvSpPr>
        <dsp:cNvPr id="0" name=""/>
        <dsp:cNvSpPr/>
      </dsp:nvSpPr>
      <dsp:spPr>
        <a:xfrm>
          <a:off x="4317702" y="3907837"/>
          <a:ext cx="1348499" cy="1067188"/>
        </a:xfrm>
        <a:prstGeom prst="chevron">
          <a:avLst>
            <a:gd name="adj" fmla="val 70610"/>
          </a:avLst>
        </a:prstGeom>
        <a:solidFill>
          <a:schemeClr val="accent5">
            <a:hueOff val="-5259111"/>
            <a:satOff val="21076"/>
            <a:lumOff val="4568"/>
            <a:alphaOff val="0"/>
          </a:schemeClr>
        </a:solidFill>
        <a:ln w="25400" cap="flat" cmpd="sng" algn="ctr">
          <a:solidFill>
            <a:schemeClr val="accent5">
              <a:hueOff val="-5259111"/>
              <a:satOff val="21076"/>
              <a:lumOff val="45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6321F7-2A6B-46D4-90C9-23D6261AC292}">
      <dsp:nvSpPr>
        <dsp:cNvPr id="0" name=""/>
        <dsp:cNvSpPr/>
      </dsp:nvSpPr>
      <dsp:spPr>
        <a:xfrm>
          <a:off x="5127698" y="3907837"/>
          <a:ext cx="1348499" cy="1067188"/>
        </a:xfrm>
        <a:prstGeom prst="chevron">
          <a:avLst>
            <a:gd name="adj" fmla="val 70610"/>
          </a:avLst>
        </a:prstGeom>
        <a:solidFill>
          <a:schemeClr val="accent5">
            <a:hueOff val="-5551284"/>
            <a:satOff val="22247"/>
            <a:lumOff val="4822"/>
            <a:alphaOff val="0"/>
          </a:schemeClr>
        </a:solidFill>
        <a:ln w="25400" cap="flat" cmpd="sng" algn="ctr">
          <a:solidFill>
            <a:schemeClr val="accent5">
              <a:hueOff val="-5551284"/>
              <a:satOff val="22247"/>
              <a:lumOff val="482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060C5-A1B9-4DB8-9120-27E7D172913C}">
      <dsp:nvSpPr>
        <dsp:cNvPr id="0" name=""/>
        <dsp:cNvSpPr/>
      </dsp:nvSpPr>
      <dsp:spPr>
        <a:xfrm>
          <a:off x="5938334" y="3907837"/>
          <a:ext cx="1348499" cy="1067188"/>
        </a:xfrm>
        <a:prstGeom prst="chevron">
          <a:avLst>
            <a:gd name="adj" fmla="val 70610"/>
          </a:avLst>
        </a:prstGeom>
        <a:solidFill>
          <a:schemeClr val="accent5">
            <a:hueOff val="-5843457"/>
            <a:satOff val="23418"/>
            <a:lumOff val="5075"/>
            <a:alphaOff val="0"/>
          </a:schemeClr>
        </a:solidFill>
        <a:ln w="25400" cap="flat" cmpd="sng" algn="ctr">
          <a:solidFill>
            <a:schemeClr val="accent5">
              <a:hueOff val="-5843457"/>
              <a:satOff val="23418"/>
              <a:lumOff val="50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A22F8-F124-44DC-820C-D089E5E20BC6}">
      <dsp:nvSpPr>
        <dsp:cNvPr id="0" name=""/>
        <dsp:cNvSpPr/>
      </dsp:nvSpPr>
      <dsp:spPr>
        <a:xfrm>
          <a:off x="1076438" y="4014556"/>
          <a:ext cx="5837733" cy="853750"/>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r" defTabSz="622300" rtl="1">
            <a:lnSpc>
              <a:spcPct val="90000"/>
            </a:lnSpc>
            <a:spcBef>
              <a:spcPct val="0"/>
            </a:spcBef>
            <a:spcAft>
              <a:spcPct val="35000"/>
            </a:spcAft>
            <a:buNone/>
          </a:pPr>
          <a:r>
            <a:rPr lang="ar-SA" sz="1400" kern="1200" dirty="0"/>
            <a:t>عند تحديد مجالات التحسين، يجب على المؤسسات اتخاذ إجراءات تصحيحية لمعالجة القضايا المكتشفة. يمكن أن تشمل هذه الإجراءات تحديث السياسات والإجراءات، أو توفير التدريب الإضافي للموظفين، أو تعديل استراتيجيات إدارة المخاطر لضمان توافقها مع التغيرات في البيئة التنظيمية</a:t>
          </a:r>
          <a:r>
            <a:rPr lang="fr-FR" sz="1400" kern="1200" dirty="0"/>
            <a:t>.</a:t>
          </a:r>
        </a:p>
      </dsp:txBody>
      <dsp:txXfrm>
        <a:off x="1076438" y="4014556"/>
        <a:ext cx="5837733" cy="853750"/>
      </dsp:txXfrm>
    </dsp:sp>
    <dsp:sp modelId="{FB1498E3-E162-4EBF-AB93-B8EC341163AC}">
      <dsp:nvSpPr>
        <dsp:cNvPr id="0" name=""/>
        <dsp:cNvSpPr/>
      </dsp:nvSpPr>
      <dsp:spPr>
        <a:xfrm>
          <a:off x="1076438" y="5074262"/>
          <a:ext cx="5762817" cy="52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r" defTabSz="1066800" rtl="1">
            <a:lnSpc>
              <a:spcPct val="90000"/>
            </a:lnSpc>
            <a:spcBef>
              <a:spcPct val="0"/>
            </a:spcBef>
            <a:spcAft>
              <a:spcPct val="35000"/>
            </a:spcAft>
            <a:buNone/>
          </a:pPr>
          <a:r>
            <a:rPr lang="ar-DZ" sz="2400" kern="1200" dirty="0"/>
            <a:t>4-</a:t>
          </a:r>
          <a:r>
            <a:rPr lang="fr-FR" sz="2400" kern="1200" dirty="0"/>
            <a:t> </a:t>
          </a:r>
          <a:r>
            <a:rPr lang="ar-SA" sz="2400" b="1" kern="1200" dirty="0"/>
            <a:t>تشجيع ثقافة التحسين</a:t>
          </a:r>
          <a:r>
            <a:rPr lang="ar-DZ" sz="2400" b="1" kern="1200" dirty="0"/>
            <a:t> المستمر</a:t>
          </a:r>
        </a:p>
      </dsp:txBody>
      <dsp:txXfrm>
        <a:off x="1076438" y="5074262"/>
        <a:ext cx="5762817" cy="523892"/>
      </dsp:txXfrm>
    </dsp:sp>
    <dsp:sp modelId="{51BE75DA-062B-414B-B170-803B1D6BE27F}">
      <dsp:nvSpPr>
        <dsp:cNvPr id="0" name=""/>
        <dsp:cNvSpPr/>
      </dsp:nvSpPr>
      <dsp:spPr>
        <a:xfrm>
          <a:off x="1076438" y="5598154"/>
          <a:ext cx="768375" cy="128062"/>
        </a:xfrm>
        <a:prstGeom prst="parallelogram">
          <a:avLst>
            <a:gd name="adj" fmla="val 140840"/>
          </a:avLst>
        </a:prstGeom>
        <a:solidFill>
          <a:schemeClr val="accent5">
            <a:hueOff val="-6135629"/>
            <a:satOff val="24589"/>
            <a:lumOff val="5329"/>
            <a:alphaOff val="0"/>
          </a:schemeClr>
        </a:solidFill>
        <a:ln w="25400" cap="flat" cmpd="sng" algn="ctr">
          <a:solidFill>
            <a:schemeClr val="accent5">
              <a:hueOff val="-6135629"/>
              <a:satOff val="24589"/>
              <a:lumOff val="53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2A39F4-E286-4F28-9459-FAE619130FEE}">
      <dsp:nvSpPr>
        <dsp:cNvPr id="0" name=""/>
        <dsp:cNvSpPr/>
      </dsp:nvSpPr>
      <dsp:spPr>
        <a:xfrm>
          <a:off x="1889635" y="5598154"/>
          <a:ext cx="768375" cy="128062"/>
        </a:xfrm>
        <a:prstGeom prst="parallelogram">
          <a:avLst>
            <a:gd name="adj" fmla="val 140840"/>
          </a:avLst>
        </a:prstGeom>
        <a:solidFill>
          <a:schemeClr val="accent5">
            <a:hueOff val="-6427803"/>
            <a:satOff val="25760"/>
            <a:lumOff val="5583"/>
            <a:alphaOff val="0"/>
          </a:schemeClr>
        </a:solidFill>
        <a:ln w="25400" cap="flat" cmpd="sng" algn="ctr">
          <a:solidFill>
            <a:schemeClr val="accent5">
              <a:hueOff val="-6427803"/>
              <a:satOff val="25760"/>
              <a:lumOff val="55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F9311F-1861-4388-BB3B-8D6023E2C2FA}">
      <dsp:nvSpPr>
        <dsp:cNvPr id="0" name=""/>
        <dsp:cNvSpPr/>
      </dsp:nvSpPr>
      <dsp:spPr>
        <a:xfrm>
          <a:off x="2702833" y="5598154"/>
          <a:ext cx="768375" cy="128062"/>
        </a:xfrm>
        <a:prstGeom prst="parallelogram">
          <a:avLst>
            <a:gd name="adj" fmla="val 140840"/>
          </a:avLst>
        </a:prstGeom>
        <a:solidFill>
          <a:schemeClr val="accent5">
            <a:hueOff val="-6719975"/>
            <a:satOff val="26931"/>
            <a:lumOff val="5837"/>
            <a:alphaOff val="0"/>
          </a:schemeClr>
        </a:solidFill>
        <a:ln w="25400" cap="flat" cmpd="sng" algn="ctr">
          <a:solidFill>
            <a:schemeClr val="accent5">
              <a:hueOff val="-6719975"/>
              <a:satOff val="26931"/>
              <a:lumOff val="58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FD9766-11D8-4200-B2CD-09D335EF5C5B}">
      <dsp:nvSpPr>
        <dsp:cNvPr id="0" name=""/>
        <dsp:cNvSpPr/>
      </dsp:nvSpPr>
      <dsp:spPr>
        <a:xfrm>
          <a:off x="3516030" y="5598154"/>
          <a:ext cx="768375" cy="128062"/>
        </a:xfrm>
        <a:prstGeom prst="parallelogram">
          <a:avLst>
            <a:gd name="adj" fmla="val 140840"/>
          </a:avLst>
        </a:prstGeom>
        <a:solidFill>
          <a:schemeClr val="accent5">
            <a:hueOff val="-7012148"/>
            <a:satOff val="28102"/>
            <a:lumOff val="6090"/>
            <a:alphaOff val="0"/>
          </a:schemeClr>
        </a:solidFill>
        <a:ln w="25400" cap="flat" cmpd="sng" algn="ctr">
          <a:solidFill>
            <a:schemeClr val="accent5">
              <a:hueOff val="-7012148"/>
              <a:satOff val="28102"/>
              <a:lumOff val="60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94BDCF-BFA7-4312-8E80-7C188DF44F40}">
      <dsp:nvSpPr>
        <dsp:cNvPr id="0" name=""/>
        <dsp:cNvSpPr/>
      </dsp:nvSpPr>
      <dsp:spPr>
        <a:xfrm>
          <a:off x="4329228" y="5598154"/>
          <a:ext cx="768375" cy="128062"/>
        </a:xfrm>
        <a:prstGeom prst="parallelogram">
          <a:avLst>
            <a:gd name="adj" fmla="val 140840"/>
          </a:avLst>
        </a:prstGeom>
        <a:solidFill>
          <a:schemeClr val="accent5">
            <a:hueOff val="-7304321"/>
            <a:satOff val="29273"/>
            <a:lumOff val="6344"/>
            <a:alphaOff val="0"/>
          </a:schemeClr>
        </a:solidFill>
        <a:ln w="25400" cap="flat" cmpd="sng" algn="ctr">
          <a:solidFill>
            <a:schemeClr val="accent5">
              <a:hueOff val="-7304321"/>
              <a:satOff val="29273"/>
              <a:lumOff val="63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4E3BD3-2D8D-4B0E-8C38-6DBC1A7CD8E7}">
      <dsp:nvSpPr>
        <dsp:cNvPr id="0" name=""/>
        <dsp:cNvSpPr/>
      </dsp:nvSpPr>
      <dsp:spPr>
        <a:xfrm>
          <a:off x="5142425" y="5598154"/>
          <a:ext cx="768375" cy="128062"/>
        </a:xfrm>
        <a:prstGeom prst="parallelogram">
          <a:avLst>
            <a:gd name="adj" fmla="val 140840"/>
          </a:avLst>
        </a:prstGeom>
        <a:solidFill>
          <a:schemeClr val="accent5">
            <a:hueOff val="-7596494"/>
            <a:satOff val="30444"/>
            <a:lumOff val="6598"/>
            <a:alphaOff val="0"/>
          </a:schemeClr>
        </a:solidFill>
        <a:ln w="25400" cap="flat" cmpd="sng" algn="ctr">
          <a:solidFill>
            <a:schemeClr val="accent5">
              <a:hueOff val="-7596494"/>
              <a:satOff val="30444"/>
              <a:lumOff val="65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500B1F-62F0-43A7-A1BD-07476F0A96DE}">
      <dsp:nvSpPr>
        <dsp:cNvPr id="0" name=""/>
        <dsp:cNvSpPr/>
      </dsp:nvSpPr>
      <dsp:spPr>
        <a:xfrm>
          <a:off x="5955623" y="5598154"/>
          <a:ext cx="768375" cy="128062"/>
        </a:xfrm>
        <a:prstGeom prst="parallelogram">
          <a:avLst>
            <a:gd name="adj" fmla="val 140840"/>
          </a:avLst>
        </a:prstGeom>
        <a:solidFill>
          <a:schemeClr val="accent5">
            <a:hueOff val="-7888666"/>
            <a:satOff val="31615"/>
            <a:lumOff val="6852"/>
            <a:alphaOff val="0"/>
          </a:schemeClr>
        </a:solidFill>
        <a:ln w="25400" cap="flat" cmpd="sng" algn="ctr">
          <a:solidFill>
            <a:schemeClr val="accent5">
              <a:hueOff val="-7888666"/>
              <a:satOff val="31615"/>
              <a:lumOff val="68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392554-1BB5-4D4D-978F-6AB01E9CAF8B}">
      <dsp:nvSpPr>
        <dsp:cNvPr id="0" name=""/>
        <dsp:cNvSpPr/>
      </dsp:nvSpPr>
      <dsp:spPr>
        <a:xfrm>
          <a:off x="1076438" y="5825453"/>
          <a:ext cx="5762817" cy="52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r" defTabSz="1066800" rtl="1">
            <a:lnSpc>
              <a:spcPct val="90000"/>
            </a:lnSpc>
            <a:spcBef>
              <a:spcPct val="0"/>
            </a:spcBef>
            <a:spcAft>
              <a:spcPct val="35000"/>
            </a:spcAft>
            <a:buNone/>
          </a:pPr>
          <a:r>
            <a:rPr lang="ar-DZ" sz="2400" b="1" kern="1200" dirty="0"/>
            <a:t>5- </a:t>
          </a:r>
          <a:r>
            <a:rPr lang="ar-SA" sz="2400" b="1" kern="1200" dirty="0"/>
            <a:t>استخدام التكنولوجيا لتحليل البيانات</a:t>
          </a:r>
          <a:endParaRPr lang="ar-DZ" sz="2400" b="1" kern="1200" dirty="0"/>
        </a:p>
      </dsp:txBody>
      <dsp:txXfrm>
        <a:off x="1076438" y="5825453"/>
        <a:ext cx="5762817" cy="523892"/>
      </dsp:txXfrm>
    </dsp:sp>
    <dsp:sp modelId="{96216A6D-70D5-4EC4-92DF-ECB60120D601}">
      <dsp:nvSpPr>
        <dsp:cNvPr id="0" name=""/>
        <dsp:cNvSpPr/>
      </dsp:nvSpPr>
      <dsp:spPr>
        <a:xfrm>
          <a:off x="1076438" y="6349345"/>
          <a:ext cx="768375" cy="128062"/>
        </a:xfrm>
        <a:prstGeom prst="parallelogram">
          <a:avLst>
            <a:gd name="adj" fmla="val 140840"/>
          </a:avLst>
        </a:prstGeom>
        <a:solidFill>
          <a:schemeClr val="accent5">
            <a:hueOff val="-8180839"/>
            <a:satOff val="32786"/>
            <a:lumOff val="7105"/>
            <a:alphaOff val="0"/>
          </a:schemeClr>
        </a:solidFill>
        <a:ln w="25400" cap="flat" cmpd="sng" algn="ctr">
          <a:solidFill>
            <a:schemeClr val="accent5">
              <a:hueOff val="-8180839"/>
              <a:satOff val="32786"/>
              <a:lumOff val="71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93261B-0B62-4002-9084-8D95D638ED00}">
      <dsp:nvSpPr>
        <dsp:cNvPr id="0" name=""/>
        <dsp:cNvSpPr/>
      </dsp:nvSpPr>
      <dsp:spPr>
        <a:xfrm>
          <a:off x="1889635" y="6349345"/>
          <a:ext cx="768375" cy="128062"/>
        </a:xfrm>
        <a:prstGeom prst="parallelogram">
          <a:avLst>
            <a:gd name="adj" fmla="val 140840"/>
          </a:avLst>
        </a:prstGeom>
        <a:solidFill>
          <a:schemeClr val="accent5">
            <a:hueOff val="-8473012"/>
            <a:satOff val="33956"/>
            <a:lumOff val="7359"/>
            <a:alphaOff val="0"/>
          </a:schemeClr>
        </a:solidFill>
        <a:ln w="25400" cap="flat" cmpd="sng" algn="ctr">
          <a:solidFill>
            <a:schemeClr val="accent5">
              <a:hueOff val="-8473012"/>
              <a:satOff val="33956"/>
              <a:lumOff val="73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3BF05-6AC4-406B-9F23-5F6F458F3AD2}">
      <dsp:nvSpPr>
        <dsp:cNvPr id="0" name=""/>
        <dsp:cNvSpPr/>
      </dsp:nvSpPr>
      <dsp:spPr>
        <a:xfrm>
          <a:off x="2702833" y="6349345"/>
          <a:ext cx="768375" cy="128062"/>
        </a:xfrm>
        <a:prstGeom prst="parallelogram">
          <a:avLst>
            <a:gd name="adj" fmla="val 140840"/>
          </a:avLst>
        </a:prstGeom>
        <a:solidFill>
          <a:schemeClr val="accent5">
            <a:hueOff val="-8765185"/>
            <a:satOff val="35127"/>
            <a:lumOff val="7613"/>
            <a:alphaOff val="0"/>
          </a:schemeClr>
        </a:solidFill>
        <a:ln w="25400" cap="flat" cmpd="sng" algn="ctr">
          <a:solidFill>
            <a:schemeClr val="accent5">
              <a:hueOff val="-8765185"/>
              <a:satOff val="35127"/>
              <a:lumOff val="76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F1CEC6-FD66-44AD-8477-37ECAC6825A1}">
      <dsp:nvSpPr>
        <dsp:cNvPr id="0" name=""/>
        <dsp:cNvSpPr/>
      </dsp:nvSpPr>
      <dsp:spPr>
        <a:xfrm>
          <a:off x="3516030" y="6349345"/>
          <a:ext cx="768375" cy="128062"/>
        </a:xfrm>
        <a:prstGeom prst="parallelogram">
          <a:avLst>
            <a:gd name="adj" fmla="val 140840"/>
          </a:avLst>
        </a:prstGeom>
        <a:solidFill>
          <a:schemeClr val="accent5">
            <a:hueOff val="-9057358"/>
            <a:satOff val="36298"/>
            <a:lumOff val="7867"/>
            <a:alphaOff val="0"/>
          </a:schemeClr>
        </a:solidFill>
        <a:ln w="25400" cap="flat" cmpd="sng" algn="ctr">
          <a:solidFill>
            <a:schemeClr val="accent5">
              <a:hueOff val="-9057358"/>
              <a:satOff val="36298"/>
              <a:lumOff val="78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47703E-DE43-402E-9E22-1848265DBDBE}">
      <dsp:nvSpPr>
        <dsp:cNvPr id="0" name=""/>
        <dsp:cNvSpPr/>
      </dsp:nvSpPr>
      <dsp:spPr>
        <a:xfrm>
          <a:off x="4329228" y="6349345"/>
          <a:ext cx="768375" cy="128062"/>
        </a:xfrm>
        <a:prstGeom prst="parallelogram">
          <a:avLst>
            <a:gd name="adj" fmla="val 140840"/>
          </a:avLst>
        </a:prstGeom>
        <a:solidFill>
          <a:schemeClr val="accent5">
            <a:hueOff val="-9349531"/>
            <a:satOff val="37469"/>
            <a:lumOff val="8120"/>
            <a:alphaOff val="0"/>
          </a:schemeClr>
        </a:solidFill>
        <a:ln w="25400" cap="flat" cmpd="sng" algn="ctr">
          <a:solidFill>
            <a:schemeClr val="accent5">
              <a:hueOff val="-9349531"/>
              <a:satOff val="37469"/>
              <a:lumOff val="81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577BBD-DF98-42B4-A252-6797D7313392}">
      <dsp:nvSpPr>
        <dsp:cNvPr id="0" name=""/>
        <dsp:cNvSpPr/>
      </dsp:nvSpPr>
      <dsp:spPr>
        <a:xfrm>
          <a:off x="5142425" y="6349345"/>
          <a:ext cx="768375" cy="128062"/>
        </a:xfrm>
        <a:prstGeom prst="parallelogram">
          <a:avLst>
            <a:gd name="adj" fmla="val 140840"/>
          </a:avLst>
        </a:prstGeom>
        <a:solidFill>
          <a:schemeClr val="accent5">
            <a:hueOff val="-9641703"/>
            <a:satOff val="38640"/>
            <a:lumOff val="8374"/>
            <a:alphaOff val="0"/>
          </a:schemeClr>
        </a:solidFill>
        <a:ln w="25400" cap="flat" cmpd="sng" algn="ctr">
          <a:solidFill>
            <a:schemeClr val="accent5">
              <a:hueOff val="-9641703"/>
              <a:satOff val="38640"/>
              <a:lumOff val="83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327125-AE2C-4C31-996A-9807218B9A1B}">
      <dsp:nvSpPr>
        <dsp:cNvPr id="0" name=""/>
        <dsp:cNvSpPr/>
      </dsp:nvSpPr>
      <dsp:spPr>
        <a:xfrm>
          <a:off x="5955623" y="6349345"/>
          <a:ext cx="768375" cy="128062"/>
        </a:xfrm>
        <a:prstGeom prst="parallelogram">
          <a:avLst>
            <a:gd name="adj" fmla="val 14084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03/12/2024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03/12/2024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03/12/2024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03/12/2024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5.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640960" cy="6408712"/>
          </a:xfrm>
        </p:spPr>
        <p:txBody>
          <a:bodyPr>
            <a:normAutofit/>
          </a:bodyPr>
          <a:lstStyle/>
          <a:p>
            <a:pPr rtl="1"/>
            <a:r>
              <a:rPr lang="ar-DZ" sz="2000" b="1" dirty="0">
                <a:solidFill>
                  <a:schemeClr val="tx1"/>
                </a:solidFill>
              </a:rPr>
              <a:t>جامعة غرداية</a:t>
            </a:r>
          </a:p>
          <a:p>
            <a:pPr rtl="1"/>
            <a:r>
              <a:rPr lang="ar-DZ" sz="2000" b="1" dirty="0">
                <a:solidFill>
                  <a:schemeClr val="tx1"/>
                </a:solidFill>
              </a:rPr>
              <a:t>كلية العلوم الاقتصادية والتجارية وعلوم التسيير</a:t>
            </a:r>
            <a:endParaRPr lang="fr-FR" sz="2000" b="1" dirty="0">
              <a:solidFill>
                <a:schemeClr val="tx1"/>
              </a:solidFill>
            </a:endParaRPr>
          </a:p>
          <a:p>
            <a:pPr rtl="1"/>
            <a:r>
              <a:rPr lang="ar-DZ" sz="2000" b="1" dirty="0">
                <a:solidFill>
                  <a:schemeClr val="tx1"/>
                </a:solidFill>
              </a:rPr>
              <a:t>مخبر التطبيقات الكمية والنوعية للارتقاء الاقتصادي الاجتماعي </a:t>
            </a:r>
            <a:endParaRPr lang="fr-FR" sz="2000" b="1" dirty="0">
              <a:solidFill>
                <a:schemeClr val="tx1"/>
              </a:solidFill>
            </a:endParaRPr>
          </a:p>
          <a:p>
            <a:pPr rtl="1"/>
            <a:r>
              <a:rPr lang="ar-DZ" sz="2000" b="1" dirty="0">
                <a:solidFill>
                  <a:schemeClr val="tx1"/>
                </a:solidFill>
              </a:rPr>
              <a:t>والبيئي بالمؤسسات الجزائرية </a:t>
            </a:r>
            <a:endParaRPr lang="fr-FR" sz="2000" b="1" dirty="0">
              <a:solidFill>
                <a:schemeClr val="tx1"/>
              </a:solidFill>
            </a:endParaRPr>
          </a:p>
          <a:p>
            <a:pPr rtl="1"/>
            <a:r>
              <a:rPr lang="ar-DZ" sz="2000" b="1" dirty="0">
                <a:solidFill>
                  <a:schemeClr val="tx1"/>
                </a:solidFill>
              </a:rPr>
              <a:t>مشروع البحث </a:t>
            </a:r>
            <a:r>
              <a:rPr lang="fr-FR" sz="2000" b="1" dirty="0">
                <a:solidFill>
                  <a:schemeClr val="tx1"/>
                </a:solidFill>
              </a:rPr>
              <a:t>PRFU</a:t>
            </a:r>
            <a:r>
              <a:rPr lang="ar-DZ" sz="2000" b="1" dirty="0" err="1">
                <a:solidFill>
                  <a:schemeClr val="tx1"/>
                </a:solidFill>
              </a:rPr>
              <a:t>حوكمة</a:t>
            </a:r>
            <a:r>
              <a:rPr lang="ar-DZ" sz="2000" b="1" dirty="0">
                <a:solidFill>
                  <a:schemeClr val="tx1"/>
                </a:solidFill>
              </a:rPr>
              <a:t> النظام المصرفي والمالي في ظل الأزمات المالية وتحديات الرهانات الاقتصادية في الجزائر</a:t>
            </a:r>
          </a:p>
          <a:p>
            <a:pPr rtl="1"/>
            <a:endParaRPr lang="ar-DZ" sz="2000" b="1" dirty="0">
              <a:solidFill>
                <a:schemeClr val="tx1"/>
              </a:solidFill>
            </a:endParaRPr>
          </a:p>
          <a:p>
            <a:pPr rtl="1"/>
            <a:endParaRPr lang="ar-DZ" sz="2000" b="1" dirty="0">
              <a:solidFill>
                <a:schemeClr val="tx1"/>
              </a:solidFill>
            </a:endParaRPr>
          </a:p>
          <a:p>
            <a:pPr rtl="1"/>
            <a:endParaRPr lang="ar-DZ" sz="2000" b="1" dirty="0">
              <a:solidFill>
                <a:schemeClr val="tx1"/>
              </a:solidFill>
            </a:endParaRPr>
          </a:p>
          <a:p>
            <a:pPr algn="r" rtl="1"/>
            <a:r>
              <a:rPr lang="ar-DZ" sz="2000" b="1" dirty="0">
                <a:solidFill>
                  <a:schemeClr val="tx1"/>
                </a:solidFill>
              </a:rPr>
              <a:t>مداخلة بعنوان: </a:t>
            </a:r>
          </a:p>
          <a:p>
            <a:pPr algn="r" rtl="1"/>
            <a:endParaRPr lang="ar-DZ" sz="2000" b="1" dirty="0">
              <a:solidFill>
                <a:schemeClr val="tx1"/>
              </a:solidFill>
            </a:endParaRPr>
          </a:p>
          <a:p>
            <a:pPr algn="r" rtl="1"/>
            <a:endParaRPr lang="ar-DZ" sz="2000" b="1" dirty="0">
              <a:solidFill>
                <a:schemeClr val="tx1"/>
              </a:solidFill>
            </a:endParaRPr>
          </a:p>
          <a:p>
            <a:pPr algn="r" rtl="1"/>
            <a:endParaRPr lang="ar-DZ" sz="2000" b="1" dirty="0">
              <a:solidFill>
                <a:schemeClr val="tx1"/>
              </a:solidFill>
            </a:endParaRPr>
          </a:p>
          <a:p>
            <a:pPr algn="r" rtl="1"/>
            <a:r>
              <a:rPr lang="ar-DZ" sz="2000" b="1" dirty="0">
                <a:solidFill>
                  <a:schemeClr val="tx1"/>
                </a:solidFill>
              </a:rPr>
              <a:t>من إعداد: </a:t>
            </a:r>
            <a:br>
              <a:rPr lang="ar-DZ" sz="2000" b="1" dirty="0">
                <a:solidFill>
                  <a:schemeClr val="tx1"/>
                </a:solidFill>
              </a:rPr>
            </a:br>
            <a:r>
              <a:rPr lang="ar-DZ" sz="2000" b="1" dirty="0">
                <a:solidFill>
                  <a:schemeClr val="tx1"/>
                </a:solidFill>
              </a:rPr>
              <a:t>د. رحيمة </a:t>
            </a:r>
            <a:r>
              <a:rPr lang="ar-DZ" sz="2000" b="1" dirty="0" err="1">
                <a:solidFill>
                  <a:schemeClr val="tx1"/>
                </a:solidFill>
              </a:rPr>
              <a:t>شخوم</a:t>
            </a:r>
            <a:br>
              <a:rPr lang="ar-DZ" sz="2000" b="1" dirty="0">
                <a:solidFill>
                  <a:schemeClr val="tx1"/>
                </a:solidFill>
              </a:rPr>
            </a:br>
            <a:r>
              <a:rPr lang="ar-DZ" sz="2000" b="1" dirty="0">
                <a:solidFill>
                  <a:schemeClr val="tx1"/>
                </a:solidFill>
              </a:rPr>
              <a:t>د. سارة </a:t>
            </a:r>
            <a:r>
              <a:rPr lang="ar-DZ" sz="2000" b="1" dirty="0" err="1">
                <a:solidFill>
                  <a:schemeClr val="tx1"/>
                </a:solidFill>
              </a:rPr>
              <a:t>ريغي</a:t>
            </a:r>
            <a:br>
              <a:rPr lang="ar-DZ" sz="2000" b="1" dirty="0">
                <a:solidFill>
                  <a:schemeClr val="tx1"/>
                </a:solidFill>
              </a:rPr>
            </a:br>
            <a:r>
              <a:rPr lang="ar-DZ" sz="2000" b="1" dirty="0">
                <a:solidFill>
                  <a:schemeClr val="tx1"/>
                </a:solidFill>
              </a:rPr>
              <a:t>ط د. مروة </a:t>
            </a:r>
            <a:r>
              <a:rPr lang="ar-DZ" sz="2000" b="1" dirty="0" err="1">
                <a:solidFill>
                  <a:schemeClr val="tx1"/>
                </a:solidFill>
              </a:rPr>
              <a:t>ريغي</a:t>
            </a:r>
            <a:r>
              <a:rPr lang="ar-DZ" b="1" dirty="0">
                <a:solidFill>
                  <a:schemeClr val="tx1"/>
                </a:solidFill>
              </a:rPr>
              <a:t> </a:t>
            </a:r>
            <a:endParaRPr lang="fr-FR" dirty="0">
              <a:solidFill>
                <a:schemeClr val="tx1"/>
              </a:solidFill>
            </a:endParaRPr>
          </a:p>
        </p:txBody>
      </p:sp>
      <p:sp>
        <p:nvSpPr>
          <p:cNvPr id="4" name="Ellipse 3"/>
          <p:cNvSpPr/>
          <p:nvPr/>
        </p:nvSpPr>
        <p:spPr>
          <a:xfrm>
            <a:off x="611560" y="2420013"/>
            <a:ext cx="8136904" cy="79208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b="1" dirty="0">
                <a:solidFill>
                  <a:schemeClr val="tx1"/>
                </a:solidFill>
              </a:rPr>
              <a:t>الملتقى الوطني حول </a:t>
            </a:r>
            <a:r>
              <a:rPr lang="ar-DZ" b="1" dirty="0">
                <a:solidFill>
                  <a:schemeClr val="tx1"/>
                </a:solidFill>
              </a:rPr>
              <a:t>"</a:t>
            </a:r>
            <a:r>
              <a:rPr lang="ar-DZ" b="1" dirty="0" err="1">
                <a:solidFill>
                  <a:schemeClr val="tx1"/>
                </a:solidFill>
              </a:rPr>
              <a:t>إستراتيجية</a:t>
            </a:r>
            <a:r>
              <a:rPr lang="ar-DZ" b="1" dirty="0">
                <a:solidFill>
                  <a:schemeClr val="tx1"/>
                </a:solidFill>
              </a:rPr>
              <a:t> تطوير وتعزيز </a:t>
            </a:r>
            <a:r>
              <a:rPr lang="ar-DZ" b="1" dirty="0" err="1">
                <a:solidFill>
                  <a:schemeClr val="tx1"/>
                </a:solidFill>
              </a:rPr>
              <a:t>الحوكمة</a:t>
            </a:r>
            <a:r>
              <a:rPr lang="ar-DZ" b="1" dirty="0">
                <a:solidFill>
                  <a:schemeClr val="tx1"/>
                </a:solidFill>
              </a:rPr>
              <a:t> المالية في المؤسسات الاقتصادية</a:t>
            </a:r>
            <a:r>
              <a:rPr lang="ar-DZ" dirty="0"/>
              <a:t>"</a:t>
            </a:r>
            <a:endParaRPr lang="fr-FR" dirty="0"/>
          </a:p>
        </p:txBody>
      </p:sp>
      <p:sp>
        <p:nvSpPr>
          <p:cNvPr id="5" name="Ellipse 4"/>
          <p:cNvSpPr/>
          <p:nvPr/>
        </p:nvSpPr>
        <p:spPr>
          <a:xfrm>
            <a:off x="1171636" y="3717032"/>
            <a:ext cx="6624736" cy="158417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a:t>استخدام برامج</a:t>
            </a:r>
            <a:r>
              <a:rPr lang="fr-FR" sz="2000" b="1" dirty="0"/>
              <a:t>GRC </a:t>
            </a:r>
            <a:r>
              <a:rPr lang="ar-DZ" sz="2000" b="1" dirty="0"/>
              <a:t> </a:t>
            </a:r>
            <a:r>
              <a:rPr lang="fr-FR" sz="2000" b="1" dirty="0"/>
              <a:t> </a:t>
            </a:r>
            <a:r>
              <a:rPr lang="ar-DZ" sz="2000" b="1" dirty="0"/>
              <a:t>لتفعيل إطار </a:t>
            </a:r>
            <a:r>
              <a:rPr lang="ar-DZ" sz="2000" b="1" dirty="0" err="1"/>
              <a:t>الحوكمة</a:t>
            </a:r>
            <a:r>
              <a:rPr lang="ar-DZ" sz="2000" b="1" dirty="0"/>
              <a:t> وإدارة المخاطر في المؤسسة</a:t>
            </a:r>
          </a:p>
          <a:p>
            <a:r>
              <a:rPr lang="en-GB" sz="1400" b="1" dirty="0"/>
              <a:t>Using GRC programs to activate the enterprise governance and risk management framework</a:t>
            </a:r>
            <a:endParaRPr lang="ar-DZ" sz="2000" b="1" dirty="0"/>
          </a:p>
        </p:txBody>
      </p:sp>
    </p:spTree>
    <p:extLst>
      <p:ext uri="{BB962C8B-B14F-4D97-AF65-F5344CB8AC3E}">
        <p14:creationId xmlns:p14="http://schemas.microsoft.com/office/powerpoint/2010/main" val="193771322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264696"/>
          </a:xfrm>
        </p:spPr>
        <p:txBody>
          <a:bodyPr/>
          <a:lstStyle/>
          <a:p>
            <a:pPr marL="0" lvl="0" indent="0" algn="r" rtl="1">
              <a:buNone/>
            </a:pPr>
            <a:r>
              <a:rPr lang="ar-DZ" dirty="0">
                <a:solidFill>
                  <a:srgbClr val="00B050"/>
                </a:solidFill>
              </a:rPr>
              <a:t>2- </a:t>
            </a:r>
            <a:r>
              <a:rPr lang="ar-SA" b="1" dirty="0">
                <a:solidFill>
                  <a:srgbClr val="00B050"/>
                </a:solidFill>
              </a:rPr>
              <a:t>توظيف التكنولوجيا في</a:t>
            </a:r>
            <a:r>
              <a:rPr lang="fr-FR" b="1" dirty="0">
                <a:solidFill>
                  <a:srgbClr val="00B050"/>
                </a:solidFill>
              </a:rPr>
              <a:t> </a:t>
            </a:r>
            <a:r>
              <a:rPr lang="ar-DZ" b="1" dirty="0">
                <a:solidFill>
                  <a:srgbClr val="00B050"/>
                </a:solidFill>
              </a:rPr>
              <a:t> </a:t>
            </a:r>
            <a:r>
              <a:rPr lang="fr-FR" b="1" dirty="0">
                <a:solidFill>
                  <a:srgbClr val="00B050"/>
                </a:solidFill>
              </a:rPr>
              <a:t>GRC</a:t>
            </a:r>
            <a:r>
              <a:rPr lang="ar-DZ" b="1" dirty="0">
                <a:solidFill>
                  <a:srgbClr val="00B050"/>
                </a:solidFill>
              </a:rPr>
              <a:t>: </a:t>
            </a:r>
            <a:r>
              <a:rPr lang="ar-SA" sz="2800" dirty="0"/>
              <a:t>توظيف التكنولوجيا في إطار </a:t>
            </a:r>
            <a:r>
              <a:rPr lang="ar-SA" sz="2800" dirty="0" err="1"/>
              <a:t>الحوكمة</a:t>
            </a:r>
            <a:r>
              <a:rPr lang="ar-SA" sz="2800" dirty="0"/>
              <a:t> والمخاطر والامتثال</a:t>
            </a:r>
            <a:r>
              <a:rPr lang="fr-FR" sz="2800" dirty="0"/>
              <a:t> (GRC) </a:t>
            </a:r>
            <a:r>
              <a:rPr lang="ar-SA" sz="2800" dirty="0"/>
              <a:t>يعد أمرًا حيويًا لتحسين الكفاءة والفعالية في إدارة العمليات. وفيما يلي بعض الجوانب الرئيسية التي توضح كيفية استخدام التكنولوجيا في</a:t>
            </a:r>
            <a:r>
              <a:rPr lang="fr-FR" sz="2800" dirty="0"/>
              <a:t> GRC</a:t>
            </a:r>
            <a:r>
              <a:rPr lang="ar-DZ" dirty="0"/>
              <a:t>:</a:t>
            </a:r>
          </a:p>
          <a:p>
            <a:pPr marL="514350" indent="-514350" algn="r" rtl="1">
              <a:buFont typeface="+mj-lt"/>
              <a:buAutoNum type="arabicPeriod"/>
            </a:pPr>
            <a:r>
              <a:rPr lang="ar-SA" sz="2800" dirty="0" err="1"/>
              <a:t>أتمتة</a:t>
            </a:r>
            <a:r>
              <a:rPr lang="ar-SA" sz="2800" dirty="0"/>
              <a:t> العمليات</a:t>
            </a:r>
            <a:endParaRPr lang="fr-FR" sz="2800" dirty="0"/>
          </a:p>
          <a:p>
            <a:pPr marL="514350" indent="-514350" algn="r" rtl="1">
              <a:buFont typeface="+mj-lt"/>
              <a:buAutoNum type="arabicPeriod"/>
            </a:pPr>
            <a:r>
              <a:rPr lang="ar-SA" sz="2800" dirty="0"/>
              <a:t>تحليل البيانات</a:t>
            </a:r>
            <a:endParaRPr lang="fr-FR" sz="2800" dirty="0"/>
          </a:p>
          <a:p>
            <a:pPr marL="514350" indent="-514350" algn="r" rtl="1">
              <a:buFont typeface="+mj-lt"/>
              <a:buAutoNum type="arabicPeriod"/>
            </a:pPr>
            <a:r>
              <a:rPr lang="ar-SA" sz="2800" dirty="0"/>
              <a:t>تحسين الأمن </a:t>
            </a:r>
            <a:r>
              <a:rPr lang="ar-SA" sz="2800" dirty="0" err="1"/>
              <a:t>السيبراني</a:t>
            </a:r>
            <a:endParaRPr lang="fr-FR" sz="2800" dirty="0"/>
          </a:p>
          <a:p>
            <a:pPr marL="514350" indent="-514350" algn="r" rtl="1">
              <a:buFont typeface="+mj-lt"/>
              <a:buAutoNum type="arabicPeriod"/>
            </a:pPr>
            <a:r>
              <a:rPr lang="ar-SA" sz="2800" dirty="0"/>
              <a:t>-</a:t>
            </a:r>
            <a:r>
              <a:rPr lang="fr-FR" sz="2800" dirty="0"/>
              <a:t> </a:t>
            </a:r>
            <a:r>
              <a:rPr lang="ar-SA" sz="2800" dirty="0"/>
              <a:t>إدارة الوثائق</a:t>
            </a:r>
            <a:endParaRPr lang="fr-FR" sz="2800" dirty="0"/>
          </a:p>
          <a:p>
            <a:pPr marL="514350" indent="-514350" algn="r" rtl="1">
              <a:buFont typeface="+mj-lt"/>
              <a:buAutoNum type="arabicPeriod"/>
            </a:pPr>
            <a:r>
              <a:rPr lang="ar-SA" sz="2800" dirty="0"/>
              <a:t>التكامل بين الأنظمة</a:t>
            </a:r>
            <a:endParaRPr lang="fr-FR" sz="2800" dirty="0"/>
          </a:p>
          <a:p>
            <a:pPr marL="514350" indent="-514350" algn="r" rtl="1">
              <a:buFont typeface="+mj-lt"/>
              <a:buAutoNum type="arabicPeriod"/>
            </a:pPr>
            <a:r>
              <a:rPr lang="ar-SA" sz="2800" dirty="0"/>
              <a:t>-</a:t>
            </a:r>
            <a:r>
              <a:rPr lang="fr-FR" sz="2800" dirty="0"/>
              <a:t> </a:t>
            </a:r>
            <a:r>
              <a:rPr lang="ar-SA" sz="2800" dirty="0"/>
              <a:t>توفير التقارير والتحليلات</a:t>
            </a:r>
            <a:endParaRPr lang="fr-FR" sz="2800" dirty="0"/>
          </a:p>
          <a:p>
            <a:pPr marL="514350" indent="-514350" algn="r" rtl="1">
              <a:buFont typeface="+mj-lt"/>
              <a:buAutoNum type="arabicPeriod"/>
            </a:pPr>
            <a:r>
              <a:rPr lang="ar-SA" sz="2800" dirty="0"/>
              <a:t>تسهيل الامتثال</a:t>
            </a:r>
            <a:endParaRPr lang="fr-FR" sz="2800" dirty="0"/>
          </a:p>
          <a:p>
            <a:pPr marL="0" lvl="0" indent="0" algn="r" rtl="1">
              <a:buNone/>
            </a:pPr>
            <a:endParaRPr lang="fr-FR" sz="2800" dirty="0">
              <a:solidFill>
                <a:srgbClr val="00B05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20888"/>
            <a:ext cx="3960440" cy="3600400"/>
          </a:xfrm>
          <a:prstGeom prst="rect">
            <a:avLst/>
          </a:prstGeom>
        </p:spPr>
      </p:pic>
    </p:spTree>
    <p:extLst>
      <p:ext uri="{BB962C8B-B14F-4D97-AF65-F5344CB8AC3E}">
        <p14:creationId xmlns:p14="http://schemas.microsoft.com/office/powerpoint/2010/main" val="312860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lstStyle/>
          <a:p>
            <a:pPr marL="0" indent="0" algn="r" rtl="1">
              <a:buNone/>
            </a:pPr>
            <a:r>
              <a:rPr lang="ar-DZ" dirty="0">
                <a:solidFill>
                  <a:srgbClr val="00B050"/>
                </a:solidFill>
              </a:rPr>
              <a:t>3- التدريب وبناء القدرات: </a:t>
            </a:r>
            <a:r>
              <a:rPr lang="ar-DZ" sz="2800" dirty="0"/>
              <a:t>تعتبر عملية التدريب وبناء القدرات جزءًا أساسيًا من تطبيق إطار </a:t>
            </a:r>
            <a:r>
              <a:rPr lang="ar-DZ" sz="2800" dirty="0" err="1"/>
              <a:t>الحوكمة</a:t>
            </a:r>
            <a:r>
              <a:rPr lang="ar-DZ" sz="2800" dirty="0"/>
              <a:t> والمخاطر والامتثال (</a:t>
            </a:r>
            <a:r>
              <a:rPr lang="fr-FR" sz="2800" dirty="0"/>
              <a:t>GRC) </a:t>
            </a:r>
            <a:r>
              <a:rPr lang="ar-DZ" sz="2800" dirty="0"/>
              <a:t>في المؤسسات يهدف هذا الجانب إلى تعزيز فهم الموظفين للممارسات والسياسات المتعلقة بـ </a:t>
            </a:r>
            <a:r>
              <a:rPr lang="fr-FR" sz="2800" dirty="0"/>
              <a:t>GRC، </a:t>
            </a:r>
            <a:r>
              <a:rPr lang="ar-DZ" sz="2800" dirty="0"/>
              <a:t>مما يسهم في تحقيق الأهداف الاستراتيجية للمؤسسة. فيما يلي بعض النقاط الرئيسية المتعلقة بالتدريب وبناء القدرات في </a:t>
            </a:r>
            <a:r>
              <a:rPr lang="fr-FR" sz="2800" dirty="0"/>
              <a:t>GRC</a:t>
            </a:r>
            <a:r>
              <a:rPr lang="ar-DZ" sz="2800" dirty="0"/>
              <a:t>: </a:t>
            </a:r>
            <a:endParaRPr lang="ar-DZ" dirty="0"/>
          </a:p>
          <a:p>
            <a:pPr marL="514350" indent="-514350" algn="r" rtl="1">
              <a:buFont typeface="+mj-lt"/>
              <a:buAutoNum type="arabicPeriod"/>
            </a:pPr>
            <a:r>
              <a:rPr lang="ar-SA" sz="2800" dirty="0"/>
              <a:t>تطوير المعرفة والفهم</a:t>
            </a:r>
            <a:endParaRPr lang="fr-FR" sz="2800" dirty="0"/>
          </a:p>
          <a:p>
            <a:pPr marL="514350" indent="-514350" algn="r" rtl="1">
              <a:buFont typeface="+mj-lt"/>
              <a:buAutoNum type="arabicPeriod"/>
            </a:pPr>
            <a:r>
              <a:rPr lang="ar-SA" sz="2800" dirty="0"/>
              <a:t>تعزيز الثقافة التنظيمية</a:t>
            </a:r>
            <a:endParaRPr lang="fr-FR" sz="2800" dirty="0"/>
          </a:p>
          <a:p>
            <a:pPr marL="514350" indent="-514350" algn="r" rtl="1">
              <a:buFont typeface="+mj-lt"/>
              <a:buAutoNum type="arabicPeriod"/>
            </a:pPr>
            <a:r>
              <a:rPr lang="ar-SA" sz="2800" dirty="0"/>
              <a:t>تقييم الأداء وتحسين العمليات</a:t>
            </a:r>
            <a:endParaRPr lang="fr-FR" sz="2800" dirty="0"/>
          </a:p>
          <a:p>
            <a:pPr marL="0" indent="0" algn="r" rtl="1">
              <a:buNone/>
            </a:pPr>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852936"/>
            <a:ext cx="3600400" cy="3528392"/>
          </a:xfrm>
          <a:prstGeom prst="rect">
            <a:avLst/>
          </a:prstGeom>
        </p:spPr>
      </p:pic>
    </p:spTree>
    <p:extLst>
      <p:ext uri="{BB962C8B-B14F-4D97-AF65-F5344CB8AC3E}">
        <p14:creationId xmlns:p14="http://schemas.microsoft.com/office/powerpoint/2010/main" val="827154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rgbClr val="FF0000"/>
                </a:solidFill>
              </a:rPr>
              <a:t>ثالثا: </a:t>
            </a:r>
            <a:r>
              <a:rPr lang="ar-SA" dirty="0">
                <a:solidFill>
                  <a:srgbClr val="FF0000"/>
                </a:solidFill>
              </a:rPr>
              <a:t>أثر برامج</a:t>
            </a:r>
            <a:r>
              <a:rPr lang="en-GB" dirty="0">
                <a:solidFill>
                  <a:srgbClr val="FF0000"/>
                </a:solidFill>
              </a:rPr>
              <a:t> GRC </a:t>
            </a:r>
            <a:r>
              <a:rPr lang="ar-SA" dirty="0">
                <a:solidFill>
                  <a:srgbClr val="FF0000"/>
                </a:solidFill>
              </a:rPr>
              <a:t>على الأداء المؤسسي</a:t>
            </a:r>
            <a:endParaRPr lang="fr-FR" dirty="0">
              <a:solidFill>
                <a:srgbClr val="FF0000"/>
              </a:solidFill>
            </a:endParaRPr>
          </a:p>
        </p:txBody>
      </p:sp>
      <p:sp>
        <p:nvSpPr>
          <p:cNvPr id="3" name="Espace réservé du contenu 2"/>
          <p:cNvSpPr>
            <a:spLocks noGrp="1"/>
          </p:cNvSpPr>
          <p:nvPr>
            <p:ph idx="1"/>
          </p:nvPr>
        </p:nvSpPr>
        <p:spPr>
          <a:xfrm>
            <a:off x="457200" y="1340768"/>
            <a:ext cx="8229600" cy="5328592"/>
          </a:xfrm>
        </p:spPr>
        <p:txBody>
          <a:bodyPr/>
          <a:lstStyle/>
          <a:p>
            <a:pPr marL="0" lvl="0" indent="0" algn="r" rtl="1">
              <a:buNone/>
            </a:pPr>
            <a:r>
              <a:rPr lang="ar-DZ" b="1" dirty="0">
                <a:solidFill>
                  <a:srgbClr val="00B050"/>
                </a:solidFill>
              </a:rPr>
              <a:t>1- </a:t>
            </a:r>
            <a:r>
              <a:rPr lang="ar-SA" b="1" dirty="0">
                <a:solidFill>
                  <a:srgbClr val="00B050"/>
                </a:solidFill>
              </a:rPr>
              <a:t>تحسين اتخاذ القرار</a:t>
            </a:r>
            <a:r>
              <a:rPr lang="ar-DZ" b="1" dirty="0">
                <a:solidFill>
                  <a:srgbClr val="00B050"/>
                </a:solidFill>
              </a:rPr>
              <a:t>: </a:t>
            </a:r>
            <a:r>
              <a:rPr lang="ar-DZ" dirty="0">
                <a:solidFill>
                  <a:srgbClr val="00B050"/>
                </a:solidFill>
              </a:rPr>
              <a:t> </a:t>
            </a:r>
            <a:r>
              <a:rPr lang="ar-SA" dirty="0"/>
              <a:t>ت</a:t>
            </a:r>
            <a:r>
              <a:rPr lang="ar-SA" sz="2800" dirty="0"/>
              <a:t>حسين اتخاذ القرار هو أحد الفوائد الرئيسية التي يوفرها إطار </a:t>
            </a:r>
            <a:r>
              <a:rPr lang="ar-SA" sz="2800" dirty="0" err="1"/>
              <a:t>الحوكمة</a:t>
            </a:r>
            <a:r>
              <a:rPr lang="ar-SA" sz="2800" dirty="0"/>
              <a:t> والمخاطر والامتثال</a:t>
            </a:r>
            <a:r>
              <a:rPr lang="en-GB" sz="2800" dirty="0"/>
              <a:t> (GRC) </a:t>
            </a:r>
            <a:r>
              <a:rPr lang="ar-SA" sz="2800" dirty="0"/>
              <a:t>للمؤسسات. إليك كيف يسهم</a:t>
            </a:r>
            <a:r>
              <a:rPr lang="en-GB" sz="2800" dirty="0"/>
              <a:t> GRC </a:t>
            </a:r>
            <a:r>
              <a:rPr lang="ar-SA" sz="2800" dirty="0"/>
              <a:t>في تحسين عملية اتخاذ القرار</a:t>
            </a:r>
            <a:r>
              <a:rPr lang="en-GB" sz="2800" dirty="0"/>
              <a:t>:</a:t>
            </a:r>
            <a:endParaRPr lang="fr-FR" sz="2800" dirty="0"/>
          </a:p>
          <a:p>
            <a:pPr marL="0" indent="0" algn="r" rtl="1">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064085593"/>
              </p:ext>
            </p:extLst>
          </p:nvPr>
        </p:nvGraphicFramePr>
        <p:xfrm>
          <a:off x="251520" y="2924944"/>
          <a:ext cx="8424935" cy="3416424"/>
        </p:xfrm>
        <a:graphic>
          <a:graphicData uri="http://schemas.openxmlformats.org/drawingml/2006/table">
            <a:tbl>
              <a:tblPr firstRow="1" bandRow="1">
                <a:tableStyleId>{93296810-A885-4BE3-A3E7-6D5BEEA58F35}</a:tableStyleId>
              </a:tblPr>
              <a:tblGrid>
                <a:gridCol w="1684987">
                  <a:extLst>
                    <a:ext uri="{9D8B030D-6E8A-4147-A177-3AD203B41FA5}">
                      <a16:colId xmlns:a16="http://schemas.microsoft.com/office/drawing/2014/main" val="20000"/>
                    </a:ext>
                  </a:extLst>
                </a:gridCol>
                <a:gridCol w="1684987">
                  <a:extLst>
                    <a:ext uri="{9D8B030D-6E8A-4147-A177-3AD203B41FA5}">
                      <a16:colId xmlns:a16="http://schemas.microsoft.com/office/drawing/2014/main" val="20001"/>
                    </a:ext>
                  </a:extLst>
                </a:gridCol>
                <a:gridCol w="1684987">
                  <a:extLst>
                    <a:ext uri="{9D8B030D-6E8A-4147-A177-3AD203B41FA5}">
                      <a16:colId xmlns:a16="http://schemas.microsoft.com/office/drawing/2014/main" val="20002"/>
                    </a:ext>
                  </a:extLst>
                </a:gridCol>
                <a:gridCol w="1684987">
                  <a:extLst>
                    <a:ext uri="{9D8B030D-6E8A-4147-A177-3AD203B41FA5}">
                      <a16:colId xmlns:a16="http://schemas.microsoft.com/office/drawing/2014/main" val="20003"/>
                    </a:ext>
                  </a:extLst>
                </a:gridCol>
                <a:gridCol w="1684987">
                  <a:extLst>
                    <a:ext uri="{9D8B030D-6E8A-4147-A177-3AD203B41FA5}">
                      <a16:colId xmlns:a16="http://schemas.microsoft.com/office/drawing/2014/main" val="20004"/>
                    </a:ext>
                  </a:extLst>
                </a:gridCol>
              </a:tblGrid>
              <a:tr h="976121">
                <a:tc>
                  <a:txBody>
                    <a:bodyPr/>
                    <a:lstStyle/>
                    <a:p>
                      <a:pPr algn="r" rtl="1"/>
                      <a:r>
                        <a:rPr lang="ar-DZ" dirty="0"/>
                        <a:t>5-</a:t>
                      </a:r>
                      <a:r>
                        <a:rPr lang="ar-DZ" baseline="0" dirty="0"/>
                        <a:t> </a:t>
                      </a:r>
                      <a:r>
                        <a:rPr lang="ar-SA" sz="1800" b="1" kern="1200" dirty="0">
                          <a:solidFill>
                            <a:schemeClr val="lt1"/>
                          </a:solidFill>
                          <a:effectLst/>
                          <a:latin typeface="+mn-lt"/>
                          <a:ea typeface="+mn-ea"/>
                          <a:cs typeface="+mn-cs"/>
                        </a:rPr>
                        <a:t>توفير إطار عمل واضح</a:t>
                      </a:r>
                      <a:endParaRPr lang="fr-FR" dirty="0"/>
                    </a:p>
                  </a:txBody>
                  <a:tcPr/>
                </a:tc>
                <a:tc>
                  <a:txBody>
                    <a:bodyPr/>
                    <a:lstStyle/>
                    <a:p>
                      <a:pPr algn="r" rtl="1"/>
                      <a:r>
                        <a:rPr lang="ar-DZ" dirty="0"/>
                        <a:t>4- </a:t>
                      </a:r>
                      <a:r>
                        <a:rPr lang="ar-SA" sz="1800" b="1" kern="1200" dirty="0">
                          <a:solidFill>
                            <a:schemeClr val="lt1"/>
                          </a:solidFill>
                          <a:effectLst/>
                          <a:latin typeface="+mn-lt"/>
                          <a:ea typeface="+mn-ea"/>
                          <a:cs typeface="+mn-cs"/>
                        </a:rPr>
                        <a:t>تعزيز التعاون بين الأقسام</a:t>
                      </a:r>
                      <a:endParaRPr lang="fr-FR" dirty="0"/>
                    </a:p>
                  </a:txBody>
                  <a:tcPr/>
                </a:tc>
                <a:tc>
                  <a:txBody>
                    <a:bodyPr/>
                    <a:lstStyle/>
                    <a:p>
                      <a:pPr algn="r" rtl="1"/>
                      <a:r>
                        <a:rPr lang="ar-DZ" dirty="0"/>
                        <a:t>3- </a:t>
                      </a:r>
                      <a:r>
                        <a:rPr lang="ar-SA" sz="1800" b="1" kern="1200" dirty="0">
                          <a:solidFill>
                            <a:schemeClr val="lt1"/>
                          </a:solidFill>
                          <a:effectLst/>
                          <a:latin typeface="+mn-lt"/>
                          <a:ea typeface="+mn-ea"/>
                          <a:cs typeface="+mn-cs"/>
                        </a:rPr>
                        <a:t>-</a:t>
                      </a:r>
                      <a:r>
                        <a:rPr lang="en-GB" sz="1800" b="1" kern="1200" dirty="0">
                          <a:solidFill>
                            <a:schemeClr val="lt1"/>
                          </a:solidFill>
                          <a:effectLst/>
                          <a:latin typeface="+mn-lt"/>
                          <a:ea typeface="+mn-ea"/>
                          <a:cs typeface="+mn-cs"/>
                        </a:rPr>
                        <a:t> </a:t>
                      </a:r>
                      <a:r>
                        <a:rPr lang="ar-SA" sz="1800" b="1" kern="1200" dirty="0">
                          <a:solidFill>
                            <a:schemeClr val="lt1"/>
                          </a:solidFill>
                          <a:effectLst/>
                          <a:latin typeface="+mn-lt"/>
                          <a:ea typeface="+mn-ea"/>
                          <a:cs typeface="+mn-cs"/>
                        </a:rPr>
                        <a:t>تحديد المخاطر بشكل فعال</a:t>
                      </a:r>
                      <a:endParaRPr lang="fr-FR" dirty="0"/>
                    </a:p>
                  </a:txBody>
                  <a:tcPr/>
                </a:tc>
                <a:tc>
                  <a:txBody>
                    <a:bodyPr/>
                    <a:lstStyle/>
                    <a:p>
                      <a:pPr algn="r" rtl="1"/>
                      <a:r>
                        <a:rPr lang="ar-DZ" dirty="0"/>
                        <a:t>2- </a:t>
                      </a:r>
                      <a:r>
                        <a:rPr lang="ar-SA" sz="1800" b="1" kern="1200" dirty="0">
                          <a:solidFill>
                            <a:schemeClr val="lt1"/>
                          </a:solidFill>
                          <a:effectLst/>
                          <a:latin typeface="+mn-lt"/>
                          <a:ea typeface="+mn-ea"/>
                          <a:cs typeface="+mn-cs"/>
                        </a:rPr>
                        <a:t>-</a:t>
                      </a:r>
                      <a:r>
                        <a:rPr lang="en-GB" sz="1800" b="1" kern="1200" dirty="0">
                          <a:solidFill>
                            <a:schemeClr val="lt1"/>
                          </a:solidFill>
                          <a:effectLst/>
                          <a:latin typeface="+mn-lt"/>
                          <a:ea typeface="+mn-ea"/>
                          <a:cs typeface="+mn-cs"/>
                        </a:rPr>
                        <a:t> </a:t>
                      </a:r>
                      <a:r>
                        <a:rPr lang="ar-SA" sz="1800" b="1" kern="1200" dirty="0">
                          <a:solidFill>
                            <a:schemeClr val="lt1"/>
                          </a:solidFill>
                          <a:effectLst/>
                          <a:latin typeface="+mn-lt"/>
                          <a:ea typeface="+mn-ea"/>
                          <a:cs typeface="+mn-cs"/>
                        </a:rPr>
                        <a:t>تحسين الشفافية</a:t>
                      </a:r>
                      <a:endParaRPr lang="fr-FR" dirty="0"/>
                    </a:p>
                  </a:txBody>
                  <a:tcPr/>
                </a:tc>
                <a:tc>
                  <a:txBody>
                    <a:bodyPr/>
                    <a:lstStyle/>
                    <a:p>
                      <a:pPr algn="r" rtl="1"/>
                      <a:r>
                        <a:rPr lang="ar-DZ" sz="1800" b="1" kern="1200" dirty="0">
                          <a:solidFill>
                            <a:schemeClr val="lt1"/>
                          </a:solidFill>
                          <a:effectLst/>
                          <a:latin typeface="+mn-lt"/>
                          <a:ea typeface="+mn-ea"/>
                          <a:cs typeface="+mn-cs"/>
                        </a:rPr>
                        <a:t>1- </a:t>
                      </a:r>
                      <a:r>
                        <a:rPr lang="ar-SA" sz="1800" b="1" kern="1200" dirty="0">
                          <a:solidFill>
                            <a:schemeClr val="lt1"/>
                          </a:solidFill>
                          <a:effectLst/>
                          <a:latin typeface="+mn-lt"/>
                          <a:ea typeface="+mn-ea"/>
                          <a:cs typeface="+mn-cs"/>
                        </a:rPr>
                        <a:t>اتخاذ القرارات المعتمدة على البيانات</a:t>
                      </a:r>
                      <a:endParaRPr lang="fr-FR" dirty="0"/>
                    </a:p>
                  </a:txBody>
                  <a:tcPr/>
                </a:tc>
                <a:extLst>
                  <a:ext uri="{0D108BD9-81ED-4DB2-BD59-A6C34878D82A}">
                    <a16:rowId xmlns:a16="http://schemas.microsoft.com/office/drawing/2014/main" val="10000"/>
                  </a:ext>
                </a:extLst>
              </a:tr>
              <a:tr h="2440303">
                <a:tc>
                  <a:txBody>
                    <a:bodyPr/>
                    <a:lstStyle/>
                    <a:p>
                      <a:pPr algn="r" rtl="1"/>
                      <a:r>
                        <a:rPr lang="ar-DZ" dirty="0"/>
                        <a:t>يوفر </a:t>
                      </a:r>
                      <a:r>
                        <a:rPr lang="fr-FR" dirty="0"/>
                        <a:t>GRC </a:t>
                      </a:r>
                      <a:r>
                        <a:rPr lang="ar-DZ" dirty="0"/>
                        <a:t>إطار عمل واضح لتحديد الأدوار والمسؤوليات، مما يقلل من الارتباك ويعزز المساءلة</a:t>
                      </a:r>
                      <a:endParaRPr lang="fr-FR" dirty="0"/>
                    </a:p>
                  </a:txBody>
                  <a:tcPr/>
                </a:tc>
                <a:tc>
                  <a:txBody>
                    <a:bodyPr/>
                    <a:lstStyle/>
                    <a:p>
                      <a:pPr algn="r" rtl="1"/>
                      <a:r>
                        <a:rPr lang="ar-SA" sz="1800" kern="1200" dirty="0">
                          <a:solidFill>
                            <a:schemeClr val="dk1"/>
                          </a:solidFill>
                          <a:effectLst/>
                          <a:latin typeface="+mn-lt"/>
                          <a:ea typeface="+mn-ea"/>
                          <a:cs typeface="+mn-cs"/>
                        </a:rPr>
                        <a:t>يعمل</a:t>
                      </a:r>
                      <a:r>
                        <a:rPr lang="en-GB" sz="1800" kern="1200" dirty="0">
                          <a:solidFill>
                            <a:schemeClr val="dk1"/>
                          </a:solidFill>
                          <a:effectLst/>
                          <a:latin typeface="+mn-lt"/>
                          <a:ea typeface="+mn-ea"/>
                          <a:cs typeface="+mn-cs"/>
                        </a:rPr>
                        <a:t> GRC </a:t>
                      </a:r>
                      <a:r>
                        <a:rPr lang="ar-SA" sz="1800" kern="1200" dirty="0">
                          <a:solidFill>
                            <a:schemeClr val="dk1"/>
                          </a:solidFill>
                          <a:effectLst/>
                          <a:latin typeface="+mn-lt"/>
                          <a:ea typeface="+mn-ea"/>
                          <a:cs typeface="+mn-cs"/>
                        </a:rPr>
                        <a:t>على كسر الحواجز بين وحدات الأعمال المختلفة، مما يعزز من التعاون والتنسيق</a:t>
                      </a:r>
                      <a:endParaRPr lang="fr-FR" dirty="0"/>
                    </a:p>
                  </a:txBody>
                  <a:tcPr/>
                </a:tc>
                <a:tc>
                  <a:txBody>
                    <a:bodyPr/>
                    <a:lstStyle/>
                    <a:p>
                      <a:pPr algn="r" rtl="1"/>
                      <a:r>
                        <a:rPr lang="ar-SA" sz="1800" kern="1200" dirty="0">
                          <a:solidFill>
                            <a:schemeClr val="dk1"/>
                          </a:solidFill>
                          <a:effectLst/>
                          <a:latin typeface="+mn-lt"/>
                          <a:ea typeface="+mn-ea"/>
                          <a:cs typeface="+mn-cs"/>
                        </a:rPr>
                        <a:t>يساعد</a:t>
                      </a:r>
                      <a:r>
                        <a:rPr lang="en-GB" sz="1800" kern="1200" dirty="0">
                          <a:solidFill>
                            <a:schemeClr val="dk1"/>
                          </a:solidFill>
                          <a:effectLst/>
                          <a:latin typeface="+mn-lt"/>
                          <a:ea typeface="+mn-ea"/>
                          <a:cs typeface="+mn-cs"/>
                        </a:rPr>
                        <a:t> GRC </a:t>
                      </a:r>
                      <a:r>
                        <a:rPr lang="ar-SA" sz="1800" kern="1200" dirty="0">
                          <a:solidFill>
                            <a:schemeClr val="dk1"/>
                          </a:solidFill>
                          <a:effectLst/>
                          <a:latin typeface="+mn-lt"/>
                          <a:ea typeface="+mn-ea"/>
                          <a:cs typeface="+mn-cs"/>
                        </a:rPr>
                        <a:t>في تحديد وتقييم المخاطر المحتملة التي قد تؤثر على القرارات الاستراتيجية</a:t>
                      </a:r>
                      <a:endParaRPr lang="fr-FR" dirty="0"/>
                    </a:p>
                  </a:txBody>
                  <a:tcPr/>
                </a:tc>
                <a:tc>
                  <a:txBody>
                    <a:bodyPr/>
                    <a:lstStyle/>
                    <a:p>
                      <a:pPr algn="r" rtl="1"/>
                      <a:r>
                        <a:rPr lang="ar-SA" sz="1800" kern="1200" dirty="0">
                          <a:solidFill>
                            <a:schemeClr val="dk1"/>
                          </a:solidFill>
                          <a:effectLst/>
                          <a:latin typeface="+mn-lt"/>
                          <a:ea typeface="+mn-ea"/>
                          <a:cs typeface="+mn-cs"/>
                        </a:rPr>
                        <a:t>يساهم</a:t>
                      </a:r>
                      <a:r>
                        <a:rPr lang="en-GB" sz="1800" kern="1200" dirty="0">
                          <a:solidFill>
                            <a:schemeClr val="dk1"/>
                          </a:solidFill>
                          <a:effectLst/>
                          <a:latin typeface="+mn-lt"/>
                          <a:ea typeface="+mn-ea"/>
                          <a:cs typeface="+mn-cs"/>
                        </a:rPr>
                        <a:t> GRC </a:t>
                      </a:r>
                      <a:r>
                        <a:rPr lang="ar-SA" sz="1800" kern="1200" dirty="0">
                          <a:solidFill>
                            <a:schemeClr val="dk1"/>
                          </a:solidFill>
                          <a:effectLst/>
                          <a:latin typeface="+mn-lt"/>
                          <a:ea typeface="+mn-ea"/>
                          <a:cs typeface="+mn-cs"/>
                        </a:rPr>
                        <a:t>في تعزيز الشفافية داخل المؤسسة من خلال توحيد السياسات والإجراءات</a:t>
                      </a:r>
                      <a:endParaRPr lang="fr-FR" dirty="0"/>
                    </a:p>
                  </a:txBody>
                  <a:tcPr/>
                </a:tc>
                <a:tc>
                  <a:txBody>
                    <a:bodyPr/>
                    <a:lstStyle/>
                    <a:p>
                      <a:pPr algn="r" rtl="1"/>
                      <a:r>
                        <a:rPr lang="ar-SA" sz="1800" kern="1200" dirty="0">
                          <a:solidFill>
                            <a:schemeClr val="dk1"/>
                          </a:solidFill>
                          <a:effectLst/>
                          <a:latin typeface="+mn-lt"/>
                          <a:ea typeface="+mn-ea"/>
                          <a:cs typeface="+mn-cs"/>
                        </a:rPr>
                        <a:t>يمكن أن يساعد</a:t>
                      </a:r>
                      <a:r>
                        <a:rPr lang="en-GB" sz="1800" kern="1200" dirty="0">
                          <a:solidFill>
                            <a:schemeClr val="dk1"/>
                          </a:solidFill>
                          <a:effectLst/>
                          <a:latin typeface="+mn-lt"/>
                          <a:ea typeface="+mn-ea"/>
                          <a:cs typeface="+mn-cs"/>
                        </a:rPr>
                        <a:t> GRC </a:t>
                      </a:r>
                      <a:r>
                        <a:rPr lang="ar-SA" sz="1800" kern="1200" dirty="0">
                          <a:solidFill>
                            <a:schemeClr val="dk1"/>
                          </a:solidFill>
                          <a:effectLst/>
                          <a:latin typeface="+mn-lt"/>
                          <a:ea typeface="+mn-ea"/>
                          <a:cs typeface="+mn-cs"/>
                        </a:rPr>
                        <a:t>المؤسسات في جمع وتحليل البيانات ذات الصلة بشكل منهجي، مما يتيح اتخاذ قرارات مستندة إلى معلومات دقيقة وموثوقة</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3644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435280" cy="6336704"/>
          </a:xfrm>
        </p:spPr>
        <p:txBody>
          <a:bodyPr>
            <a:normAutofit/>
          </a:bodyPr>
          <a:lstStyle/>
          <a:p>
            <a:pPr marL="0" indent="0" algn="r" rtl="1">
              <a:buNone/>
            </a:pPr>
            <a:r>
              <a:rPr lang="ar-DZ" b="1" dirty="0">
                <a:solidFill>
                  <a:srgbClr val="00B050"/>
                </a:solidFill>
              </a:rPr>
              <a:t>2- </a:t>
            </a:r>
            <a:r>
              <a:rPr lang="ar-SA" b="1" dirty="0">
                <a:solidFill>
                  <a:srgbClr val="00B050"/>
                </a:solidFill>
              </a:rPr>
              <a:t>تعزيز الثقافة المؤسسية</a:t>
            </a:r>
            <a:r>
              <a:rPr lang="ar-DZ" b="1" dirty="0">
                <a:solidFill>
                  <a:srgbClr val="00B050"/>
                </a:solidFill>
              </a:rPr>
              <a:t>: </a:t>
            </a:r>
            <a:r>
              <a:rPr lang="ar-SA" sz="2800" dirty="0"/>
              <a:t>يُعتبر عنصرًا حيويًا لنجاح أي منظمة، حيث تشكل القيم والمعتقدات المشتركة الأساس الذي يربط بين أفراد المؤسسة. الثقافة المؤسسية القوية تعزز من روح الانتماء والولاء لدى الموظفين، مما يؤدي إلى زيادة الإنتاجية والإبداع</a:t>
            </a:r>
            <a:endParaRPr lang="ar-DZ" sz="2800" dirty="0"/>
          </a:p>
          <a:p>
            <a:pPr marL="0" indent="0" algn="r" rtl="1">
              <a:buNone/>
            </a:pPr>
            <a:r>
              <a:rPr lang="ar-DZ" dirty="0">
                <a:solidFill>
                  <a:srgbClr val="00B050"/>
                </a:solidFill>
              </a:rPr>
              <a:t>3- قياس الأداء والتحسين المستمر: </a:t>
            </a:r>
            <a:r>
              <a:rPr lang="ar-SA" sz="2800" dirty="0"/>
              <a:t>قياس الأداء والتحسين المستمر في إطار</a:t>
            </a:r>
            <a:r>
              <a:rPr lang="en-GB" sz="2800" dirty="0"/>
              <a:t> GRC</a:t>
            </a:r>
            <a:r>
              <a:rPr lang="ar-SA" sz="2800" dirty="0"/>
              <a:t>هما عنصران أساسيان في نجاح تطبيق إطار </a:t>
            </a:r>
            <a:r>
              <a:rPr lang="ar-SA" sz="2800" dirty="0" err="1"/>
              <a:t>الحوكمة</a:t>
            </a:r>
            <a:r>
              <a:rPr lang="ar-SA" sz="2800" dirty="0"/>
              <a:t> والمخاطر والامتثال</a:t>
            </a:r>
            <a:r>
              <a:rPr lang="en-GB" sz="2800" dirty="0"/>
              <a:t> (GRC) </a:t>
            </a:r>
            <a:r>
              <a:rPr lang="ar-SA" sz="2800" dirty="0"/>
              <a:t>في المؤسسات. يساهم هذا الإطار في تعزيز كفاءة العمليات وضمان الامتثال، مما يؤدي إلى تحقيق الأهداف الاستراتيجية بشكل أكثر فعالية. فيما يلي بعض الجوانب المهمة المتعلقة بقياس الأداء والتحسين المستمر في</a:t>
            </a:r>
            <a:r>
              <a:rPr lang="en-GB" sz="2800" dirty="0"/>
              <a:t> GRC </a:t>
            </a:r>
            <a:r>
              <a:rPr lang="ar-SA" sz="2800" dirty="0"/>
              <a:t>:</a:t>
            </a:r>
            <a:endParaRPr lang="ar-DZ" sz="2800" dirty="0"/>
          </a:p>
          <a:p>
            <a:pPr marL="0" indent="0" algn="r" rtl="1">
              <a:buNone/>
            </a:pPr>
            <a:endParaRPr lang="fr-FR" sz="2800" dirty="0"/>
          </a:p>
          <a:p>
            <a:pPr marL="0" indent="0" algn="r" rtl="1">
              <a:buNone/>
            </a:pPr>
            <a:endParaRPr lang="fr-FR" dirty="0"/>
          </a:p>
        </p:txBody>
      </p:sp>
    </p:spTree>
    <p:extLst>
      <p:ext uri="{BB962C8B-B14F-4D97-AF65-F5344CB8AC3E}">
        <p14:creationId xmlns:p14="http://schemas.microsoft.com/office/powerpoint/2010/main" val="213525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1"/>
            <p:extLst>
              <p:ext uri="{D42A27DB-BD31-4B8C-83A1-F6EECF244321}">
                <p14:modId xmlns:p14="http://schemas.microsoft.com/office/powerpoint/2010/main" val="275012768"/>
              </p:ext>
            </p:extLst>
          </p:nvPr>
        </p:nvGraphicFramePr>
        <p:xfrm>
          <a:off x="457200" y="188640"/>
          <a:ext cx="836327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29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lstStyle/>
          <a:p>
            <a:r>
              <a:rPr lang="ar-DZ" dirty="0"/>
              <a:t>الخاتمة:</a:t>
            </a:r>
            <a:endParaRPr lang="fr-FR" dirty="0"/>
          </a:p>
        </p:txBody>
      </p:sp>
      <p:sp>
        <p:nvSpPr>
          <p:cNvPr id="3" name="Espace réservé du contenu 2"/>
          <p:cNvSpPr>
            <a:spLocks noGrp="1"/>
          </p:cNvSpPr>
          <p:nvPr>
            <p:ph idx="1"/>
          </p:nvPr>
        </p:nvSpPr>
        <p:spPr>
          <a:xfrm>
            <a:off x="457200" y="1196752"/>
            <a:ext cx="8229600" cy="4929411"/>
          </a:xfrm>
        </p:spPr>
        <p:txBody>
          <a:bodyPr>
            <a:normAutofit fontScale="92500" lnSpcReduction="20000"/>
          </a:bodyPr>
          <a:lstStyle/>
          <a:p>
            <a:pPr marL="0" indent="0" algn="r" rtl="1">
              <a:buNone/>
            </a:pPr>
            <a:r>
              <a:rPr lang="ar-DZ" dirty="0"/>
              <a:t> </a:t>
            </a:r>
            <a:r>
              <a:rPr lang="ar-DZ" sz="2400" dirty="0"/>
              <a:t>لقد تناولنا في هذا البحث أهمية </a:t>
            </a:r>
            <a:r>
              <a:rPr lang="fr-FR" sz="2400" dirty="0"/>
              <a:t>GRC </a:t>
            </a:r>
            <a:r>
              <a:rPr lang="ar-DZ" sz="2400" dirty="0"/>
              <a:t>والتحديات المرتبطة بتطبيقه، بالإضافة إلى استراتيجيات تطوير إدارة المخاطر وتوظيف التكنولوجيا في تعزيز فعالية هذا الإطار. كما استعرضنا دور التدريب وبناء القدرات في تعزيز الثقافة المؤسسية وقياس الأداء والتحسين المستمر كعناصر أساسية لضمان نجاح </a:t>
            </a:r>
            <a:r>
              <a:rPr lang="fr-FR" sz="2400" dirty="0"/>
              <a:t>GRC، </a:t>
            </a:r>
            <a:r>
              <a:rPr lang="ar-DZ" sz="2400" dirty="0"/>
              <a:t>ويتضح لنا أنه من خلال دمج عناصر </a:t>
            </a:r>
            <a:r>
              <a:rPr lang="ar-DZ" sz="2400" dirty="0" err="1"/>
              <a:t>الحوكمة</a:t>
            </a:r>
            <a:r>
              <a:rPr lang="ar-DZ" sz="2400" dirty="0"/>
              <a:t> وإدارة المخاطر والامتثال، يمكن للمؤسسات تحسين كفاءتها التشغيلية، وتعزيز الشفافية والمساءلة، وتسهيل اتخاذ القرارات المستندة إلى بيانات موثوقة. وقد توصلنا لعدة نتائج نذكر منهما: </a:t>
            </a:r>
          </a:p>
          <a:p>
            <a:pPr lvl="0" algn="r" rtl="1"/>
            <a:r>
              <a:rPr lang="ar-SA" sz="2400" dirty="0"/>
              <a:t>أن تطبيق إطار </a:t>
            </a:r>
            <a:r>
              <a:rPr lang="ar-SA" sz="2400" dirty="0" err="1"/>
              <a:t>الحوكمة</a:t>
            </a:r>
            <a:r>
              <a:rPr lang="ar-SA" sz="2400" dirty="0"/>
              <a:t> والمخاطر والامتثال</a:t>
            </a:r>
            <a:r>
              <a:rPr lang="fr-FR" sz="2400" dirty="0"/>
              <a:t> (GRC) </a:t>
            </a:r>
            <a:r>
              <a:rPr lang="ar-SA" sz="2400" dirty="0"/>
              <a:t>يمثل خطوة استراتيجية حيوية لأي مؤسسة تسعى لتحقيق النجاح والاستدامة في بيئة الأعمال المتغيرة.</a:t>
            </a:r>
            <a:endParaRPr lang="fr-FR" sz="2400" dirty="0"/>
          </a:p>
          <a:p>
            <a:pPr lvl="0" algn="r" rtl="1"/>
            <a:r>
              <a:rPr lang="ar-SA" sz="2400" dirty="0"/>
              <a:t>إن الاستثمار في</a:t>
            </a:r>
            <a:r>
              <a:rPr lang="fr-FR" sz="2400" dirty="0"/>
              <a:t> GRC </a:t>
            </a:r>
            <a:r>
              <a:rPr lang="ar-SA" sz="2400" dirty="0"/>
              <a:t>ليس مجرد خيار بل هو ضرورة تفرضها التحديات المعاصرة التي تواجه المؤسسات. </a:t>
            </a:r>
            <a:endParaRPr lang="fr-FR" sz="2400" dirty="0"/>
          </a:p>
          <a:p>
            <a:pPr lvl="0" algn="r" rtl="1"/>
            <a:r>
              <a:rPr lang="ar-SA" sz="2400" dirty="0"/>
              <a:t>من خلال الالتزام بتطبيق مبادئ</a:t>
            </a:r>
            <a:r>
              <a:rPr lang="fr-FR" sz="2400" dirty="0"/>
              <a:t> GRC </a:t>
            </a:r>
            <a:r>
              <a:rPr lang="ar-SA" sz="2400" dirty="0"/>
              <a:t>بشكل فعال، يمكن للمؤسسات تحقيق أهدافها الاستراتيجية والتكيف مع التغيرات السريعة في السوق، مما يسهم في تعزيز قدرتها التنافسية وضمان استدامتها على المدى الطويل</a:t>
            </a:r>
            <a:r>
              <a:rPr lang="fr-FR" sz="2400" dirty="0"/>
              <a:t>. </a:t>
            </a:r>
          </a:p>
          <a:p>
            <a:pPr lvl="0" algn="r" rtl="1"/>
            <a:r>
              <a:rPr lang="ar-SA" sz="2400" dirty="0"/>
              <a:t>في النهاية، يتطلب النجاح في تطبيق</a:t>
            </a:r>
            <a:r>
              <a:rPr lang="fr-FR" sz="2400" dirty="0"/>
              <a:t> GRC </a:t>
            </a:r>
            <a:r>
              <a:rPr lang="ar-SA" sz="2400" dirty="0"/>
              <a:t>تظافر الجهود من جميع المستويات داخل المؤسسة، مما يضمن تحقيق نتائج إيجابية تعود بالنفع على جميع أصحاب المصلحة</a:t>
            </a:r>
            <a:r>
              <a:rPr lang="fr-FR" sz="2400" dirty="0"/>
              <a:t>.</a:t>
            </a:r>
          </a:p>
          <a:p>
            <a:pPr marL="0" indent="0" algn="r" rtl="1">
              <a:buNone/>
            </a:pPr>
            <a:endParaRPr lang="ar-DZ" sz="2400" dirty="0"/>
          </a:p>
          <a:p>
            <a:pPr marL="0" indent="0" algn="r" rtl="1">
              <a:buNone/>
            </a:pPr>
            <a:endParaRPr lang="fr-FR" sz="2400" dirty="0"/>
          </a:p>
        </p:txBody>
      </p:sp>
    </p:spTree>
    <p:extLst>
      <p:ext uri="{BB962C8B-B14F-4D97-AF65-F5344CB8AC3E}">
        <p14:creationId xmlns:p14="http://schemas.microsoft.com/office/powerpoint/2010/main" val="404678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t>مقدمة: </a:t>
            </a:r>
            <a:endParaRPr lang="fr-FR" dirty="0"/>
          </a:p>
        </p:txBody>
      </p:sp>
      <p:sp>
        <p:nvSpPr>
          <p:cNvPr id="3" name="Espace réservé du contenu 2"/>
          <p:cNvSpPr>
            <a:spLocks noGrp="1"/>
          </p:cNvSpPr>
          <p:nvPr>
            <p:ph idx="1"/>
          </p:nvPr>
        </p:nvSpPr>
        <p:spPr>
          <a:xfrm>
            <a:off x="457200" y="1196752"/>
            <a:ext cx="8229600" cy="5328592"/>
          </a:xfrm>
        </p:spPr>
        <p:txBody>
          <a:bodyPr>
            <a:normAutofit/>
          </a:bodyPr>
          <a:lstStyle/>
          <a:p>
            <a:pPr marL="0" indent="0" algn="just" rtl="1">
              <a:buNone/>
            </a:pPr>
            <a:r>
              <a:rPr lang="ar-DZ" sz="3000" dirty="0"/>
              <a:t>     </a:t>
            </a:r>
            <a:r>
              <a:rPr lang="ar-SA" sz="3000" dirty="0"/>
              <a:t>في ظل التغيرات المستمرة والتعقيدات التي تواجهها المنظمات في مختلف الصناعات، أصبحت إدارة المخاطر والالتزام باللوائح وإنشاء عمليات تحكم فعالة عناصر أساسية لضمان النجاح التنظيمي. تعد </a:t>
            </a:r>
            <a:r>
              <a:rPr lang="ar-SA" sz="3000" dirty="0" err="1"/>
              <a:t>الحوكمة</a:t>
            </a:r>
            <a:r>
              <a:rPr lang="ar-SA" sz="3000" dirty="0"/>
              <a:t> وإدارة المخاطر والامتثال</a:t>
            </a:r>
            <a:r>
              <a:rPr lang="fr-FR" sz="3000" dirty="0"/>
              <a:t> (GRC : </a:t>
            </a:r>
            <a:r>
              <a:rPr lang="ar-DZ" sz="3000" dirty="0"/>
              <a:t>  </a:t>
            </a:r>
            <a:r>
              <a:rPr lang="fr-FR" sz="3000" dirty="0" err="1"/>
              <a:t>Governance</a:t>
            </a:r>
            <a:r>
              <a:rPr lang="fr-FR" sz="3000" dirty="0"/>
              <a:t>, </a:t>
            </a:r>
            <a:r>
              <a:rPr lang="fr-FR" sz="3000" dirty="0" err="1"/>
              <a:t>Risk</a:t>
            </a:r>
            <a:r>
              <a:rPr lang="fr-FR" sz="3000" dirty="0"/>
              <a:t>, and </a:t>
            </a:r>
            <a:r>
              <a:rPr lang="fr-FR" sz="3000" dirty="0" err="1"/>
              <a:t>Compliance</a:t>
            </a:r>
            <a:r>
              <a:rPr lang="fr-FR" sz="3000" dirty="0"/>
              <a:t>) </a:t>
            </a:r>
            <a:r>
              <a:rPr lang="ar-SA" sz="3000" dirty="0"/>
              <a:t>نهجًا شاملاً تستخدمه المنظمات لإدارة المخاطر التي تواجهها وضمان الامتثال للوائح، ومواءمة العمليات مع الأهداف الاستراتيجية. يساهم هذا النهج في تحسين أداء المنظمات، خفض التكاليف، وضمان نمو الأعمال بشكل مستدام</a:t>
            </a:r>
            <a:r>
              <a:rPr lang="fr-FR" sz="3000" dirty="0"/>
              <a:t>. </a:t>
            </a:r>
            <a:r>
              <a:rPr lang="ar-SA" sz="3000" dirty="0"/>
              <a:t>تتضمن استراتيجية</a:t>
            </a:r>
            <a:r>
              <a:rPr lang="fr-FR" sz="3000" dirty="0"/>
              <a:t> GRC </a:t>
            </a:r>
            <a:r>
              <a:rPr lang="ar-SA" sz="3000" dirty="0"/>
              <a:t>استخدام مزيج من الأشخاص، العمليات، والتكنولوجيا التي تمكن قادة المنظمات من اتخاذ الإجراءات بصورة أسرع وتحقيق الأهداف ومعالجة عدم اليقين</a:t>
            </a:r>
            <a:endParaRPr lang="ar-DZ" sz="3000" dirty="0"/>
          </a:p>
          <a:p>
            <a:pPr algn="r" rtl="1"/>
            <a:endParaRPr lang="fr-FR" dirty="0"/>
          </a:p>
        </p:txBody>
      </p:sp>
    </p:spTree>
    <p:extLst>
      <p:ext uri="{BB962C8B-B14F-4D97-AF65-F5344CB8AC3E}">
        <p14:creationId xmlns:p14="http://schemas.microsoft.com/office/powerpoint/2010/main" val="126276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rgbClr val="FF0000"/>
                </a:solidFill>
              </a:rPr>
              <a:t>إشكالية الدراسة:</a:t>
            </a:r>
            <a:r>
              <a:rPr lang="ar-DZ" dirty="0"/>
              <a:t> </a:t>
            </a:r>
            <a:endParaRPr lang="fr-FR" dirty="0"/>
          </a:p>
        </p:txBody>
      </p:sp>
      <p:sp>
        <p:nvSpPr>
          <p:cNvPr id="3" name="Espace réservé du contenu 2"/>
          <p:cNvSpPr>
            <a:spLocks noGrp="1"/>
          </p:cNvSpPr>
          <p:nvPr>
            <p:ph idx="1"/>
          </p:nvPr>
        </p:nvSpPr>
        <p:spPr>
          <a:xfrm>
            <a:off x="3419872" y="1484784"/>
            <a:ext cx="5472608" cy="5112568"/>
          </a:xfrm>
        </p:spPr>
        <p:txBody>
          <a:bodyPr>
            <a:normAutofit/>
          </a:bodyPr>
          <a:lstStyle/>
          <a:p>
            <a:pPr marL="0" indent="0" algn="r" rtl="1">
              <a:buNone/>
            </a:pPr>
            <a:r>
              <a:rPr lang="ar-SA" dirty="0"/>
              <a:t>يعد</a:t>
            </a:r>
            <a:r>
              <a:rPr lang="fr-FR" dirty="0"/>
              <a:t> GRC </a:t>
            </a:r>
            <a:r>
              <a:rPr lang="ar-SA" dirty="0"/>
              <a:t>إطار عمل شامل لإدارة الأمن </a:t>
            </a:r>
            <a:r>
              <a:rPr lang="ar-SA" dirty="0" err="1"/>
              <a:t>السيبراني</a:t>
            </a:r>
            <a:r>
              <a:rPr lang="ar-SA" dirty="0"/>
              <a:t> بكفاءة حيث يتضمن ثلاثة عناصر رئيسية: </a:t>
            </a:r>
            <a:r>
              <a:rPr lang="ar-SA" dirty="0" err="1"/>
              <a:t>الحوكمة</a:t>
            </a:r>
            <a:r>
              <a:rPr lang="ar-SA" dirty="0"/>
              <a:t>، وإدارة المخاطر، والامتثال، والتي تشكل الاختصار لعبارة </a:t>
            </a:r>
            <a:r>
              <a:rPr lang="fr-FR" dirty="0"/>
              <a:t> GRC </a:t>
            </a:r>
            <a:r>
              <a:rPr lang="ar-SA" dirty="0"/>
              <a:t>.</a:t>
            </a:r>
            <a:r>
              <a:rPr lang="ar-DZ" dirty="0" err="1"/>
              <a:t>وبناءا</a:t>
            </a:r>
            <a:r>
              <a:rPr lang="ar-DZ" dirty="0"/>
              <a:t> على ما سبق </a:t>
            </a:r>
            <a:r>
              <a:rPr lang="ar-SA" dirty="0" err="1"/>
              <a:t>ﺗﺘﺠﻠﻰ</a:t>
            </a:r>
            <a:r>
              <a:rPr lang="ar-SA" dirty="0"/>
              <a:t> </a:t>
            </a:r>
            <a:r>
              <a:rPr lang="ar-SA" dirty="0" err="1"/>
              <a:t>إﺷﻜﺎﻟﻴﺔ</a:t>
            </a:r>
            <a:r>
              <a:rPr lang="ar-SA" dirty="0"/>
              <a:t> اﻟﺒﺤﺚ في </a:t>
            </a:r>
            <a:r>
              <a:rPr lang="ar-SA" dirty="0" err="1"/>
              <a:t>اﻟﺘﺴﺎؤل</a:t>
            </a:r>
            <a:r>
              <a:rPr lang="ar-SA" dirty="0"/>
              <a:t> </a:t>
            </a:r>
            <a:r>
              <a:rPr lang="ar-SA" dirty="0" err="1"/>
              <a:t>اﻟﺘﺎلي</a:t>
            </a:r>
            <a:r>
              <a:rPr lang="ar-SA" dirty="0"/>
              <a:t>: </a:t>
            </a:r>
            <a:endParaRPr lang="fr-FR" dirty="0"/>
          </a:p>
          <a:p>
            <a:pPr algn="r" rtl="1"/>
            <a:r>
              <a:rPr lang="ar-SA" b="1" dirty="0"/>
              <a:t>فيما تتمثل أهمية استخدام برامج </a:t>
            </a:r>
            <a:r>
              <a:rPr lang="fr-FR" b="1" dirty="0"/>
              <a:t>GRC</a:t>
            </a:r>
            <a:r>
              <a:rPr lang="ar-DZ" b="1" dirty="0"/>
              <a:t> في تفعيل </a:t>
            </a:r>
            <a:r>
              <a:rPr lang="ar-DZ" b="1" dirty="0" err="1"/>
              <a:t>الحوكمة</a:t>
            </a:r>
            <a:r>
              <a:rPr lang="ar-DZ" b="1" dirty="0"/>
              <a:t> وإدارة المخاطر في المؤسسة</a:t>
            </a:r>
            <a:r>
              <a:rPr lang="ar-SA" b="1" dirty="0"/>
              <a:t> ؟</a:t>
            </a:r>
            <a:endParaRPr lang="fr-FR" dirty="0"/>
          </a:p>
          <a:p>
            <a:pPr algn="r" rtl="1"/>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84783"/>
            <a:ext cx="3563888" cy="535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94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solidFill>
                  <a:srgbClr val="FF0000"/>
                </a:solidFill>
              </a:rPr>
              <a:t>أهمية وأهداف الدراسة: </a:t>
            </a:r>
            <a:endParaRPr lang="fr-FR"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883960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4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rgbClr val="FF0000"/>
                </a:solidFill>
              </a:rPr>
              <a:t>مفهوم </a:t>
            </a:r>
            <a:r>
              <a:rPr lang="fr-FR" dirty="0">
                <a:solidFill>
                  <a:srgbClr val="FF0000"/>
                </a:solidFill>
              </a:rPr>
              <a:t> GRC</a:t>
            </a:r>
          </a:p>
        </p:txBody>
      </p:sp>
      <p:sp>
        <p:nvSpPr>
          <p:cNvPr id="3" name="Espace réservé du contenu 2"/>
          <p:cNvSpPr>
            <a:spLocks noGrp="1"/>
          </p:cNvSpPr>
          <p:nvPr>
            <p:ph idx="1"/>
          </p:nvPr>
        </p:nvSpPr>
        <p:spPr>
          <a:xfrm>
            <a:off x="457200" y="1340768"/>
            <a:ext cx="8229600" cy="4785395"/>
          </a:xfrm>
        </p:spPr>
        <p:txBody>
          <a:bodyPr>
            <a:normAutofit/>
          </a:bodyPr>
          <a:lstStyle/>
          <a:p>
            <a:pPr marL="0" indent="0" algn="ctr" rtl="1">
              <a:buNone/>
            </a:pPr>
            <a:r>
              <a:rPr lang="fr-FR" sz="2800" dirty="0"/>
              <a:t>GRC </a:t>
            </a:r>
            <a:r>
              <a:rPr lang="ar-DZ" sz="2800" dirty="0"/>
              <a:t> </a:t>
            </a:r>
            <a:r>
              <a:rPr lang="ar-SA" sz="2800" dirty="0"/>
              <a:t>هو اختصار لمصطلح </a:t>
            </a:r>
            <a:r>
              <a:rPr lang="fr-FR" sz="2800" dirty="0"/>
              <a:t> </a:t>
            </a:r>
            <a:r>
              <a:rPr lang="ar-DZ" sz="2800" dirty="0"/>
              <a:t>« </a:t>
            </a:r>
            <a:r>
              <a:rPr lang="ar-SA" sz="2800" dirty="0" err="1"/>
              <a:t>الحوكمة</a:t>
            </a:r>
            <a:r>
              <a:rPr lang="ar-SA" sz="2800" dirty="0"/>
              <a:t> والمخاطر والامتثال</a:t>
            </a:r>
            <a:r>
              <a:rPr lang="ar-DZ" sz="2800" dirty="0"/>
              <a:t> »</a:t>
            </a:r>
            <a:r>
              <a:rPr lang="fr-FR" sz="2800" dirty="0"/>
              <a:t> </a:t>
            </a:r>
            <a:r>
              <a:rPr lang="ar-SA" sz="2800" dirty="0"/>
              <a:t>ويشير إلى إطار عمل شامل يهدف إلى تحسين الأداء المؤسسي من خلال دمج هذه العناصر الثلاثة بشكل متكامل</a:t>
            </a:r>
            <a:r>
              <a:rPr lang="ar-DZ" sz="2800" dirty="0"/>
              <a:t>،</a:t>
            </a:r>
            <a:r>
              <a:rPr lang="ar-SA" sz="2800" dirty="0"/>
              <a:t> تم تطوير هذا المفهوم في أوائل القرن الحادي والعشرين بواسطة مجموعة الامتثال المفتوح والأخلاقيات</a:t>
            </a:r>
            <a:r>
              <a:rPr lang="fr-FR" sz="2800" dirty="0"/>
              <a:t> (OCEG) </a:t>
            </a:r>
            <a:r>
              <a:rPr lang="ar-SA" sz="2800" dirty="0"/>
              <a:t>كوسيلة لتعزيز التنسيق بين الإدارات المختلفة وضمان تحقيق الأهداف الاستراتيجية بكفاءة وفعالية</a:t>
            </a:r>
            <a:r>
              <a:rPr lang="fr-FR" sz="2800" dirty="0"/>
              <a:t>. </a:t>
            </a:r>
            <a:r>
              <a:rPr lang="ar-SA" sz="2800" dirty="0"/>
              <a:t>يشير مفهوم </a:t>
            </a:r>
            <a:r>
              <a:rPr lang="en-GB" sz="2800" dirty="0"/>
              <a:t>GRC</a:t>
            </a:r>
            <a:r>
              <a:rPr lang="ar-SA" sz="2800" dirty="0"/>
              <a:t> إلى</a:t>
            </a:r>
            <a:r>
              <a:rPr lang="en-GB" sz="2800" dirty="0"/>
              <a:t>:</a:t>
            </a:r>
            <a:r>
              <a:rPr lang="ar-DZ" sz="2800" dirty="0"/>
              <a:t> </a:t>
            </a:r>
          </a:p>
          <a:p>
            <a:pPr marL="0" indent="0" algn="ctr" rtl="1">
              <a:buNone/>
            </a:pPr>
            <a:endParaRPr lang="fr-FR" dirty="0">
              <a:cs typeface="+mj-cs"/>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088825"/>
            <a:ext cx="7848872" cy="2508527"/>
          </a:xfrm>
          <a:prstGeom prst="rect">
            <a:avLst/>
          </a:prstGeom>
        </p:spPr>
      </p:pic>
    </p:spTree>
    <p:extLst>
      <p:ext uri="{BB962C8B-B14F-4D97-AF65-F5344CB8AC3E}">
        <p14:creationId xmlns:p14="http://schemas.microsoft.com/office/powerpoint/2010/main" val="29709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844613107"/>
              </p:ext>
            </p:extLst>
          </p:nvPr>
        </p:nvGraphicFramePr>
        <p:xfrm>
          <a:off x="457200" y="476250"/>
          <a:ext cx="8229600" cy="5649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61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a:solidFill>
                  <a:srgbClr val="FF0000"/>
                </a:solidFill>
              </a:rPr>
              <a:t>أهمية</a:t>
            </a:r>
            <a:r>
              <a:rPr lang="fr-FR" b="1" dirty="0">
                <a:solidFill>
                  <a:srgbClr val="FF0000"/>
                </a:solidFill>
              </a:rPr>
              <a:t> GRC </a:t>
            </a:r>
            <a:r>
              <a:rPr lang="ar-SA" b="1" dirty="0">
                <a:solidFill>
                  <a:srgbClr val="FF0000"/>
                </a:solidFill>
              </a:rPr>
              <a:t>في المؤسسات</a:t>
            </a:r>
            <a:endParaRPr lang="fr-FR" dirty="0">
              <a:solidFill>
                <a:srgbClr val="FF0000"/>
              </a:solidFill>
            </a:endParaRPr>
          </a:p>
        </p:txBody>
      </p:sp>
      <p:sp>
        <p:nvSpPr>
          <p:cNvPr id="3" name="Espace réservé du contenu 2"/>
          <p:cNvSpPr>
            <a:spLocks noGrp="1"/>
          </p:cNvSpPr>
          <p:nvPr>
            <p:ph idx="1"/>
          </p:nvPr>
        </p:nvSpPr>
        <p:spPr>
          <a:xfrm>
            <a:off x="3131840" y="1600200"/>
            <a:ext cx="5760640" cy="4781128"/>
          </a:xfrm>
        </p:spPr>
        <p:txBody>
          <a:bodyPr/>
          <a:lstStyle/>
          <a:p>
            <a:pPr algn="r" rtl="1">
              <a:buFont typeface="Wingdings" pitchFamily="2" charset="2"/>
              <a:buChar char="ü"/>
            </a:pPr>
            <a:r>
              <a:rPr lang="ar-SA" sz="4000" b="1" dirty="0"/>
              <a:t>تحسين الامتثال</a:t>
            </a:r>
            <a:endParaRPr lang="ar-DZ" sz="4000" dirty="0"/>
          </a:p>
          <a:p>
            <a:pPr algn="r" rtl="1">
              <a:buFont typeface="Wingdings" pitchFamily="2" charset="2"/>
              <a:buChar char="ü"/>
            </a:pPr>
            <a:r>
              <a:rPr lang="ar-SA" sz="4000" b="1" dirty="0"/>
              <a:t>إدارة المخاطر بفعالية</a:t>
            </a:r>
            <a:endParaRPr lang="fr-FR" sz="4000" dirty="0"/>
          </a:p>
          <a:p>
            <a:pPr algn="r" rtl="1">
              <a:buFont typeface="Wingdings" pitchFamily="2" charset="2"/>
              <a:buChar char="ü"/>
            </a:pPr>
            <a:r>
              <a:rPr lang="ar-SA" sz="4000" b="1" dirty="0"/>
              <a:t>زيادة الكفاءة التشغيلية</a:t>
            </a:r>
            <a:endParaRPr lang="fr-FR" sz="4000" dirty="0"/>
          </a:p>
          <a:p>
            <a:pPr algn="r" rtl="1">
              <a:buFont typeface="Wingdings" pitchFamily="2" charset="2"/>
              <a:buChar char="ü"/>
            </a:pPr>
            <a:r>
              <a:rPr lang="ar-SA" sz="4000" b="1" dirty="0"/>
              <a:t>تعزيز الشفافية والمساءلة</a:t>
            </a:r>
            <a:endParaRPr lang="fr-FR" sz="4000" dirty="0"/>
          </a:p>
          <a:p>
            <a:pPr algn="r" rtl="1">
              <a:buFont typeface="Wingdings" pitchFamily="2" charset="2"/>
              <a:buChar char="ü"/>
            </a:pPr>
            <a:r>
              <a:rPr lang="ar-SA" sz="4000" b="1" dirty="0"/>
              <a:t>توافق استراتيجي</a:t>
            </a:r>
            <a:endParaRPr lang="fr-FR" sz="4000" dirty="0"/>
          </a:p>
          <a:p>
            <a:pPr algn="r" rtl="1">
              <a:buFont typeface="Wingdings" pitchFamily="2" charset="2"/>
              <a:buChar char="ü"/>
            </a:pPr>
            <a:r>
              <a:rPr lang="ar-SA" sz="4000" b="1" dirty="0"/>
              <a:t>تحسين اتخاذ القرار</a:t>
            </a:r>
            <a:endParaRPr lang="fr-FR" sz="4000" dirty="0"/>
          </a:p>
          <a:p>
            <a:pPr algn="r" rtl="1">
              <a:buFont typeface="Wingdings" pitchFamily="2" charset="2"/>
              <a:buChar char="ü"/>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988840"/>
            <a:ext cx="2952328" cy="3816424"/>
          </a:xfrm>
          <a:prstGeom prst="rect">
            <a:avLst/>
          </a:prstGeom>
        </p:spPr>
      </p:pic>
    </p:spTree>
    <p:extLst>
      <p:ext uri="{BB962C8B-B14F-4D97-AF65-F5344CB8AC3E}">
        <p14:creationId xmlns:p14="http://schemas.microsoft.com/office/powerpoint/2010/main" val="204364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rgbClr val="FF0000"/>
                </a:solidFill>
              </a:rPr>
              <a:t>التحديات المرتبطة بتطبيق </a:t>
            </a:r>
            <a:r>
              <a:rPr lang="fr-FR" dirty="0">
                <a:solidFill>
                  <a:srgbClr val="FF0000"/>
                </a:solidFill>
              </a:rPr>
              <a:t>GRC</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04723619"/>
              </p:ext>
            </p:extLst>
          </p:nvPr>
        </p:nvGraphicFramePr>
        <p:xfrm>
          <a:off x="457200" y="1412776"/>
          <a:ext cx="8229600" cy="4752528"/>
        </p:xfrm>
        <a:graphic>
          <a:graphicData uri="http://schemas.openxmlformats.org/drawingml/2006/table">
            <a:tbl>
              <a:tblPr firstRow="1" bandRow="1">
                <a:tableStyleId>{775DCB02-9BB8-47FD-8907-85C794F793BA}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849503">
                <a:tc>
                  <a:txBody>
                    <a:bodyPr/>
                    <a:lstStyle/>
                    <a:p>
                      <a:pPr algn="ctr" rtl="1"/>
                      <a:r>
                        <a:rPr lang="ar-SA" sz="1800" kern="1200" dirty="0">
                          <a:effectLst/>
                        </a:rPr>
                        <a:t>نقص الموارد</a:t>
                      </a:r>
                      <a:endParaRPr lang="fr-FR" dirty="0"/>
                    </a:p>
                  </a:txBody>
                  <a:tcPr/>
                </a:tc>
                <a:tc>
                  <a:txBody>
                    <a:bodyPr/>
                    <a:lstStyle/>
                    <a:p>
                      <a:pPr algn="ctr" rtl="1"/>
                      <a:r>
                        <a:rPr lang="ar-DZ" dirty="0"/>
                        <a:t>تكرار البيانات</a:t>
                      </a:r>
                      <a:endParaRPr lang="fr-FR" dirty="0"/>
                    </a:p>
                  </a:txBody>
                  <a:tcPr/>
                </a:tc>
                <a:tc>
                  <a:txBody>
                    <a:bodyPr/>
                    <a:lstStyle/>
                    <a:p>
                      <a:pPr algn="ctr" rtl="1"/>
                      <a:r>
                        <a:rPr lang="ar-DZ" dirty="0"/>
                        <a:t>ضعف الرؤية</a:t>
                      </a:r>
                      <a:endParaRPr lang="fr-FR" dirty="0"/>
                    </a:p>
                  </a:txBody>
                  <a:tcPr/>
                </a:tc>
                <a:tc>
                  <a:txBody>
                    <a:bodyPr/>
                    <a:lstStyle/>
                    <a:p>
                      <a:pPr algn="ctr" rtl="1"/>
                      <a:r>
                        <a:rPr lang="ar-DZ" dirty="0"/>
                        <a:t>إدارة التغيير</a:t>
                      </a:r>
                      <a:endParaRPr lang="fr-FR" dirty="0"/>
                    </a:p>
                  </a:txBody>
                  <a:tcPr/>
                </a:tc>
                <a:extLst>
                  <a:ext uri="{0D108BD9-81ED-4DB2-BD59-A6C34878D82A}">
                    <a16:rowId xmlns:a16="http://schemas.microsoft.com/office/drawing/2014/main" val="10000"/>
                  </a:ext>
                </a:extLst>
              </a:tr>
              <a:tr h="3903025">
                <a:tc>
                  <a:txBody>
                    <a:bodyPr/>
                    <a:lstStyle/>
                    <a:p>
                      <a:pPr algn="ctr" rtl="1"/>
                      <a:r>
                        <a:rPr lang="ar-SA" sz="1800" kern="1200" dirty="0">
                          <a:effectLst/>
                        </a:rPr>
                        <a:t>إذا كانت المؤسسة تعاني من نقص في الموارد، فلن تتمكن من تنفيذ جميع الضوابط اللازمة أو تدريب الموظفين بشكل كافٍ على مبادئ</a:t>
                      </a:r>
                      <a:r>
                        <a:rPr lang="en-GB" sz="1800" kern="1200" dirty="0">
                          <a:effectLst/>
                        </a:rPr>
                        <a:t> GRC</a:t>
                      </a:r>
                      <a:r>
                        <a:rPr lang="ar-SA" sz="1800" kern="1200" dirty="0">
                          <a:effectLst/>
                        </a:rPr>
                        <a:t>، مما يعرضها لمخاطر إضافية</a:t>
                      </a:r>
                      <a:endParaRPr lang="fr-FR" dirty="0"/>
                    </a:p>
                  </a:txBody>
                  <a:tcPr/>
                </a:tc>
                <a:tc>
                  <a:txBody>
                    <a:bodyPr/>
                    <a:lstStyle/>
                    <a:p>
                      <a:pPr algn="ctr" rtl="1"/>
                      <a:r>
                        <a:rPr lang="ar-SA" sz="1800" kern="1200" dirty="0">
                          <a:effectLst/>
                        </a:rPr>
                        <a:t>تحدث مشكلة تكرار البيانات عندما لا تعتمد المؤسسة على نظام مركزي لإدارة البيانات، مما يؤدي إلى تخزين كل قسم لبياناته بشكل منفصل. هذا يمكن أن يسبب فوضى في المعلومات ويعقد عملية الدمج اللازمة لتطبيق</a:t>
                      </a:r>
                      <a:r>
                        <a:rPr lang="en-GB" sz="1800" kern="1200" dirty="0">
                          <a:effectLst/>
                        </a:rPr>
                        <a:t> GRC </a:t>
                      </a:r>
                      <a:r>
                        <a:rPr lang="ar-SA" sz="1800" kern="1200" dirty="0">
                          <a:effectLst/>
                        </a:rPr>
                        <a:t>بشكل فعال</a:t>
                      </a:r>
                      <a:endParaRPr lang="fr-FR" dirty="0"/>
                    </a:p>
                  </a:txBody>
                  <a:tcPr/>
                </a:tc>
                <a:tc>
                  <a:txBody>
                    <a:bodyPr/>
                    <a:lstStyle/>
                    <a:p>
                      <a:pPr algn="ctr" rtl="1"/>
                      <a:r>
                        <a:rPr lang="ar-DZ" dirty="0"/>
                        <a:t>قد تواجه المؤسسات صعوبة في الحصول على رؤية شاملة للمخاطر والامتثال بسبب ضعف التنسيق بين الأقسام المختلفة</a:t>
                      </a:r>
                      <a:endParaRPr lang="fr-FR" dirty="0"/>
                    </a:p>
                  </a:txBody>
                  <a:tcPr/>
                </a:tc>
                <a:tc>
                  <a:txBody>
                    <a:bodyPr/>
                    <a:lstStyle/>
                    <a:p>
                      <a:pPr algn="ctr" rtl="1"/>
                      <a:r>
                        <a:rPr lang="ar-DZ" dirty="0"/>
                        <a:t>تتطلب عملية دمج مكونات </a:t>
                      </a:r>
                      <a:r>
                        <a:rPr lang="fr-FR" dirty="0"/>
                        <a:t>GRC </a:t>
                      </a:r>
                      <a:r>
                        <a:rPr lang="ar-DZ" dirty="0"/>
                        <a:t>تغييرات كبيرة في الثقافة التنظيمية والعمليات. تحتاج المؤسسات إلى استثمار الوقت والموارد في إدارة التغيير لضمان قبول الموظفين للتعديلات الجديدة والتكيف معها</a:t>
                      </a:r>
                    </a:p>
                    <a:p>
                      <a:pPr algn="ctr" rtl="1"/>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9663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dirty="0">
                <a:solidFill>
                  <a:srgbClr val="FF0000"/>
                </a:solidFill>
              </a:rPr>
              <a:t>ثانياـ </a:t>
            </a:r>
            <a:r>
              <a:rPr lang="ar-SA" sz="4000" dirty="0">
                <a:solidFill>
                  <a:srgbClr val="FF0000"/>
                </a:solidFill>
              </a:rPr>
              <a:t>استراتيجيات تنفيذ برامج</a:t>
            </a:r>
            <a:r>
              <a:rPr lang="en-GB" sz="4000" dirty="0">
                <a:solidFill>
                  <a:srgbClr val="FF0000"/>
                </a:solidFill>
              </a:rPr>
              <a:t> GRC</a:t>
            </a:r>
            <a:endParaRPr lang="fr-FR" dirty="0"/>
          </a:p>
        </p:txBody>
      </p:sp>
      <p:sp>
        <p:nvSpPr>
          <p:cNvPr id="3" name="Espace réservé du contenu 2"/>
          <p:cNvSpPr>
            <a:spLocks noGrp="1"/>
          </p:cNvSpPr>
          <p:nvPr>
            <p:ph idx="1"/>
          </p:nvPr>
        </p:nvSpPr>
        <p:spPr/>
        <p:txBody>
          <a:bodyPr/>
          <a:lstStyle/>
          <a:p>
            <a:pPr marL="0" lvl="0" indent="0" algn="r" rtl="1">
              <a:buNone/>
            </a:pPr>
            <a:r>
              <a:rPr lang="ar-DZ" dirty="0">
                <a:solidFill>
                  <a:srgbClr val="00B050"/>
                </a:solidFill>
              </a:rPr>
              <a:t>1- </a:t>
            </a:r>
            <a:r>
              <a:rPr lang="ar-SA" dirty="0">
                <a:solidFill>
                  <a:srgbClr val="00B050"/>
                </a:solidFill>
              </a:rPr>
              <a:t>تطوير استراتيجيات إدارة المخاطر</a:t>
            </a:r>
            <a:r>
              <a:rPr lang="ar-DZ" dirty="0">
                <a:solidFill>
                  <a:srgbClr val="00B050"/>
                </a:solidFill>
              </a:rPr>
              <a:t>: </a:t>
            </a:r>
            <a:r>
              <a:rPr lang="ar-SA" sz="2800" dirty="0"/>
              <a:t>هو عملية منهجية تهدف إلى تحديد وتقييم وإدارة المخاطر التي قد تؤثر على أهداف المؤسسة</a:t>
            </a:r>
            <a:r>
              <a:rPr lang="ar-DZ" sz="2800" dirty="0"/>
              <a:t> </a:t>
            </a:r>
            <a:r>
              <a:rPr lang="ar-SA" sz="2800" dirty="0"/>
              <a:t>يمكن تلخيص خطوات تطوير هذه</a:t>
            </a:r>
            <a:r>
              <a:rPr lang="ar-DZ" sz="2800" dirty="0"/>
              <a:t> </a:t>
            </a:r>
            <a:r>
              <a:rPr lang="ar-SA" sz="2800" dirty="0"/>
              <a:t>الاستراتيجيات كالتالي</a:t>
            </a:r>
            <a:r>
              <a:rPr lang="en-GB" sz="2800" dirty="0"/>
              <a:t>:</a:t>
            </a:r>
            <a:endParaRPr lang="ar-DZ" sz="2800" dirty="0"/>
          </a:p>
          <a:p>
            <a:pPr marL="514350" indent="-514350" algn="r" rtl="1">
              <a:buFont typeface="+mj-lt"/>
              <a:buAutoNum type="arabicPeriod"/>
            </a:pPr>
            <a:r>
              <a:rPr lang="en-GB" sz="2800" dirty="0"/>
              <a:t> </a:t>
            </a:r>
            <a:r>
              <a:rPr lang="ar-SA" sz="2800" dirty="0"/>
              <a:t>تحديد الأهداف والاستراتيجية</a:t>
            </a:r>
            <a:endParaRPr lang="fr-FR" sz="2800" dirty="0"/>
          </a:p>
          <a:p>
            <a:pPr marL="514350" indent="-514350" algn="r" rtl="1">
              <a:buFont typeface="+mj-lt"/>
              <a:buAutoNum type="arabicPeriod"/>
            </a:pPr>
            <a:r>
              <a:rPr lang="en-GB" sz="2800" dirty="0"/>
              <a:t> </a:t>
            </a:r>
            <a:r>
              <a:rPr lang="ar-SA" sz="2800" dirty="0"/>
              <a:t>تحديد المخاطر</a:t>
            </a:r>
            <a:endParaRPr lang="fr-FR" sz="2800" dirty="0"/>
          </a:p>
          <a:p>
            <a:pPr marL="514350" indent="-514350" algn="r" rtl="1">
              <a:buFont typeface="+mj-lt"/>
              <a:buAutoNum type="arabicPeriod"/>
            </a:pPr>
            <a:r>
              <a:rPr lang="en-GB" sz="2800" dirty="0"/>
              <a:t> </a:t>
            </a:r>
            <a:r>
              <a:rPr lang="ar-SA" sz="2800" dirty="0"/>
              <a:t>تحليل المخاطر</a:t>
            </a:r>
            <a:endParaRPr lang="fr-FR" sz="2800" dirty="0"/>
          </a:p>
          <a:p>
            <a:pPr marL="514350" indent="-514350" algn="r" rtl="1">
              <a:buFont typeface="+mj-lt"/>
              <a:buAutoNum type="arabicPeriod"/>
            </a:pPr>
            <a:r>
              <a:rPr lang="ar-SA" sz="2800" dirty="0"/>
              <a:t>تطوير استراتيجيات التعامل مع المخاطر</a:t>
            </a:r>
            <a:endParaRPr lang="fr-FR" sz="2800" dirty="0"/>
          </a:p>
          <a:p>
            <a:pPr marL="514350" indent="-514350" algn="r" rtl="1">
              <a:buFont typeface="+mj-lt"/>
              <a:buAutoNum type="arabicPeriod"/>
            </a:pPr>
            <a:r>
              <a:rPr lang="ar-SA" sz="2800" dirty="0"/>
              <a:t>إنشاء مؤشرات الأداء الرئيسية</a:t>
            </a:r>
            <a:endParaRPr lang="fr-FR" sz="2800" dirty="0"/>
          </a:p>
          <a:p>
            <a:pPr marL="514350" indent="-514350" algn="r" rtl="1">
              <a:buFont typeface="+mj-lt"/>
              <a:buAutoNum type="arabicPeriod"/>
            </a:pPr>
            <a:r>
              <a:rPr lang="ar-SA" sz="2800" dirty="0"/>
              <a:t>التقارير والمراجعة</a:t>
            </a:r>
            <a:endParaRPr lang="fr-FR" sz="2800" dirty="0"/>
          </a:p>
          <a:p>
            <a:pPr marL="0" lvl="0" indent="0" algn="r" rtl="1">
              <a:buNone/>
            </a:pPr>
            <a:endParaRPr lang="ar-DZ" sz="2800" dirty="0"/>
          </a:p>
          <a:p>
            <a:pPr marL="0" lvl="0" indent="0" algn="r" rtl="1">
              <a:buNone/>
            </a:pPr>
            <a:endParaRPr lang="fr-FR" dirty="0"/>
          </a:p>
          <a:p>
            <a:pPr marL="0" lvl="0" indent="0" algn="r" rtl="1">
              <a:buNone/>
            </a:pPr>
            <a:endParaRPr lang="fr-FR" dirty="0"/>
          </a:p>
        </p:txBody>
      </p:sp>
    </p:spTree>
    <p:extLst>
      <p:ext uri="{BB962C8B-B14F-4D97-AF65-F5344CB8AC3E}">
        <p14:creationId xmlns:p14="http://schemas.microsoft.com/office/powerpoint/2010/main" val="401487006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1241</Words>
  <Application>Microsoft Office PowerPoint</Application>
  <PresentationFormat>Affichage à l'écran (4:3)</PresentationFormat>
  <Paragraphs>101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مقدمة: </vt:lpstr>
      <vt:lpstr>إشكالية الدراسة: </vt:lpstr>
      <vt:lpstr>أهمية وأهداف الدراسة: </vt:lpstr>
      <vt:lpstr>مفهوم  GRC</vt:lpstr>
      <vt:lpstr>Présentation PowerPoint</vt:lpstr>
      <vt:lpstr>أهمية GRC في المؤسسات</vt:lpstr>
      <vt:lpstr>التحديات المرتبطة بتطبيق GRC</vt:lpstr>
      <vt:lpstr>ثانياـ استراتيجيات تنفيذ برامج GRC</vt:lpstr>
      <vt:lpstr>Présentation PowerPoint</vt:lpstr>
      <vt:lpstr>Présentation PowerPoint</vt:lpstr>
      <vt:lpstr>ثالثا: أثر برامج GRC على الأداء المؤسسي</vt:lpstr>
      <vt:lpstr>Présentation PowerPoint</vt:lpstr>
      <vt:lpstr>Présentation PowerPoint</vt:lpstr>
      <vt:lpstr>الخاتمة: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 BADR INFO</dc:creator>
  <cp:lastModifiedBy>rahima chekhoum</cp:lastModifiedBy>
  <cp:revision>31</cp:revision>
  <dcterms:created xsi:type="dcterms:W3CDTF">2024-12-02T19:49:18Z</dcterms:created>
  <dcterms:modified xsi:type="dcterms:W3CDTF">2024-12-03T10:53:36Z</dcterms:modified>
</cp:coreProperties>
</file>