
<file path=[Content_Types].xml><?xml version="1.0" encoding="utf-8"?>
<Types xmlns="http://schemas.openxmlformats.org/package/2006/content-types">
  <Default Extension="png" ContentType="image/png"/>
  <Default Extension="webp" ContentType="image/webp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0240288" cy="42479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7F7"/>
    <a:srgbClr val="76E3FF"/>
    <a:srgbClr val="B5C7E7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10" d="100"/>
          <a:sy n="10" d="100"/>
        </p:scale>
        <p:origin x="1666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EF270-5D11-4BE2-A1B3-A13BC422312F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143000"/>
            <a:ext cx="2197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93D51-DF1F-47D9-BBA5-075BBE1666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73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1pPr>
    <a:lvl2pPr marL="1745270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2pPr>
    <a:lvl3pPr marL="3490539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3pPr>
    <a:lvl4pPr marL="5235809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4pPr>
    <a:lvl5pPr marL="6981078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5pPr>
    <a:lvl6pPr marL="8726348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6pPr>
    <a:lvl7pPr marL="10471617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7pPr>
    <a:lvl8pPr marL="12216887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8pPr>
    <a:lvl9pPr marL="13962156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93D51-DF1F-47D9-BBA5-075BBE1666F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16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52156"/>
            <a:ext cx="25704245" cy="14789303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0EF-8A63-4289-AD30-6B9E8C67B6C7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6213-7E04-4758-8CFA-01B950629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08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0EF-8A63-4289-AD30-6B9E8C67B6C7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6213-7E04-4758-8CFA-01B950629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13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61662"/>
            <a:ext cx="6520562" cy="3599976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61662"/>
            <a:ext cx="19183683" cy="359997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0EF-8A63-4289-AD30-6B9E8C67B6C7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6213-7E04-4758-8CFA-01B950629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40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0EF-8A63-4289-AD30-6B9E8C67B6C7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6213-7E04-4758-8CFA-01B950629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69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590491"/>
            <a:ext cx="26082248" cy="176704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428121"/>
            <a:ext cx="26082248" cy="9292478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0EF-8A63-4289-AD30-6B9E8C67B6C7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6213-7E04-4758-8CFA-01B950629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66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0EF-8A63-4289-AD30-6B9E8C67B6C7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6213-7E04-4758-8CFA-01B950629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81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61671"/>
            <a:ext cx="26082248" cy="821082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13482"/>
            <a:ext cx="12793057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516968"/>
            <a:ext cx="12793057" cy="228231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13482"/>
            <a:ext cx="12856061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516968"/>
            <a:ext cx="12856061" cy="228231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0EF-8A63-4289-AD30-6B9E8C67B6C7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6213-7E04-4758-8CFA-01B950629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24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0EF-8A63-4289-AD30-6B9E8C67B6C7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6213-7E04-4758-8CFA-01B950629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53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0EF-8A63-4289-AD30-6B9E8C67B6C7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6213-7E04-4758-8CFA-01B950629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72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16330"/>
            <a:ext cx="15309146" cy="3018827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0EF-8A63-4289-AD30-6B9E8C67B6C7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6213-7E04-4758-8CFA-01B950629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58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16330"/>
            <a:ext cx="15309146" cy="3018827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C0EF-8A63-4289-AD30-6B9E8C67B6C7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6213-7E04-4758-8CFA-01B950629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68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C0EF-8A63-4289-AD30-6B9E8C67B6C7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6213-7E04-4758-8CFA-01B950629B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16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ebp"/><Relationship Id="rId5" Type="http://schemas.openxmlformats.org/officeDocument/2006/relationships/image" Target="../media/image2.jp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>
            <a:extLst>
              <a:ext uri="{FF2B5EF4-FFF2-40B4-BE49-F238E27FC236}">
                <a16:creationId xmlns:a16="http://schemas.microsoft.com/office/drawing/2014/main" xmlns="" id="{8928400F-4FBD-4FDB-EEE6-A2181E9A7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48" t="19352" r="31403" b="19538"/>
          <a:stretch/>
        </p:blipFill>
        <p:spPr>
          <a:xfrm>
            <a:off x="-1" y="13329571"/>
            <a:ext cx="30050833" cy="24605600"/>
          </a:xfrm>
          <a:prstGeom prst="ellipse">
            <a:avLst/>
          </a:prstGeom>
          <a:noFill/>
        </p:spPr>
      </p:pic>
      <p:sp>
        <p:nvSpPr>
          <p:cNvPr id="4" name="Zone de texte 9">
            <a:extLst>
              <a:ext uri="{FF2B5EF4-FFF2-40B4-BE49-F238E27FC236}">
                <a16:creationId xmlns:a16="http://schemas.microsoft.com/office/drawing/2014/main" xmlns="" id="{4AC74FF9-9CDC-8CFF-B664-4642BA1FDB5C}"/>
              </a:ext>
            </a:extLst>
          </p:cNvPr>
          <p:cNvSpPr txBox="1"/>
          <p:nvPr/>
        </p:nvSpPr>
        <p:spPr>
          <a:xfrm>
            <a:off x="5198677" y="74983"/>
            <a:ext cx="19049911" cy="483595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7200" b="1" baseline="30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</a:t>
            </a: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NATIONAL SEMINAR 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MATERIALS AND TECHNIQUES </a:t>
            </a:r>
            <a:r>
              <a:rPr lang="en-US" sz="7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HERITAGE 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CONSTRUCTIONS  </a:t>
            </a: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(SN-MTCP'01) 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ONLINE </a:t>
            </a: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GHARDAIA 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05 </a:t>
            </a: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DECEMBER 2024</a:t>
            </a:r>
            <a:endParaRPr lang="fr-FR" sz="80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E79F29AC-82FE-4E4C-42A3-4AAAC2380FE3}"/>
              </a:ext>
            </a:extLst>
          </p:cNvPr>
          <p:cNvSpPr/>
          <p:nvPr/>
        </p:nvSpPr>
        <p:spPr>
          <a:xfrm>
            <a:off x="25915624" y="5986271"/>
            <a:ext cx="2342920" cy="199745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14ACBE73-8649-44CD-06CB-E971CAFA9065}"/>
              </a:ext>
            </a:extLst>
          </p:cNvPr>
          <p:cNvSpPr/>
          <p:nvPr/>
        </p:nvSpPr>
        <p:spPr>
          <a:xfrm>
            <a:off x="24158032" y="4191000"/>
            <a:ext cx="5892800" cy="5588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²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9056D011-2B0E-385D-34E2-BDC7D7BCFB02}"/>
              </a:ext>
            </a:extLst>
          </p:cNvPr>
          <p:cNvCxnSpPr>
            <a:stCxn id="10" idx="0"/>
          </p:cNvCxnSpPr>
          <p:nvPr/>
        </p:nvCxnSpPr>
        <p:spPr>
          <a:xfrm flipH="1">
            <a:off x="27087084" y="4191000"/>
            <a:ext cx="17348" cy="558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F6EA2260-BDD5-86D9-C992-6F7AD445FE8F}"/>
              </a:ext>
            </a:extLst>
          </p:cNvPr>
          <p:cNvCxnSpPr>
            <a:stCxn id="10" idx="2"/>
          </p:cNvCxnSpPr>
          <p:nvPr/>
        </p:nvCxnSpPr>
        <p:spPr>
          <a:xfrm>
            <a:off x="24158032" y="6985000"/>
            <a:ext cx="5804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AE95D0BD-F6DC-8357-42BE-C62F708F3ED8}"/>
              </a:ext>
            </a:extLst>
          </p:cNvPr>
          <p:cNvSpPr/>
          <p:nvPr/>
        </p:nvSpPr>
        <p:spPr>
          <a:xfrm>
            <a:off x="1648214" y="17254285"/>
            <a:ext cx="2342920" cy="199745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xmlns="" id="{1C41965A-E78C-AFD6-80D9-9B738893F9ED}"/>
              </a:ext>
            </a:extLst>
          </p:cNvPr>
          <p:cNvCxnSpPr>
            <a:stCxn id="26" idx="0"/>
          </p:cNvCxnSpPr>
          <p:nvPr/>
        </p:nvCxnSpPr>
        <p:spPr>
          <a:xfrm flipH="1">
            <a:off x="2819674" y="15459014"/>
            <a:ext cx="17348" cy="558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96A20994-3E56-0421-E30F-C83B491C9240}"/>
              </a:ext>
            </a:extLst>
          </p:cNvPr>
          <p:cNvCxnSpPr>
            <a:stCxn id="26" idx="2"/>
          </p:cNvCxnSpPr>
          <p:nvPr/>
        </p:nvCxnSpPr>
        <p:spPr>
          <a:xfrm>
            <a:off x="-109378" y="18253014"/>
            <a:ext cx="5804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F50A9FEA-5787-94B4-683D-83D7456DB22D}"/>
              </a:ext>
            </a:extLst>
          </p:cNvPr>
          <p:cNvSpPr/>
          <p:nvPr/>
        </p:nvSpPr>
        <p:spPr>
          <a:xfrm>
            <a:off x="26055341" y="38381632"/>
            <a:ext cx="2342920" cy="199745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98F7DADD-787F-3F59-BA68-176EE2B2272E}"/>
              </a:ext>
            </a:extLst>
          </p:cNvPr>
          <p:cNvSpPr/>
          <p:nvPr/>
        </p:nvSpPr>
        <p:spPr>
          <a:xfrm>
            <a:off x="24347488" y="36648385"/>
            <a:ext cx="5892800" cy="5588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²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xmlns="" id="{93D4EBA1-0E0A-D443-2804-301B1C1990F7}"/>
              </a:ext>
            </a:extLst>
          </p:cNvPr>
          <p:cNvCxnSpPr>
            <a:stCxn id="31" idx="0"/>
          </p:cNvCxnSpPr>
          <p:nvPr/>
        </p:nvCxnSpPr>
        <p:spPr>
          <a:xfrm flipH="1">
            <a:off x="27276540" y="36648385"/>
            <a:ext cx="17348" cy="558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xmlns="" id="{09064206-EB37-510B-CEF3-6F8C1C02B286}"/>
              </a:ext>
            </a:extLst>
          </p:cNvPr>
          <p:cNvCxnSpPr>
            <a:stCxn id="31" idx="2"/>
          </p:cNvCxnSpPr>
          <p:nvPr/>
        </p:nvCxnSpPr>
        <p:spPr>
          <a:xfrm>
            <a:off x="24347488" y="39442385"/>
            <a:ext cx="5804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 de texte 13">
            <a:extLst>
              <a:ext uri="{FF2B5EF4-FFF2-40B4-BE49-F238E27FC236}">
                <a16:creationId xmlns:a16="http://schemas.microsoft.com/office/drawing/2014/main" xmlns="" id="{6D761614-4F45-9E20-F73C-37DD7ACFBAB7}"/>
              </a:ext>
            </a:extLst>
          </p:cNvPr>
          <p:cNvSpPr txBox="1"/>
          <p:nvPr/>
        </p:nvSpPr>
        <p:spPr>
          <a:xfrm>
            <a:off x="-253999" y="40188389"/>
            <a:ext cx="14591350" cy="227467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66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Chairman of</a:t>
            </a:r>
            <a:r>
              <a:rPr lang="en-US" sz="6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seminar : 	   </a:t>
            </a:r>
            <a:endParaRPr lang="en-US" sz="66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en-US" sz="66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Dr. CADY. </a:t>
            </a:r>
            <a:r>
              <a:rPr lang="en-US" sz="6600" b="1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Mokhtaria</a:t>
            </a:r>
            <a:endParaRPr lang="en-US" sz="6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Hexagone 42">
            <a:extLst>
              <a:ext uri="{FF2B5EF4-FFF2-40B4-BE49-F238E27FC236}">
                <a16:creationId xmlns:a16="http://schemas.microsoft.com/office/drawing/2014/main" xmlns="" id="{2CA466C6-BE81-2005-5520-E56B980592EF}"/>
              </a:ext>
            </a:extLst>
          </p:cNvPr>
          <p:cNvSpPr/>
          <p:nvPr/>
        </p:nvSpPr>
        <p:spPr>
          <a:xfrm>
            <a:off x="-109378" y="8123037"/>
            <a:ext cx="14474093" cy="12055721"/>
          </a:xfrm>
          <a:prstGeom prst="hexag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Hexagone 43">
            <a:extLst>
              <a:ext uri="{FF2B5EF4-FFF2-40B4-BE49-F238E27FC236}">
                <a16:creationId xmlns:a16="http://schemas.microsoft.com/office/drawing/2014/main" xmlns="" id="{F76E27E0-AF88-6098-9CEF-E4E89A42A0B5}"/>
              </a:ext>
            </a:extLst>
          </p:cNvPr>
          <p:cNvSpPr/>
          <p:nvPr/>
        </p:nvSpPr>
        <p:spPr>
          <a:xfrm>
            <a:off x="16040750" y="14891734"/>
            <a:ext cx="13387330" cy="11702066"/>
          </a:xfrm>
          <a:prstGeom prst="hexagon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Hexagone 48">
            <a:extLst>
              <a:ext uri="{FF2B5EF4-FFF2-40B4-BE49-F238E27FC236}">
                <a16:creationId xmlns:a16="http://schemas.microsoft.com/office/drawing/2014/main" xmlns="" id="{5162E537-2BA5-F0A6-D5E9-7F8A4B8DE7DE}"/>
              </a:ext>
            </a:extLst>
          </p:cNvPr>
          <p:cNvSpPr/>
          <p:nvPr/>
        </p:nvSpPr>
        <p:spPr>
          <a:xfrm>
            <a:off x="-139382" y="24479972"/>
            <a:ext cx="17208182" cy="14453352"/>
          </a:xfrm>
          <a:prstGeom prst="hexagon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53829D69-FDE3-1881-02F3-789B9B5D1CAB}"/>
              </a:ext>
            </a:extLst>
          </p:cNvPr>
          <p:cNvSpPr txBox="1"/>
          <p:nvPr/>
        </p:nvSpPr>
        <p:spPr>
          <a:xfrm>
            <a:off x="667489" y="17801605"/>
            <a:ext cx="143759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SN-MTCP'01</a:t>
            </a:r>
            <a:endParaRPr lang="fr-FR" sz="18000" dirty="0">
              <a:solidFill>
                <a:srgbClr val="92D050"/>
              </a:solidFill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E7FCA60A-781F-E95C-E092-7395DBAD90FC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" y="2"/>
            <a:ext cx="4841719" cy="419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Zone de texte 13">
            <a:extLst>
              <a:ext uri="{FF2B5EF4-FFF2-40B4-BE49-F238E27FC236}">
                <a16:creationId xmlns:a16="http://schemas.microsoft.com/office/drawing/2014/main" xmlns="" id="{7B19B0BF-9331-E7CB-F8A0-7EAFC9495A01}"/>
              </a:ext>
            </a:extLst>
          </p:cNvPr>
          <p:cNvSpPr txBox="1"/>
          <p:nvPr/>
        </p:nvSpPr>
        <p:spPr>
          <a:xfrm>
            <a:off x="1438412" y="4807572"/>
            <a:ext cx="27210055" cy="331869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Faculty of Science and Technology organizes in cooperation with the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Afak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society for consultation, specialized training and strategic </a:t>
            </a:r>
            <a:r>
              <a:rPr lang="en-US" sz="6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studies        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University of Ghardaia -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0BD919C3-8834-BA88-B6C8-05F40D967FD3}"/>
              </a:ext>
            </a:extLst>
          </p:cNvPr>
          <p:cNvSpPr txBox="1"/>
          <p:nvPr/>
        </p:nvSpPr>
        <p:spPr>
          <a:xfrm>
            <a:off x="14622629" y="11271747"/>
            <a:ext cx="15542911" cy="311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4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Chairman </a:t>
            </a:r>
            <a:r>
              <a:rPr lang="en-US" sz="5400" dirty="0">
                <a:latin typeface="Britannic Bold" panose="020B0903060703020204" pitchFamily="34" charset="0"/>
                <a:ea typeface="Calibri" panose="020F0502020204030204" pitchFamily="34" charset="0"/>
              </a:rPr>
              <a:t>of the Scientific Committee:</a:t>
            </a:r>
            <a:endParaRPr lang="en-US" sz="5400" dirty="0">
              <a:latin typeface="Britannic Bold" panose="020B0903060703020204" pitchFamily="34" charset="0"/>
            </a:endParaRPr>
          </a:p>
          <a:p>
            <a:pPr algn="just"/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Dr. DAHEUR </a:t>
            </a:r>
            <a:r>
              <a:rPr lang="en-US" sz="4800" dirty="0" err="1">
                <a:latin typeface="Britannic Bold" panose="020B0903060703020204" pitchFamily="34" charset="0"/>
                <a:ea typeface="Calibri" panose="020F0502020204030204" pitchFamily="34" charset="0"/>
              </a:rPr>
              <a:t>Elhadj</a:t>
            </a: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Britannic Bold" panose="020B0903060703020204" pitchFamily="34" charset="0"/>
                <a:ea typeface="Calibri" panose="020F0502020204030204" pitchFamily="34" charset="0"/>
              </a:rPr>
              <a:t>Guesmia</a:t>
            </a: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 </a:t>
            </a:r>
            <a:endParaRPr lang="en-US" sz="4800" dirty="0">
              <a:latin typeface="Britannic Bold" panose="020B0903060703020204" pitchFamily="34" charset="0"/>
            </a:endParaRPr>
          </a:p>
          <a:p>
            <a:pPr algn="just"/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    University of Ghardaia</a:t>
            </a:r>
            <a:endParaRPr lang="en-US" sz="4800" dirty="0">
              <a:latin typeface="Britannic Bold" panose="020B0903060703020204" pitchFamily="34" charset="0"/>
            </a:endParaRPr>
          </a:p>
          <a:p>
            <a:pPr algn="just"/>
            <a:r>
              <a:rPr lang="en-US" sz="50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 </a:t>
            </a:r>
            <a:r>
              <a:rPr lang="en-US" sz="54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The Scientific Committee:</a:t>
            </a:r>
            <a:endParaRPr lang="en-US" sz="5400" dirty="0">
              <a:latin typeface="Britannic Bold" panose="020B0903060703020204" pitchFamily="34" charset="0"/>
            </a:endParaRPr>
          </a:p>
          <a:p>
            <a:pPr marR="215900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Pr.</a:t>
            </a:r>
            <a:r>
              <a:rPr lang="en-US" sz="4800" dirty="0">
                <a:latin typeface="Britannic Bold" panose="020B0903060703020204" pitchFamily="34" charset="0"/>
              </a:rPr>
              <a:t> KADDOUR </a:t>
            </a:r>
            <a:r>
              <a:rPr lang="en-US" sz="4800" dirty="0" err="1">
                <a:latin typeface="Britannic Bold" panose="020B0903060703020204" pitchFamily="34" charset="0"/>
              </a:rPr>
              <a:t>Abdelmadjid</a:t>
            </a:r>
            <a:r>
              <a:rPr lang="en-US" sz="4800" dirty="0">
                <a:latin typeface="Britannic Bold" panose="020B0903060703020204" pitchFamily="34" charset="0"/>
              </a:rPr>
              <a:t> </a:t>
            </a:r>
          </a:p>
          <a:p>
            <a:pPr marL="180340" marR="215265" indent="-180340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     University of Ghardaia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Pr. HAMOUINE </a:t>
            </a:r>
            <a:r>
              <a:rPr lang="en-US" sz="4800" dirty="0" err="1">
                <a:latin typeface="Britannic Bold" panose="020B0903060703020204" pitchFamily="34" charset="0"/>
                <a:ea typeface="Calibri" panose="020F0502020204030204" pitchFamily="34" charset="0"/>
              </a:rPr>
              <a:t>Abdelmadjid</a:t>
            </a: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                  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     </a:t>
            </a:r>
            <a:r>
              <a:rPr lang="en-US" sz="4800" dirty="0">
                <a:latin typeface="Britannic Bold" panose="020B0903060703020204" pitchFamily="34" charset="0"/>
              </a:rPr>
              <a:t>University of </a:t>
            </a: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Tahiri Mohamed Bechar </a:t>
            </a:r>
            <a:r>
              <a:rPr lang="en-US" sz="4800" dirty="0">
                <a:latin typeface="Britannic Bold" panose="020B0903060703020204" pitchFamily="34" charset="0"/>
              </a:rPr>
              <a:t> </a:t>
            </a: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Pr. ALKAMA Djamel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      University of Guelma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Pr. BELLA Nabil 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  <a:tab pos="1350645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     University of Tahiri Mohamed Bechar 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Pr. BEN HAMOUCHE Mostafa 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     University of Blida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Pr. BELLAKHAL </a:t>
            </a:r>
            <a:r>
              <a:rPr lang="en-US" sz="4800" dirty="0" err="1">
                <a:latin typeface="Britannic Bold" panose="020B0903060703020204" pitchFamily="34" charset="0"/>
                <a:ea typeface="Calibri" panose="020F0502020204030204" pitchFamily="34" charset="0"/>
              </a:rPr>
              <a:t>Azzedine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     University of Mohamed Khider Biskra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Pr. KHALFALLAH </a:t>
            </a:r>
            <a:r>
              <a:rPr lang="en-US" sz="4800" dirty="0" err="1">
                <a:latin typeface="Britannic Bold" panose="020B0903060703020204" pitchFamily="34" charset="0"/>
                <a:ea typeface="Calibri" panose="020F0502020204030204" pitchFamily="34" charset="0"/>
              </a:rPr>
              <a:t>Boudjemaa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     University of </a:t>
            </a:r>
            <a:r>
              <a:rPr lang="en-US" sz="4800" dirty="0" err="1">
                <a:latin typeface="Britannic Bold" panose="020B0903060703020204" pitchFamily="34" charset="0"/>
                <a:ea typeface="Calibri" panose="020F0502020204030204" pitchFamily="34" charset="0"/>
              </a:rPr>
              <a:t>Tebessa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Pr. FARHI Abdullah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  <a:tab pos="1350645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     University of Mohamed Khider Biskra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Dr. AZIEZIZ Mohamed </a:t>
            </a:r>
            <a:r>
              <a:rPr lang="en-US" sz="4800" dirty="0" err="1">
                <a:latin typeface="Britannic Bold" panose="020B0903060703020204" pitchFamily="34" charset="0"/>
                <a:ea typeface="Calibri" panose="020F0502020204030204" pitchFamily="34" charset="0"/>
              </a:rPr>
              <a:t>Nadjib</a:t>
            </a:r>
            <a:endParaRPr lang="en-US" sz="4800" dirty="0">
              <a:latin typeface="Britannic Bold" panose="020B0903060703020204" pitchFamily="34" charset="0"/>
            </a:endParaRPr>
          </a:p>
          <a:p>
            <a:pPr marL="180340" indent="-8953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    </a:t>
            </a:r>
            <a:r>
              <a:rPr lang="en-US" sz="48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University </a:t>
            </a: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of </a:t>
            </a:r>
            <a:r>
              <a:rPr lang="en-US" sz="48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Ghardaia</a:t>
            </a: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Dr. DAHANE Sara 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    </a:t>
            </a:r>
            <a:r>
              <a:rPr lang="en-US" sz="48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 University </a:t>
            </a: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of Ghardaia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Dr. BELLA </a:t>
            </a:r>
            <a:r>
              <a:rPr lang="en-US" sz="4800" dirty="0" err="1">
                <a:latin typeface="Britannic Bold" panose="020B0903060703020204" pitchFamily="34" charset="0"/>
                <a:ea typeface="Calibri" panose="020F0502020204030204" pitchFamily="34" charset="0"/>
              </a:rPr>
              <a:t>Akida</a:t>
            </a: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Britannic Bold" panose="020B0903060703020204" pitchFamily="34" charset="0"/>
                <a:ea typeface="Calibri" panose="020F0502020204030204" pitchFamily="34" charset="0"/>
              </a:rPr>
              <a:t>Ilham</a:t>
            </a: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     </a:t>
            </a:r>
            <a:r>
              <a:rPr lang="en-US" sz="48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University </a:t>
            </a: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of Tahiri Mohamed Bechar 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Dr. SAIDI </a:t>
            </a:r>
            <a:r>
              <a:rPr lang="en-US" sz="4800" dirty="0" err="1">
                <a:latin typeface="Britannic Bold" panose="020B0903060703020204" pitchFamily="34" charset="0"/>
                <a:ea typeface="Calibri" panose="020F0502020204030204" pitchFamily="34" charset="0"/>
              </a:rPr>
              <a:t>Abdelkarim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900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     </a:t>
            </a:r>
            <a:r>
              <a:rPr lang="en-US" sz="48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University </a:t>
            </a: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of Tahiri Mohamed Bechar 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fr-FR" sz="4800" dirty="0">
                <a:latin typeface="Britannic Bold" panose="020B0903060703020204" pitchFamily="34" charset="0"/>
                <a:ea typeface="Calibri" panose="020F0502020204030204" pitchFamily="34" charset="0"/>
              </a:rPr>
              <a:t>Dr.</a:t>
            </a:r>
            <a:r>
              <a:rPr lang="fr-FR" sz="4800" dirty="0">
                <a:latin typeface="Britannic Bold" panose="020B0903060703020204" pitchFamily="34" charset="0"/>
              </a:rPr>
              <a:t> TIOUA </a:t>
            </a:r>
            <a:r>
              <a:rPr lang="fr-FR" sz="4800" dirty="0">
                <a:latin typeface="Britannic Bold" panose="020B0903060703020204" pitchFamily="34" charset="0"/>
                <a:ea typeface="Calibri" panose="020F0502020204030204" pitchFamily="34" charset="0"/>
              </a:rPr>
              <a:t>Tahar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fr-FR" sz="4800" dirty="0">
                <a:latin typeface="Britannic Bold" panose="020B0903060703020204" pitchFamily="34" charset="0"/>
                <a:ea typeface="Calibri" panose="020F0502020204030204" pitchFamily="34" charset="0"/>
              </a:rPr>
              <a:t>      </a:t>
            </a:r>
            <a:r>
              <a:rPr lang="fr-FR" sz="48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Centre </a:t>
            </a:r>
            <a:r>
              <a:rPr lang="fr-FR" sz="4800" dirty="0">
                <a:latin typeface="Britannic Bold" panose="020B0903060703020204" pitchFamily="34" charset="0"/>
                <a:ea typeface="Calibri" panose="020F0502020204030204" pitchFamily="34" charset="0"/>
              </a:rPr>
              <a:t>universitaire </a:t>
            </a:r>
            <a:r>
              <a:rPr lang="fr-FR" sz="4800" dirty="0" err="1">
                <a:latin typeface="Britannic Bold" panose="020B0903060703020204" pitchFamily="34" charset="0"/>
                <a:ea typeface="Calibri" panose="020F0502020204030204" pitchFamily="34" charset="0"/>
              </a:rPr>
              <a:t>abdelhafid</a:t>
            </a:r>
            <a:r>
              <a:rPr lang="fr-FR" sz="4800" dirty="0">
                <a:latin typeface="Britannic Bold" panose="020B0903060703020204" pitchFamily="34" charset="0"/>
                <a:ea typeface="Calibri" panose="020F0502020204030204" pitchFamily="34" charset="0"/>
              </a:rPr>
              <a:t>  </a:t>
            </a:r>
            <a:r>
              <a:rPr lang="fr-FR" sz="4800" dirty="0" err="1">
                <a:latin typeface="Britannic Bold" panose="020B0903060703020204" pitchFamily="34" charset="0"/>
                <a:ea typeface="Calibri" panose="020F0502020204030204" pitchFamily="34" charset="0"/>
              </a:rPr>
              <a:t>Milla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900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Times New Roman" panose="02020603050405020304" pitchFamily="18" charset="0"/>
              </a:rPr>
              <a:t>Dr. HANDEL </a:t>
            </a:r>
            <a:r>
              <a:rPr lang="en-US" sz="4800" dirty="0" err="1">
                <a:latin typeface="Britannic Bold" panose="020B0903060703020204" pitchFamily="34" charset="0"/>
                <a:ea typeface="Times New Roman" panose="02020603050405020304" pitchFamily="18" charset="0"/>
              </a:rPr>
              <a:t>Naoual</a:t>
            </a:r>
            <a:r>
              <a:rPr lang="en-US" sz="4800" dirty="0">
                <a:latin typeface="Britannic Bold" panose="020B0903060703020204" pitchFamily="34" charset="0"/>
                <a:ea typeface="Times New Roman" panose="02020603050405020304" pitchFamily="18" charset="0"/>
              </a:rPr>
              <a:t> </a:t>
            </a:r>
          </a:p>
          <a:p>
            <a:pPr marL="180340" indent="-180340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Times New Roman" panose="02020603050405020304" pitchFamily="18" charset="0"/>
              </a:rPr>
              <a:t>    </a:t>
            </a:r>
            <a:r>
              <a:rPr lang="en-US" sz="4800" dirty="0" smtClean="0">
                <a:latin typeface="Britannic Bold" panose="020B0903060703020204" pitchFamily="34" charset="0"/>
                <a:ea typeface="Times New Roman" panose="02020603050405020304" pitchFamily="18" charset="0"/>
              </a:rPr>
              <a:t>University </a:t>
            </a:r>
            <a:r>
              <a:rPr lang="en-US" sz="4800" dirty="0">
                <a:latin typeface="Britannic Bold" panose="020B0903060703020204" pitchFamily="34" charset="0"/>
                <a:ea typeface="Times New Roman" panose="02020603050405020304" pitchFamily="18" charset="0"/>
              </a:rPr>
              <a:t>of Mohamed Cherif Messaadia Souk Ahras</a:t>
            </a: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Dr. DAHMANI </a:t>
            </a:r>
            <a:r>
              <a:rPr lang="en-US" sz="4800" dirty="0" err="1">
                <a:latin typeface="Britannic Bold" panose="020B0903060703020204" pitchFamily="34" charset="0"/>
                <a:ea typeface="Calibri" panose="020F0502020204030204" pitchFamily="34" charset="0"/>
              </a:rPr>
              <a:t>Krimo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     </a:t>
            </a:r>
            <a:r>
              <a:rPr lang="en-US" sz="48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University </a:t>
            </a: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of Medea 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fr-FR" sz="4800" dirty="0">
                <a:latin typeface="Britannic Bold" panose="020B0903060703020204" pitchFamily="34" charset="0"/>
                <a:ea typeface="Calibri" panose="020F0502020204030204" pitchFamily="34" charset="0"/>
              </a:rPr>
              <a:t>Dr. GUECHI </a:t>
            </a:r>
            <a:r>
              <a:rPr lang="fr-FR" sz="4800" dirty="0" err="1">
                <a:latin typeface="Britannic Bold" panose="020B0903060703020204" pitchFamily="34" charset="0"/>
                <a:ea typeface="Calibri" panose="020F0502020204030204" pitchFamily="34" charset="0"/>
              </a:rPr>
              <a:t>Imen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fr-FR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    </a:t>
            </a:r>
            <a:r>
              <a:rPr lang="fr-FR" sz="48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Université </a:t>
            </a:r>
            <a:r>
              <a:rPr lang="fr-FR" sz="4800" dirty="0">
                <a:latin typeface="Britannic Bold" panose="020B0903060703020204" pitchFamily="34" charset="0"/>
                <a:ea typeface="Calibri" panose="020F0502020204030204" pitchFamily="34" charset="0"/>
              </a:rPr>
              <a:t>d'Oum Bouagui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Dr. GAOOD Rami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     </a:t>
            </a:r>
            <a:r>
              <a:rPr lang="en-US" sz="48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University </a:t>
            </a: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of Mohamed Khider Biskra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Dr. ZERARI Sami 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indent="-179705" algn="just">
              <a:tabLst>
                <a:tab pos="90170" algn="r"/>
              </a:tabLst>
            </a:pPr>
            <a:r>
              <a:rPr lang="en-US" sz="48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     University </a:t>
            </a: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of Mohamed Khider Biskra</a:t>
            </a:r>
            <a:endParaRPr lang="en-US" sz="4800" dirty="0">
              <a:latin typeface="Britannic Bold" panose="020B0903060703020204" pitchFamily="34" charset="0"/>
            </a:endParaRPr>
          </a:p>
          <a:p>
            <a:pPr marR="21526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Dr. DEMDOUM </a:t>
            </a:r>
            <a:r>
              <a:rPr lang="en-US" sz="4800" dirty="0" err="1">
                <a:latin typeface="Britannic Bold" panose="020B0903060703020204" pitchFamily="34" charset="0"/>
                <a:ea typeface="Calibri" panose="020F0502020204030204" pitchFamily="34" charset="0"/>
              </a:rPr>
              <a:t>Abdellah</a:t>
            </a: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 </a:t>
            </a:r>
            <a:endParaRPr lang="en-US" sz="4800" dirty="0">
              <a:latin typeface="Britannic Bold" panose="020B0903060703020204" pitchFamily="34" charset="0"/>
            </a:endParaRPr>
          </a:p>
          <a:p>
            <a:pPr marL="180340" indent="-89535" algn="just">
              <a:tabLst>
                <a:tab pos="90170" algn="r"/>
              </a:tabLst>
            </a:pP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	</a:t>
            </a:r>
            <a:r>
              <a:rPr lang="en-US" sz="48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    University </a:t>
            </a:r>
            <a:r>
              <a:rPr lang="en-US" sz="4800" dirty="0">
                <a:latin typeface="Britannic Bold" panose="020B0903060703020204" pitchFamily="34" charset="0"/>
                <a:ea typeface="Calibri" panose="020F0502020204030204" pitchFamily="34" charset="0"/>
              </a:rPr>
              <a:t>of Mustapha Stambouli </a:t>
            </a:r>
            <a:r>
              <a:rPr lang="en-US" sz="4800" dirty="0" smtClean="0">
                <a:latin typeface="Britannic Bold" panose="020B0903060703020204" pitchFamily="34" charset="0"/>
                <a:ea typeface="Calibri" panose="020F0502020204030204" pitchFamily="34" charset="0"/>
              </a:rPr>
              <a:t>Mascara </a:t>
            </a:r>
            <a:endParaRPr lang="en-US" sz="4800" dirty="0">
              <a:effectLst/>
              <a:latin typeface="Britannic Bold" panose="020B090306070302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0BD919C3-8834-BA88-B6C8-05F40D967FD3}"/>
              </a:ext>
            </a:extLst>
          </p:cNvPr>
          <p:cNvSpPr txBox="1"/>
          <p:nvPr/>
        </p:nvSpPr>
        <p:spPr>
          <a:xfrm>
            <a:off x="211880" y="20543996"/>
            <a:ext cx="140542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atin typeface="Britannic Bold" panose="020B0903060703020204" pitchFamily="34" charset="0"/>
                <a:cs typeface="GENISO" panose="02000400000000000000" pitchFamily="2" charset="0"/>
              </a:rPr>
              <a:t>Topic 3: Construction techniques in heritage buildings.</a:t>
            </a:r>
            <a:endParaRPr lang="fr-FR" sz="8000" dirty="0">
              <a:latin typeface="Britannic Bold" panose="020B0903060703020204" pitchFamily="34" charset="0"/>
              <a:cs typeface="GENISO" panose="02000400000000000000" pitchFamily="2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5BC10222-D477-C4B9-D0E6-4DD9622298FC}"/>
              </a:ext>
            </a:extLst>
          </p:cNvPr>
          <p:cNvSpPr txBox="1"/>
          <p:nvPr/>
        </p:nvSpPr>
        <p:spPr>
          <a:xfrm>
            <a:off x="11277600" y="8231235"/>
            <a:ext cx="188907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Britannic Bold" panose="020B0903060703020204" pitchFamily="34" charset="0"/>
                <a:cs typeface="GENISO" panose="02000400000000000000" pitchFamily="2" charset="0"/>
              </a:rPr>
              <a:t>Topic 1: The restoration of Algerian heritage buildings: reality and challenges</a:t>
            </a:r>
            <a:endParaRPr lang="fr-FR" sz="8000" dirty="0">
              <a:latin typeface="Britannic Bold" panose="020B0903060703020204" pitchFamily="34" charset="0"/>
              <a:cs typeface="GENISO" panose="02000400000000000000" pitchFamily="2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06B5C1AA-FFE7-ECE8-8422-4073A63A6454}"/>
              </a:ext>
            </a:extLst>
          </p:cNvPr>
          <p:cNvSpPr/>
          <p:nvPr/>
        </p:nvSpPr>
        <p:spPr>
          <a:xfrm>
            <a:off x="-109378" y="15459014"/>
            <a:ext cx="5892800" cy="5588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²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793C429-7B75-15DB-9867-E0F142C64371}"/>
              </a:ext>
            </a:extLst>
          </p:cNvPr>
          <p:cNvSpPr txBox="1"/>
          <p:nvPr/>
        </p:nvSpPr>
        <p:spPr>
          <a:xfrm>
            <a:off x="459180" y="10566697"/>
            <a:ext cx="1387817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Britannic Bold" panose="020B0903060703020204" pitchFamily="34" charset="0"/>
                <a:cs typeface="GENISO" panose="02000400000000000000" pitchFamily="2" charset="0"/>
              </a:rPr>
              <a:t>Topic 2: Construction materials for heritage buildings and their economic and environmental impact</a:t>
            </a:r>
            <a:endParaRPr lang="fr-FR" sz="8000" dirty="0">
              <a:solidFill>
                <a:schemeClr val="bg1"/>
              </a:solidFill>
              <a:latin typeface="Britannic Bold" panose="020B0903060703020204" pitchFamily="34" charset="0"/>
              <a:cs typeface="GENISO" panose="02000400000000000000" pitchFamily="2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0BD919C3-8834-BA88-B6C8-05F40D967FD3}"/>
              </a:ext>
            </a:extLst>
          </p:cNvPr>
          <p:cNvSpPr txBox="1"/>
          <p:nvPr/>
        </p:nvSpPr>
        <p:spPr>
          <a:xfrm>
            <a:off x="132433" y="24868269"/>
            <a:ext cx="14224148" cy="13942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Chairman of the organization Committee:</a:t>
            </a:r>
            <a:endParaRPr lang="en-US" sz="6000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Dr. KINA </a:t>
            </a:r>
            <a:r>
              <a:rPr lang="en-US" sz="6000" dirty="0" err="1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Abdelkrim</a:t>
            </a:r>
            <a:endParaRPr lang="en-US" sz="6000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The organization Committee:</a:t>
            </a:r>
            <a:endParaRPr lang="en-US" sz="6000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Pr. ZIZOUNI Khaled</a:t>
            </a:r>
            <a:endParaRPr lang="en-US" sz="6000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pPr marL="180340" indent="-180340" algn="just">
              <a:spcBef>
                <a:spcPts val="60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Dr. DJAANI </a:t>
            </a:r>
            <a:r>
              <a:rPr lang="en-US" sz="6000" dirty="0" err="1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Meriem</a:t>
            </a:r>
            <a:endParaRPr lang="en-US" sz="6000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Dr. KIFOUCHE </a:t>
            </a:r>
            <a:r>
              <a:rPr lang="en-US" sz="6000" dirty="0" err="1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Abdesslem</a:t>
            </a:r>
            <a:endParaRPr lang="en-US" sz="6000" dirty="0">
              <a:solidFill>
                <a:schemeClr val="bg1"/>
              </a:solidFill>
              <a:latin typeface="Britannic Bold" panose="020B0903060703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Dr. FALI Leyla</a:t>
            </a:r>
            <a:endParaRPr lang="en-US" sz="6000" dirty="0">
              <a:solidFill>
                <a:schemeClr val="bg1"/>
              </a:solidFill>
              <a:latin typeface="Britannic Bold" panose="020B0903060703020204" pitchFamily="34" charset="0"/>
              <a:ea typeface="Times New Roman" panose="02020603050405020304" pitchFamily="18" charset="0"/>
            </a:endParaRPr>
          </a:p>
          <a:p>
            <a:pPr marL="180340" indent="-180340" algn="just">
              <a:spcBef>
                <a:spcPts val="60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Mr. SALHI </a:t>
            </a:r>
            <a:r>
              <a:rPr lang="en-US" sz="6000" dirty="0" err="1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Imad</a:t>
            </a:r>
            <a:endParaRPr lang="en-US" sz="6000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pPr marL="180340" indent="-180340" algn="just">
              <a:spcBef>
                <a:spcPts val="60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Mr. LAROUI </a:t>
            </a:r>
            <a:r>
              <a:rPr lang="en-US" sz="6000" dirty="0" err="1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Abedelbasset</a:t>
            </a:r>
            <a:endParaRPr lang="en-US" sz="6000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pPr marL="180340" indent="-180340" algn="just">
              <a:spcBef>
                <a:spcPts val="600"/>
              </a:spcBef>
              <a:spcAft>
                <a:spcPts val="600"/>
              </a:spcAft>
            </a:pPr>
            <a:r>
              <a:rPr lang="fr-FR" sz="6000" dirty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Mme. AZZOUZ Fatima </a:t>
            </a:r>
            <a:r>
              <a:rPr lang="fr-FR" sz="6000" dirty="0" err="1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Zohza</a:t>
            </a:r>
            <a:endParaRPr lang="en-US" sz="6000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pPr marL="180340" indent="-180340" algn="just">
              <a:spcBef>
                <a:spcPts val="600"/>
              </a:spcBef>
              <a:spcAft>
                <a:spcPts val="600"/>
              </a:spcAft>
            </a:pPr>
            <a:r>
              <a:rPr lang="fr-FR" sz="6000" dirty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Melle. GESSOUME </a:t>
            </a:r>
            <a:r>
              <a:rPr lang="fr-FR" sz="6000" dirty="0" err="1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Hafsa</a:t>
            </a:r>
            <a:endParaRPr lang="en-US" sz="6000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pPr marL="180340" indent="-180340" algn="just">
              <a:spcBef>
                <a:spcPts val="600"/>
              </a:spcBef>
              <a:spcAft>
                <a:spcPts val="600"/>
              </a:spcAft>
            </a:pPr>
            <a:r>
              <a:rPr lang="en-US" sz="6000" dirty="0" smtClean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Technical </a:t>
            </a:r>
            <a:r>
              <a:rPr lang="en-US" sz="6000" dirty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cell:  </a:t>
            </a:r>
            <a:endParaRPr lang="en-US" sz="6000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pPr marL="180340" indent="-180340" algn="just">
              <a:spcBef>
                <a:spcPts val="60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Britannic Bold" panose="020B0903060703020204" pitchFamily="34" charset="0"/>
                <a:ea typeface="Calibri" panose="020F0502020204030204" pitchFamily="34" charset="0"/>
              </a:rPr>
              <a:t>Dr. MOSBAH Charaf A Karim</a:t>
            </a:r>
            <a:endParaRPr lang="en-US" sz="60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05548" y="-30585"/>
            <a:ext cx="5673883" cy="42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127</TotalTime>
  <Words>160</Words>
  <Application>Microsoft Office PowerPoint</Application>
  <PresentationFormat>Personnalisé</PresentationFormat>
  <Paragraphs>67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Britannic Bold</vt:lpstr>
      <vt:lpstr>Calibri</vt:lpstr>
      <vt:lpstr>Calibri Light</vt:lpstr>
      <vt:lpstr>GENISO</vt:lpstr>
      <vt:lpstr>Times New Roman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gha</dc:creator>
  <cp:lastModifiedBy>ADMIN</cp:lastModifiedBy>
  <cp:revision>36</cp:revision>
  <dcterms:created xsi:type="dcterms:W3CDTF">2024-12-03T12:12:11Z</dcterms:created>
  <dcterms:modified xsi:type="dcterms:W3CDTF">2024-12-03T14:47:40Z</dcterms:modified>
</cp:coreProperties>
</file>