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3672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82986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DFAD27-7A8E-4186-B748-BD56E0A06C7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4227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3082753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DFAD27-7A8E-4186-B748-BD56E0A06C7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5090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162506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1314940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99710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55605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71B5752-AF84-43A6-BCB4-7F9C0F2DEE20}" type="datetimeFigureOut">
              <a:rPr lang="fr-FR" smtClean="0"/>
              <a:t>03/12/2024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00375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419326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71B5752-AF84-43A6-BCB4-7F9C0F2DEE20}" type="datetimeFigureOut">
              <a:rPr lang="fr-FR" smtClean="0"/>
              <a:t>03/12/2024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329961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71B5752-AF84-43A6-BCB4-7F9C0F2DEE20}" type="datetimeFigureOut">
              <a:rPr lang="fr-FR" smtClean="0"/>
              <a:t>03/12/2024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368651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B5752-AF84-43A6-BCB4-7F9C0F2DEE20}" type="datetimeFigureOut">
              <a:rPr lang="fr-FR" smtClean="0"/>
              <a:t>03/12/2024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59463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245881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71B5752-AF84-43A6-BCB4-7F9C0F2DEE20}" type="datetimeFigureOut">
              <a:rPr lang="fr-FR" smtClean="0"/>
              <a:t>03/12/2024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3DFAD27-7A8E-4186-B748-BD56E0A06C7F}" type="slidenum">
              <a:rPr lang="fr-FR" smtClean="0"/>
              <a:t>‹N°›</a:t>
            </a:fld>
            <a:endParaRPr lang="fr-FR"/>
          </a:p>
        </p:txBody>
      </p:sp>
    </p:spTree>
    <p:extLst>
      <p:ext uri="{BB962C8B-B14F-4D97-AF65-F5344CB8AC3E}">
        <p14:creationId xmlns:p14="http://schemas.microsoft.com/office/powerpoint/2010/main" val="428906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1B5752-AF84-43A6-BCB4-7F9C0F2DEE20}" type="datetimeFigureOut">
              <a:rPr lang="fr-FR" smtClean="0"/>
              <a:t>03/12/2024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3DFAD27-7A8E-4186-B748-BD56E0A06C7F}" type="slidenum">
              <a:rPr lang="fr-FR" smtClean="0"/>
              <a:t>‹N°›</a:t>
            </a:fld>
            <a:endParaRPr lang="fr-FR"/>
          </a:p>
        </p:txBody>
      </p:sp>
    </p:spTree>
    <p:extLst>
      <p:ext uri="{BB962C8B-B14F-4D97-AF65-F5344CB8AC3E}">
        <p14:creationId xmlns:p14="http://schemas.microsoft.com/office/powerpoint/2010/main" val="3066107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23298" y="206063"/>
            <a:ext cx="8915399" cy="3181081"/>
          </a:xfrm>
        </p:spPr>
        <p:txBody>
          <a:bodyPr>
            <a:noAutofit/>
          </a:bodyPr>
          <a:lstStyle/>
          <a:p>
            <a:pPr algn="ctr" rtl="1"/>
            <a:r>
              <a:rPr lang="fr-FR" sz="2400" dirty="0" smtClean="0">
                <a:latin typeface="Andalus" panose="02020603050405020304" pitchFamily="18" charset="-78"/>
                <a:cs typeface="Andalus" panose="02020603050405020304" pitchFamily="18" charset="-78"/>
              </a:rPr>
              <a:t/>
            </a:r>
            <a:br>
              <a:rPr lang="fr-FR" sz="2400" dirty="0" smtClean="0">
                <a:latin typeface="Andalus" panose="02020603050405020304" pitchFamily="18" charset="-78"/>
                <a:cs typeface="Andalus" panose="02020603050405020304" pitchFamily="18" charset="-78"/>
              </a:rPr>
            </a:br>
            <a:r>
              <a:rPr lang="ar-DZ" sz="2000" dirty="0" smtClean="0">
                <a:solidFill>
                  <a:schemeClr val="tx1"/>
                </a:solidFill>
                <a:latin typeface="Andalus" panose="02020603050405020304" pitchFamily="18" charset="-78"/>
                <a:cs typeface="Andalus" panose="02020603050405020304" pitchFamily="18" charset="-78"/>
              </a:rPr>
              <a:t>وزارة </a:t>
            </a:r>
            <a:r>
              <a:rPr lang="ar-DZ" sz="2000" dirty="0">
                <a:solidFill>
                  <a:schemeClr val="tx1"/>
                </a:solidFill>
                <a:latin typeface="Andalus" panose="02020603050405020304" pitchFamily="18" charset="-78"/>
                <a:cs typeface="Andalus" panose="02020603050405020304" pitchFamily="18" charset="-78"/>
              </a:rPr>
              <a:t>التعليم العالي والبحث العلمي</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جامعة غرداية</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كلية العلوم الاقتصادية، التجارية وعلوم التسيير</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مخبر التطبيقات الكمية والنوعية للارتقاء الاقتصادي، الاجتماعي والبيني بالمؤسسات الجزائرية</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مشروع البحث </a:t>
            </a:r>
            <a:r>
              <a:rPr lang="fr-FR" sz="2000" dirty="0" err="1">
                <a:solidFill>
                  <a:schemeClr val="tx1"/>
                </a:solidFill>
                <a:latin typeface="Andalus" panose="02020603050405020304" pitchFamily="18" charset="-78"/>
                <a:cs typeface="Andalus" panose="02020603050405020304" pitchFamily="18" charset="-78"/>
              </a:rPr>
              <a:t>prfu</a:t>
            </a:r>
            <a:r>
              <a:rPr lang="fr-FR" sz="2000" dirty="0">
                <a:solidFill>
                  <a:schemeClr val="tx1"/>
                </a:solidFill>
                <a:latin typeface="Andalus" panose="02020603050405020304" pitchFamily="18" charset="-78"/>
                <a:cs typeface="Andalus" panose="02020603050405020304" pitchFamily="18" charset="-78"/>
              </a:rPr>
              <a:t>  </a:t>
            </a:r>
            <a:r>
              <a:rPr lang="ar-DZ" sz="2000" dirty="0">
                <a:solidFill>
                  <a:schemeClr val="tx1"/>
                </a:solidFill>
                <a:latin typeface="Andalus" panose="02020603050405020304" pitchFamily="18" charset="-78"/>
                <a:cs typeface="Andalus" panose="02020603050405020304" pitchFamily="18" charset="-78"/>
              </a:rPr>
              <a:t>حوكمة النظام المصرفي والمالي في ظل الأزمات المالية وتحديات الرهانات الاقتصادية في الجزائر </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ورقة بحثية مقدمة للمشاركة في الملتقى الوطني بعنوان:</a:t>
            </a:r>
            <a:br>
              <a:rPr lang="ar-DZ" sz="2000" dirty="0">
                <a:solidFill>
                  <a:schemeClr val="tx1"/>
                </a:solidFill>
                <a:latin typeface="Andalus" panose="02020603050405020304" pitchFamily="18" charset="-78"/>
                <a:cs typeface="Andalus" panose="02020603050405020304" pitchFamily="18" charset="-78"/>
              </a:rPr>
            </a:br>
            <a:r>
              <a:rPr lang="ar-DZ" sz="2000" dirty="0">
                <a:solidFill>
                  <a:schemeClr val="tx1"/>
                </a:solidFill>
                <a:latin typeface="Andalus" panose="02020603050405020304" pitchFamily="18" charset="-78"/>
                <a:cs typeface="Andalus" panose="02020603050405020304" pitchFamily="18" charset="-78"/>
              </a:rPr>
              <a:t>استراتيجية تطوير وتعزيز الحوكمة المالية في المؤسسات الاقتصادية</a:t>
            </a:r>
            <a:r>
              <a:rPr lang="ar-DZ" sz="2400" dirty="0">
                <a:solidFill>
                  <a:schemeClr val="tx1"/>
                </a:solidFill>
                <a:latin typeface="Andalus" panose="02020603050405020304" pitchFamily="18" charset="-78"/>
                <a:cs typeface="Andalus" panose="02020603050405020304" pitchFamily="18" charset="-78"/>
              </a:rPr>
              <a:t/>
            </a:r>
            <a:br>
              <a:rPr lang="ar-DZ" sz="2400" dirty="0">
                <a:solidFill>
                  <a:schemeClr val="tx1"/>
                </a:solidFill>
                <a:latin typeface="Andalus" panose="02020603050405020304" pitchFamily="18" charset="-78"/>
                <a:cs typeface="Andalus" panose="02020603050405020304" pitchFamily="18" charset="-78"/>
              </a:rPr>
            </a:br>
            <a:endParaRPr lang="fr-FR" sz="2400" dirty="0">
              <a:solidFill>
                <a:schemeClr val="tx1"/>
              </a:solidFill>
              <a:latin typeface="Andalus" panose="02020603050405020304" pitchFamily="18" charset="-78"/>
              <a:cs typeface="Andalus" panose="02020603050405020304" pitchFamily="18" charset="-78"/>
            </a:endParaRPr>
          </a:p>
        </p:txBody>
      </p:sp>
      <p:sp>
        <p:nvSpPr>
          <p:cNvPr id="3" name="Sous-titre 2"/>
          <p:cNvSpPr>
            <a:spLocks noGrp="1"/>
          </p:cNvSpPr>
          <p:nvPr>
            <p:ph type="subTitle" idx="1"/>
          </p:nvPr>
        </p:nvSpPr>
        <p:spPr>
          <a:xfrm>
            <a:off x="1752087" y="3271234"/>
            <a:ext cx="8915399" cy="2516517"/>
          </a:xfrm>
        </p:spPr>
        <p:txBody>
          <a:bodyPr/>
          <a:lstStyle/>
          <a:p>
            <a:pPr algn="ctr" rtl="1"/>
            <a:r>
              <a:rPr lang="ar-DZ" sz="2800" b="1" dirty="0">
                <a:solidFill>
                  <a:schemeClr val="tx1"/>
                </a:solidFill>
                <a:latin typeface="Andalus" panose="02020603050405020304" pitchFamily="18" charset="-78"/>
                <a:cs typeface="Andalus" panose="02020603050405020304" pitchFamily="18" charset="-78"/>
              </a:rPr>
              <a:t>دور التنظيم القانوني للرقابة على التكنولوجيا المالية في تحقيق الحوكمة المالية </a:t>
            </a:r>
          </a:p>
          <a:p>
            <a:pPr algn="ctr" rtl="1"/>
            <a:r>
              <a:rPr lang="ar-DZ" sz="2800" b="1" dirty="0">
                <a:solidFill>
                  <a:schemeClr val="tx1"/>
                </a:solidFill>
                <a:latin typeface="Andalus" panose="02020603050405020304" pitchFamily="18" charset="-78"/>
                <a:cs typeface="Andalus" panose="02020603050405020304" pitchFamily="18" charset="-78"/>
              </a:rPr>
              <a:t>– دراسة تجارب دولية -</a:t>
            </a:r>
          </a:p>
          <a:p>
            <a:pPr algn="r" rtl="1"/>
            <a:r>
              <a:rPr lang="ar-DZ" dirty="0" smtClean="0">
                <a:solidFill>
                  <a:schemeClr val="tx1"/>
                </a:solidFill>
                <a:latin typeface="Andalus" panose="02020603050405020304" pitchFamily="18" charset="-78"/>
                <a:cs typeface="Andalus" panose="02020603050405020304" pitchFamily="18" charset="-78"/>
              </a:rPr>
              <a:t>من اعداد:</a:t>
            </a:r>
          </a:p>
          <a:p>
            <a:pPr algn="r" rtl="1"/>
            <a:r>
              <a:rPr lang="ar-DZ" dirty="0" smtClean="0">
                <a:solidFill>
                  <a:schemeClr val="tx1"/>
                </a:solidFill>
                <a:latin typeface="Andalus" panose="02020603050405020304" pitchFamily="18" charset="-78"/>
                <a:cs typeface="Andalus" panose="02020603050405020304" pitchFamily="18" charset="-78"/>
              </a:rPr>
              <a:t>- رشام كهينة               جامعة البويرة</a:t>
            </a:r>
          </a:p>
          <a:p>
            <a:pPr algn="r" rtl="1"/>
            <a:r>
              <a:rPr lang="ar-DZ" dirty="0" smtClean="0">
                <a:solidFill>
                  <a:schemeClr val="tx1"/>
                </a:solidFill>
                <a:latin typeface="Andalus" panose="02020603050405020304" pitchFamily="18" charset="-78"/>
                <a:cs typeface="Andalus" panose="02020603050405020304" pitchFamily="18" charset="-78"/>
              </a:rPr>
              <a:t>- </a:t>
            </a:r>
            <a:r>
              <a:rPr lang="ar-DZ" dirty="0" err="1" smtClean="0">
                <a:solidFill>
                  <a:schemeClr val="tx1"/>
                </a:solidFill>
                <a:latin typeface="Andalus" panose="02020603050405020304" pitchFamily="18" charset="-78"/>
                <a:cs typeface="Andalus" panose="02020603050405020304" pitchFamily="18" charset="-78"/>
              </a:rPr>
              <a:t>عوينان</a:t>
            </a:r>
            <a:r>
              <a:rPr lang="ar-DZ" dirty="0" smtClean="0">
                <a:solidFill>
                  <a:schemeClr val="tx1"/>
                </a:solidFill>
                <a:latin typeface="Andalus" panose="02020603050405020304" pitchFamily="18" charset="-78"/>
                <a:cs typeface="Andalus" panose="02020603050405020304" pitchFamily="18" charset="-78"/>
              </a:rPr>
              <a:t> عبد القادر      جامعة البويرة</a:t>
            </a:r>
            <a:endParaRPr lang="fr-FR"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817161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8337" y="360608"/>
            <a:ext cx="11075831" cy="5602310"/>
          </a:xfrm>
        </p:spPr>
        <p:txBody>
          <a:bodyPr>
            <a:normAutofit/>
          </a:bodyPr>
          <a:lstStyle/>
          <a:p>
            <a:pPr algn="just" rtl="1"/>
            <a:r>
              <a:rPr lang="ar-DZ" sz="2400" b="1" dirty="0">
                <a:solidFill>
                  <a:schemeClr val="tx1"/>
                </a:solidFill>
                <a:latin typeface="Traditional Arabic" panose="02020603050405020304" pitchFamily="18" charset="-78"/>
                <a:cs typeface="Traditional Arabic" panose="02020603050405020304" pitchFamily="18" charset="-78"/>
              </a:rPr>
              <a:t>ثانيا: نماذج النظم الرقابية العالمية للتكنولوجيا </a:t>
            </a:r>
            <a:r>
              <a:rPr lang="ar-DZ" sz="2400" b="1" dirty="0" smtClean="0">
                <a:solidFill>
                  <a:schemeClr val="tx1"/>
                </a:solidFill>
                <a:latin typeface="Traditional Arabic" panose="02020603050405020304" pitchFamily="18" charset="-78"/>
                <a:cs typeface="Traditional Arabic" panose="02020603050405020304" pitchFamily="18" charset="-78"/>
              </a:rPr>
              <a:t>المالية</a:t>
            </a:r>
          </a:p>
          <a:p>
            <a:pPr marL="0" indent="0" algn="just" rtl="1">
              <a:buNone/>
            </a:pPr>
            <a:r>
              <a:rPr lang="ar-DZ" sz="2400" b="1" dirty="0" smtClean="0">
                <a:solidFill>
                  <a:schemeClr val="tx1"/>
                </a:solidFill>
                <a:latin typeface="Traditional Arabic" panose="02020603050405020304" pitchFamily="18" charset="-78"/>
                <a:cs typeface="Traditional Arabic" panose="02020603050405020304" pitchFamily="18" charset="-78"/>
              </a:rPr>
              <a:t>1. أستراليا</a:t>
            </a:r>
            <a:r>
              <a:rPr lang="ar-DZ" sz="2400" b="1" dirty="0">
                <a:solidFill>
                  <a:schemeClr val="tx1"/>
                </a:solidFill>
                <a:latin typeface="Traditional Arabic" panose="02020603050405020304" pitchFamily="18" charset="-78"/>
                <a:cs typeface="Traditional Arabic" panose="02020603050405020304" pitchFamily="18" charset="-78"/>
              </a:rPr>
              <a:t>: </a:t>
            </a:r>
            <a:r>
              <a:rPr lang="ar-DZ" sz="2400" dirty="0">
                <a:solidFill>
                  <a:schemeClr val="tx1"/>
                </a:solidFill>
                <a:latin typeface="Traditional Arabic" panose="02020603050405020304" pitchFamily="18" charset="-78"/>
                <a:cs typeface="Traditional Arabic" panose="02020603050405020304" pitchFamily="18" charset="-78"/>
              </a:rPr>
              <a:t>تخضع أنشطة التكنولوجيا المالية رقابياً إلى الهيئة الأسترالية للأوراق المالية </a:t>
            </a:r>
            <a:r>
              <a:rPr lang="ar-DZ" sz="2400" dirty="0" smtClean="0">
                <a:solidFill>
                  <a:schemeClr val="tx1"/>
                </a:solidFill>
                <a:latin typeface="Traditional Arabic" panose="02020603050405020304" pitchFamily="18" charset="-78"/>
                <a:cs typeface="Traditional Arabic" panose="02020603050405020304" pitchFamily="18" charset="-78"/>
              </a:rPr>
              <a:t>والاستثمار, حيث </a:t>
            </a:r>
            <a:r>
              <a:rPr lang="ar-DZ" sz="2400" dirty="0">
                <a:solidFill>
                  <a:schemeClr val="tx1"/>
                </a:solidFill>
                <a:latin typeface="Traditional Arabic" panose="02020603050405020304" pitchFamily="18" charset="-78"/>
                <a:cs typeface="Traditional Arabic" panose="02020603050405020304" pitchFamily="18" charset="-78"/>
              </a:rPr>
              <a:t>تركز في تحديد أي من التراخيص واللوائح تنطبق على هذه المؤسسات الناشئة، والتأكد من حماية كل من المستهلكين والمستثمرين المتعاملين معها. وقد أنشأت الهيئة منظومة تجريبية محدودة الفترة، مدتها 12 شهرًا، يمكن من خلالها لشركات التكنولوجيا المالية الناشئة اختبار المنتجات التي تأمل طرحها في السوق، دون </a:t>
            </a:r>
            <a:r>
              <a:rPr lang="ar-DZ" sz="2400" dirty="0" smtClean="0">
                <a:solidFill>
                  <a:schemeClr val="tx1"/>
                </a:solidFill>
                <a:latin typeface="Traditional Arabic" panose="02020603050405020304" pitchFamily="18" charset="-78"/>
                <a:cs typeface="Traditional Arabic" panose="02020603050405020304" pitchFamily="18" charset="-78"/>
              </a:rPr>
              <a:t>الحاجة خلال تلك الفترة التجريبية إلى ترخيص من السلطات الرقابية الأسترالية.</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2</a:t>
            </a:r>
            <a:r>
              <a:rPr lang="ar-DZ" sz="2400" b="1" dirty="0" smtClean="0">
                <a:solidFill>
                  <a:schemeClr val="tx1"/>
                </a:solidFill>
                <a:latin typeface="Traditional Arabic" panose="02020603050405020304" pitchFamily="18" charset="-78"/>
                <a:cs typeface="Traditional Arabic" panose="02020603050405020304" pitchFamily="18" charset="-78"/>
              </a:rPr>
              <a:t>. المملكة المتحدة</a:t>
            </a:r>
            <a:r>
              <a:rPr lang="ar-DZ" sz="2400" dirty="0" smtClean="0">
                <a:solidFill>
                  <a:schemeClr val="tx1"/>
                </a:solidFill>
                <a:latin typeface="Traditional Arabic" panose="02020603050405020304" pitchFamily="18" charset="-78"/>
                <a:cs typeface="Traditional Arabic" panose="02020603050405020304" pitchFamily="18" charset="-78"/>
              </a:rPr>
              <a:t>: تعمل على انشاء بيئات تجريبية بالتعاون مع شركات للتكنولوجيا المالية تطمح للانتشار دولياً، مع مراعاة حماية المستهلكين. كما تستهدف السلطات المعنية تسهيل ظهور مؤسسات جديدة للتكنولوجيا المالية. وقد حقق البريطانيون نجاحًا كبيرًا في هذا الإطار التنظيمي. وتتمثل الفكرة في اشتراك السلطة المعنية مع شركات تلبي مجموعة معينة من المتطلبات، فتسمح لها باختبار منتجات للتكنولوجيا المالية دون الامتثال بالضرورة لكامل المتطلبات الرقابية المفروضة تقليدياً على مقدمي الخدمات المالية. ومن أجل إجراء هذه الاختبارات، تعمل تلك الشركات الجديدة عن كثب مع السلطات الرقابية في المملكة المتحدة لضمان حماية المستهلكين بشكلٍ كافٍ. بالإضافة </a:t>
            </a:r>
            <a:r>
              <a:rPr lang="ar-DZ" sz="2400" dirty="0">
                <a:solidFill>
                  <a:schemeClr val="tx1"/>
                </a:solidFill>
                <a:latin typeface="Traditional Arabic" panose="02020603050405020304" pitchFamily="18" charset="-78"/>
                <a:cs typeface="Traditional Arabic" panose="02020603050405020304" pitchFamily="18" charset="-78"/>
              </a:rPr>
              <a:t>إلى ذلك، يتم منح هذه الشركات في المملكة المتحدة مهلة زمنية للالتزام بالمتطلبات الرقابية المفروضة على المؤسسات الأكثر نضجًا. </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3</a:t>
            </a:r>
            <a:r>
              <a:rPr lang="ar-DZ" sz="2400" dirty="0" smtClean="0">
                <a:solidFill>
                  <a:schemeClr val="tx1"/>
                </a:solidFill>
                <a:latin typeface="Traditional Arabic" panose="02020603050405020304" pitchFamily="18" charset="-78"/>
                <a:cs typeface="Traditional Arabic" panose="02020603050405020304" pitchFamily="18" charset="-78"/>
              </a:rPr>
              <a:t>.</a:t>
            </a:r>
            <a:r>
              <a:rPr lang="ar-DZ" sz="2400" b="1" dirty="0" smtClean="0">
                <a:solidFill>
                  <a:schemeClr val="tx1"/>
                </a:solidFill>
                <a:latin typeface="Traditional Arabic" panose="02020603050405020304" pitchFamily="18" charset="-78"/>
                <a:cs typeface="Traditional Arabic" panose="02020603050405020304" pitchFamily="18" charset="-78"/>
              </a:rPr>
              <a:t> </a:t>
            </a:r>
            <a:r>
              <a:rPr lang="ar-DZ" sz="2400" b="1" dirty="0">
                <a:solidFill>
                  <a:schemeClr val="tx1"/>
                </a:solidFill>
                <a:latin typeface="Traditional Arabic" panose="02020603050405020304" pitchFamily="18" charset="-78"/>
                <a:cs typeface="Traditional Arabic" panose="02020603050405020304" pitchFamily="18" charset="-78"/>
              </a:rPr>
              <a:t>سنغافورة</a:t>
            </a:r>
            <a:r>
              <a:rPr lang="ar-DZ" sz="2400" dirty="0">
                <a:solidFill>
                  <a:schemeClr val="tx1"/>
                </a:solidFill>
                <a:latin typeface="Traditional Arabic" panose="02020603050405020304" pitchFamily="18" charset="-78"/>
                <a:cs typeface="Traditional Arabic" panose="02020603050405020304" pitchFamily="18" charset="-78"/>
              </a:rPr>
              <a:t>: تبنت فكرة المنظومة الرقابية التجريبية لتمكين المبدعين الماليين والجهات الفاعلة في مجال التكنولوجيا المالية من استغلال هذه الفرصة لتجربة منتجات أو خدمات مالية مبتكرة. والفكرة وراء هذا الأسلوب هي اختبار منتجات التكنولوجيا المالية الجديدة تحت إشراف رقابي، وتحديد ما إذا كانت مناسبة لحل مشاكل قائمة في السوق.</a:t>
            </a:r>
          </a:p>
          <a:p>
            <a:pPr marL="0" indent="0" algn="just" rtl="1">
              <a:buNone/>
            </a:pP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71812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2130" y="592428"/>
            <a:ext cx="10242482" cy="5962918"/>
          </a:xfrm>
        </p:spPr>
        <p:txBody>
          <a:bodyPr>
            <a:normAutofit lnSpcReduction="10000"/>
          </a:bodyPr>
          <a:lstStyle/>
          <a:p>
            <a:pPr marL="0" indent="0" algn="just" rtl="1">
              <a:buNone/>
            </a:pPr>
            <a:r>
              <a:rPr lang="ar-DZ" sz="2400" b="1" dirty="0" smtClean="0">
                <a:latin typeface="Traditional Arabic" panose="02020603050405020304" pitchFamily="18" charset="-78"/>
                <a:cs typeface="Traditional Arabic" panose="02020603050405020304" pitchFamily="18" charset="-78"/>
              </a:rPr>
              <a:t>4</a:t>
            </a:r>
            <a:r>
              <a:rPr lang="ar-DZ" sz="2400" b="1" dirty="0" smtClean="0">
                <a:solidFill>
                  <a:schemeClr val="tx1"/>
                </a:solidFill>
                <a:latin typeface="Traditional Arabic" panose="02020603050405020304" pitchFamily="18" charset="-78"/>
                <a:cs typeface="Traditional Arabic" panose="02020603050405020304" pitchFamily="18" charset="-78"/>
              </a:rPr>
              <a:t>. الصين</a:t>
            </a:r>
            <a:r>
              <a:rPr lang="ar-DZ" sz="2400" dirty="0">
                <a:solidFill>
                  <a:schemeClr val="tx1"/>
                </a:solidFill>
                <a:latin typeface="Traditional Arabic" panose="02020603050405020304" pitchFamily="18" charset="-78"/>
                <a:cs typeface="Traditional Arabic" panose="02020603050405020304" pitchFamily="18" charset="-78"/>
              </a:rPr>
              <a:t>: تعد الصين مثالاً لبلد اتخذ نهجًا فضفاضا نسبيًا في الإشراف الرقابي على التكنولوجيا المالية. حيث يتمثل هذا النهج في اعتبار أن الدولة بأكملها هي منظومة رقابية تجريبية يمكن من خلالها اختبار التكنولوجيات المالية الجديدة، حيث يتمكن المبدعون من تنفيذ أفكار جديدة دون قلق من تهديد قضائي، أو من مخالفة النظم الرقابية القائمة بما يترتب على ذلك من عواقب. ومع ذلك، فقد قامت الصين بالفعل بتطبيق بعض النظم الرقابية. فوزارة الصناعة وتكنولوجيا المعلومات بدأت في تصنيف المنتجات المعتمدة على السجلات المتسلسلة</a:t>
            </a:r>
            <a:r>
              <a:rPr lang="fr-FR" i="1" dirty="0" err="1">
                <a:solidFill>
                  <a:schemeClr val="tx1"/>
                </a:solidFill>
                <a:latin typeface="Traditional Arabic" panose="02020603050405020304" pitchFamily="18" charset="-78"/>
                <a:cs typeface="Traditional Arabic" panose="02020603050405020304" pitchFamily="18" charset="-78"/>
              </a:rPr>
              <a:t>BlockChain</a:t>
            </a:r>
            <a:r>
              <a:rPr lang="fr-FR" sz="2400" dirty="0">
                <a:solidFill>
                  <a:schemeClr val="tx1"/>
                </a:solidFill>
                <a:latin typeface="Traditional Arabic" panose="02020603050405020304" pitchFamily="18" charset="-78"/>
                <a:cs typeface="Traditional Arabic" panose="02020603050405020304" pitchFamily="18" charset="-78"/>
              </a:rPr>
              <a:t> ، </a:t>
            </a:r>
            <a:r>
              <a:rPr lang="ar-DZ" sz="2400" dirty="0">
                <a:solidFill>
                  <a:schemeClr val="tx1"/>
                </a:solidFill>
                <a:latin typeface="Traditional Arabic" panose="02020603050405020304" pitchFamily="18" charset="-78"/>
                <a:cs typeface="Traditional Arabic" panose="02020603050405020304" pitchFamily="18" charset="-78"/>
              </a:rPr>
              <a:t>وحظرت الحكومة عروض الاكتتاب في إصدارات العملات المشفرة وحجبت مواقع تداول هذه </a:t>
            </a:r>
            <a:r>
              <a:rPr lang="ar-DZ" sz="2400" dirty="0" smtClean="0">
                <a:solidFill>
                  <a:schemeClr val="tx1"/>
                </a:solidFill>
                <a:latin typeface="Traditional Arabic" panose="02020603050405020304" pitchFamily="18" charset="-78"/>
                <a:cs typeface="Traditional Arabic" panose="02020603050405020304" pitchFamily="18" charset="-78"/>
              </a:rPr>
              <a:t>العملات. ومع </a:t>
            </a:r>
            <a:r>
              <a:rPr lang="ar-DZ" sz="2400" dirty="0">
                <a:solidFill>
                  <a:schemeClr val="tx1"/>
                </a:solidFill>
                <a:latin typeface="Traditional Arabic" panose="02020603050405020304" pitchFamily="18" charset="-78"/>
                <a:cs typeface="Traditional Arabic" panose="02020603050405020304" pitchFamily="18" charset="-78"/>
              </a:rPr>
              <a:t>أن هذه التدخلات من جانب الحكومة تتعلق في الغالب بمنتجات السجلات المتسلسلة، إلا أن الصين حاولت عمومًا دعم نمو الابتكار في التكنولوجيا المالية، وتشجيع رواد التطوير في التكنولوجيا المالية على اتخاذ الصين موقعاً لهم، باعتبارها تزخر بإمكانيات اختبار تطبيق مستجدات التكنولوجيات المالية.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5</a:t>
            </a:r>
            <a:r>
              <a:rPr lang="ar-DZ" sz="2400" dirty="0" smtClean="0">
                <a:solidFill>
                  <a:schemeClr val="tx1"/>
                </a:solidFill>
                <a:latin typeface="Traditional Arabic" panose="02020603050405020304" pitchFamily="18" charset="-78"/>
                <a:cs typeface="Traditional Arabic" panose="02020603050405020304" pitchFamily="18" charset="-78"/>
              </a:rPr>
              <a:t>. </a:t>
            </a:r>
            <a:r>
              <a:rPr lang="ar-DZ" sz="2400" b="1" dirty="0">
                <a:solidFill>
                  <a:schemeClr val="tx1"/>
                </a:solidFill>
                <a:latin typeface="Traditional Arabic" panose="02020603050405020304" pitchFamily="18" charset="-78"/>
                <a:cs typeface="Traditional Arabic" panose="02020603050405020304" pitchFamily="18" charset="-78"/>
              </a:rPr>
              <a:t>جمهورية المكسيك</a:t>
            </a:r>
            <a:r>
              <a:rPr lang="ar-DZ" sz="2400" dirty="0">
                <a:solidFill>
                  <a:schemeClr val="tx1"/>
                </a:solidFill>
                <a:latin typeface="Traditional Arabic" panose="02020603050405020304" pitchFamily="18" charset="-78"/>
                <a:cs typeface="Traditional Arabic" panose="02020603050405020304" pitchFamily="18" charset="-78"/>
              </a:rPr>
              <a:t>: أصدرت المكسيك قانون يتناول التقنيات المالية الحديثة في مارس 2018 وتعد من أوائل الدول في هذا الشأن، ويتناول القانون وضع إطار عام للرقابة والاشراف على الشركات العاملة في مجال التكنولوجيا المالية مثل شركات التمويل متعدد المصادر </a:t>
            </a:r>
            <a:r>
              <a:rPr lang="fr-FR" sz="2400" dirty="0" err="1">
                <a:solidFill>
                  <a:schemeClr val="tx1"/>
                </a:solidFill>
                <a:latin typeface="Traditional Arabic" panose="02020603050405020304" pitchFamily="18" charset="-78"/>
                <a:cs typeface="Traditional Arabic" panose="02020603050405020304" pitchFamily="18" charset="-78"/>
              </a:rPr>
              <a:t>Crowdfunding</a:t>
            </a:r>
            <a:r>
              <a:rPr lang="fr-FR" sz="2400" dirty="0">
                <a:solidFill>
                  <a:schemeClr val="tx1"/>
                </a:solidFill>
                <a:latin typeface="Traditional Arabic" panose="02020603050405020304" pitchFamily="18" charset="-78"/>
                <a:cs typeface="Traditional Arabic" panose="02020603050405020304" pitchFamily="18" charset="-78"/>
              </a:rPr>
              <a:t>، </a:t>
            </a:r>
            <a:r>
              <a:rPr lang="ar-DZ" sz="2400" dirty="0">
                <a:solidFill>
                  <a:schemeClr val="tx1"/>
                </a:solidFill>
                <a:latin typeface="Traditional Arabic" panose="02020603050405020304" pitchFamily="18" charset="-78"/>
                <a:cs typeface="Traditional Arabic" panose="02020603050405020304" pitchFamily="18" charset="-78"/>
              </a:rPr>
              <a:t>علما بأن تفعيل هذا القانون يتطلب اصدار العديد من التعليمات الرقابية منها، خدمات </a:t>
            </a:r>
            <a:r>
              <a:rPr lang="ar-DZ" sz="2400" dirty="0" err="1">
                <a:solidFill>
                  <a:schemeClr val="tx1"/>
                </a:solidFill>
                <a:latin typeface="Traditional Arabic" panose="02020603050405020304" pitchFamily="18" charset="-78"/>
                <a:cs typeface="Traditional Arabic" panose="02020603050405020304" pitchFamily="18" charset="-78"/>
              </a:rPr>
              <a:t>التعهيد</a:t>
            </a:r>
            <a:r>
              <a:rPr lang="ar-DZ" sz="2400" dirty="0">
                <a:solidFill>
                  <a:schemeClr val="tx1"/>
                </a:solidFill>
                <a:latin typeface="Traditional Arabic" panose="02020603050405020304" pitchFamily="18" charset="-78"/>
                <a:cs typeface="Traditional Arabic" panose="02020603050405020304" pitchFamily="18" charset="-78"/>
              </a:rPr>
              <a:t>، التقارير الرقابية، والتعامل مع الهجمات </a:t>
            </a:r>
            <a:r>
              <a:rPr lang="ar-DZ" sz="2400" dirty="0" err="1">
                <a:solidFill>
                  <a:schemeClr val="tx1"/>
                </a:solidFill>
                <a:latin typeface="Traditional Arabic" panose="02020603050405020304" pitchFamily="18" charset="-78"/>
                <a:cs typeface="Traditional Arabic" panose="02020603050405020304" pitchFamily="18" charset="-78"/>
              </a:rPr>
              <a:t>السبيرانية</a:t>
            </a:r>
            <a:r>
              <a:rPr lang="ar-DZ" sz="2400" dirty="0">
                <a:solidFill>
                  <a:schemeClr val="tx1"/>
                </a:solidFill>
                <a:latin typeface="Traditional Arabic" panose="02020603050405020304" pitchFamily="18" charset="-78"/>
                <a:cs typeface="Traditional Arabic" panose="02020603050405020304" pitchFamily="18" charset="-78"/>
              </a:rPr>
              <a:t>. هذا وقد قامت هيئة الرقابة على البنوك وسوق المال. بمنح مهلة توفيق أوضاع لشركات التكنولوجيا المالية المخاطبة بالقانون لتقديم أوراقها للترخيص حتى سبتمبر 2019. وتجدر الإشارة بان القانون قد أعطى الحق للبنك المركزي المكسيكي في اصدار وترخيص العملات المشفرة والتعامل عليها. إلا انه لم يتم حتى الآن اصدار أية تعليمات في هذا الشأن. كما قدم القانون المحددات الرئيسية للمختبر التنظيمي </a:t>
            </a:r>
            <a:r>
              <a:rPr lang="ar-DZ" sz="2400" dirty="0" smtClean="0">
                <a:solidFill>
                  <a:schemeClr val="tx1"/>
                </a:solidFill>
                <a:latin typeface="Traditional Arabic" panose="02020603050405020304" pitchFamily="18" charset="-78"/>
                <a:cs typeface="Traditional Arabic" panose="02020603050405020304" pitchFamily="18" charset="-78"/>
              </a:rPr>
              <a:t>وأعطى </a:t>
            </a:r>
            <a:r>
              <a:rPr lang="ar-DZ" sz="2400" dirty="0">
                <a:solidFill>
                  <a:schemeClr val="tx1"/>
                </a:solidFill>
                <a:latin typeface="Traditional Arabic" panose="02020603050405020304" pitchFamily="18" charset="-78"/>
                <a:cs typeface="Traditional Arabic" panose="02020603050405020304" pitchFamily="18" charset="-78"/>
              </a:rPr>
              <a:t>الحق للشركات في استخدام هذا المختبر دون الانخراط في استصدار التراخيص اللازمة وبشروط محددة منها أن يتم اختبار المنتج المالي على عدد معين من العملاء. </a:t>
            </a:r>
          </a:p>
          <a:p>
            <a:pPr marL="0" indent="0" algn="r" rtl="1">
              <a:buNone/>
            </a:pPr>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59716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7770" y="211986"/>
            <a:ext cx="8911687" cy="663777"/>
          </a:xfrm>
        </p:spPr>
        <p:txBody>
          <a:bodyPr>
            <a:normAutofit/>
          </a:bodyPr>
          <a:lstStyle/>
          <a:p>
            <a:pPr algn="ctr" rtl="1"/>
            <a:r>
              <a:rPr lang="ar-DZ" b="1" dirty="0" smtClean="0">
                <a:solidFill>
                  <a:schemeClr val="tx1"/>
                </a:solidFill>
                <a:latin typeface="Traditional Arabic" panose="02020603050405020304" pitchFamily="18" charset="-78"/>
                <a:cs typeface="Traditional Arabic" panose="02020603050405020304" pitchFamily="18" charset="-78"/>
              </a:rPr>
              <a:t>خاتمة</a:t>
            </a:r>
            <a:endParaRPr lang="fr-FR" b="1" dirty="0">
              <a:solidFill>
                <a:schemeClr val="tx1"/>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695459" y="875763"/>
            <a:ext cx="10809153" cy="5499279"/>
          </a:xfrm>
        </p:spPr>
        <p:txBody>
          <a:bodyPr/>
          <a:lstStyle/>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وقد </a:t>
            </a:r>
            <a:r>
              <a:rPr lang="ar-DZ" sz="2400" dirty="0">
                <a:solidFill>
                  <a:schemeClr val="tx1"/>
                </a:solidFill>
                <a:latin typeface="Traditional Arabic" panose="02020603050405020304" pitchFamily="18" charset="-78"/>
                <a:cs typeface="Traditional Arabic" panose="02020603050405020304" pitchFamily="18" charset="-78"/>
              </a:rPr>
              <a:t>تم التوصل من خلال هذا البحث الى مجموعة من النتائج هي:</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أصبحت التكنولوجيا المالية وقعا وجزأ لا يتجزأ أن حياة المجتمع ومشاركا فاعلا في جميع القطاعات الحيوية وبالأخص المالية كونها قدمت جملة من الابتكارات ساعدت المصارف والشركات الناشئة العاملة في مجال التكنولوجيا المالية في توصيل خدمات الى مختلف الفئات الاجتماعية.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أسهمت التكنولوجيا المالية من خلال ابتكاراتها في تلبية حاجات ورغبات الزبائن المتنوعة التي تطورت بتطور الواقع الاقتصادي والتكنولوجي، وهذا الأمر مكن القطاع المصرفي من الدخول في أسواق متنوعة وذات طابع محلي ودولي وعالمي في نفس الوقت.</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ساهمت ابتكارات التكنولوجيا المالية في تقديم خدمات مالية ومعالجة عمليات مصرفية متنوعة بتكلفة منخفضة جدا قياسا بنظيرتها التقليدية فضلا عن امتياز الخدمات الالكترونية بجودة عالية على خلاف التقليدية.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عدم كفاية النظم الرقابية المطبقة، أمام الابتكار الذي يتطور باستمرار، وبشكل متصاعد، بحيث تصبح الرقابة مع مرور الوقت غير متناسبة مع الأعمال في السوق المالية، وغير كافية لحماية المستهلكين فيها.</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افتقار الأسواق المالية، إلى الكفاءة، والتي لا يمكن السيطرة عليها بواسطة النظم الرقابية المذكورة. فيصبح التنظيم القانوني لهذا النوع من الرقابة، القائمة على عمليات ادارة المخاطر في هذه الأنشطة التكنولوجية أمراً ملحاً، لكي يبقى مسار الابتكارات مفتوحاً في جميع المؤسسات المالية، وفي نفس الوقت، لضمان حماية المتعاملين من جميع المخاطر.</a:t>
            </a:r>
          </a:p>
          <a:p>
            <a:pPr marL="0" indent="0" algn="just" rtl="1">
              <a:buNone/>
            </a:pPr>
            <a:endParaRPr lang="fr-FR" dirty="0"/>
          </a:p>
        </p:txBody>
      </p:sp>
    </p:spTree>
    <p:extLst>
      <p:ext uri="{BB962C8B-B14F-4D97-AF65-F5344CB8AC3E}">
        <p14:creationId xmlns:p14="http://schemas.microsoft.com/office/powerpoint/2010/main" val="731846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6822" y="1068946"/>
            <a:ext cx="11011437" cy="5383369"/>
          </a:xfrm>
        </p:spPr>
        <p:txBody>
          <a:bodyPr/>
          <a:lstStyle/>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هناك عدة مخاطر مصاحبة للتعامل بابتكارات التكنولوجية المالية منها مخاطر الحوكمة غير الفعالة، بسبب عدم خضوع بعض القطاعات لنفس المستوى من الرقابة، كما ان الاعتماد المتزايد على الانترنيت في الحصول على الخدمات ينجم عنه مخاطر على شبكة الانترنيت تؤثر على استقرار النظام المالي بسبب عدم تطبيق بروتوكولات الأمن المناسبة. </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هناك تأثير مباشرً للتنظيم القانوني، لأهم الأطر الوظيفية للتكنولوجيا المالية، ألا وهو الرقابة عليها. فوجود تنظيم قانوني كفوء وضمن عملية تنظيمية مرنة جداً، وذات قابلية على ترصين النظم الرقابية يصبح أمرا حتمياً، إذا أخذنا بنظر الاعتبار هدف حماية الأطراف المتعاملة من المخاطر.</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يعتبر التنظيم القانوني أداة توازن بين النظم الرقابية وانشطة التكنولوجيا المالية، ذلك ان الواقع التطبيقي للتكنولوجيا المالية، باعتبارها صناعة كبيرة، وتتسع باستمرار نتيجة لعملية الابتكار، سيظهر التحديات التي تنبثق باستمرار أمام النظم الرقابية عليها.</a:t>
            </a:r>
          </a:p>
          <a:p>
            <a:pPr algn="just" rtl="1">
              <a:buFontTx/>
              <a:buChar char="-"/>
            </a:pPr>
            <a:r>
              <a:rPr lang="ar-DZ" sz="2400" dirty="0" smtClean="0">
                <a:solidFill>
                  <a:schemeClr val="tx1"/>
                </a:solidFill>
                <a:latin typeface="Traditional Arabic" panose="02020603050405020304" pitchFamily="18" charset="-78"/>
                <a:cs typeface="Traditional Arabic" panose="02020603050405020304" pitchFamily="18" charset="-78"/>
              </a:rPr>
              <a:t>هناك </a:t>
            </a:r>
            <a:r>
              <a:rPr lang="ar-DZ" sz="2400" dirty="0">
                <a:solidFill>
                  <a:schemeClr val="tx1"/>
                </a:solidFill>
                <a:latin typeface="Traditional Arabic" panose="02020603050405020304" pitchFamily="18" charset="-78"/>
                <a:cs typeface="Traditional Arabic" panose="02020603050405020304" pitchFamily="18" charset="-78"/>
              </a:rPr>
              <a:t>تفعيل في منظومة رقابية تجريبية في أغلب دول العالم، بهدف زيادة قيمة وقدرات شركات التكنولوجيا المالية مما يوفر الفرصة لهذه الشركات للتطوير والابتكار، مع مراعاة حماية المستهلكين من المخاطر</a:t>
            </a:r>
            <a:r>
              <a:rPr lang="ar-DZ"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ان مستقبل وجود التنظيم القانوني للرقابة، مرهون على قبوله رسمياً من قبل كل دولة من دول العالم. وهذا سيعتمد على النمط من التكنولوجيا المالية، الذي سينتجه الابتكار، كحالة العملات المشفرة التي تفتقد الى الإطار القانوني، على عكس العملات الرقمية في معظم دول العالم.</a:t>
            </a:r>
          </a:p>
          <a:p>
            <a:pPr marL="0" indent="0" algn="just" rtl="1">
              <a:buNone/>
            </a:pPr>
            <a:endParaRPr lang="fr-FR" dirty="0"/>
          </a:p>
        </p:txBody>
      </p:sp>
    </p:spTree>
    <p:extLst>
      <p:ext uri="{BB962C8B-B14F-4D97-AF65-F5344CB8AC3E}">
        <p14:creationId xmlns:p14="http://schemas.microsoft.com/office/powerpoint/2010/main" val="378998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3493" y="1996227"/>
            <a:ext cx="10281119" cy="3425780"/>
          </a:xfrm>
        </p:spPr>
        <p:txBody>
          <a:bodyPr>
            <a:normAutofit/>
          </a:bodyPr>
          <a:lstStyle/>
          <a:p>
            <a:pPr marL="0" indent="0" algn="just" rtl="1">
              <a:buNone/>
            </a:pPr>
            <a:r>
              <a:rPr lang="ar-DZ" sz="2400" b="1" dirty="0" smtClean="0">
                <a:solidFill>
                  <a:schemeClr val="tx1"/>
                </a:solidFill>
                <a:latin typeface="Traditional Arabic" panose="02020603050405020304" pitchFamily="18" charset="-78"/>
                <a:cs typeface="Traditional Arabic" panose="02020603050405020304" pitchFamily="18" charset="-78"/>
              </a:rPr>
              <a:t>       على </a:t>
            </a:r>
            <a:r>
              <a:rPr lang="ar-DZ" sz="2400" b="1" dirty="0">
                <a:solidFill>
                  <a:schemeClr val="tx1"/>
                </a:solidFill>
                <a:latin typeface="Traditional Arabic" panose="02020603050405020304" pitchFamily="18" charset="-78"/>
                <a:cs typeface="Traditional Arabic" panose="02020603050405020304" pitchFamily="18" charset="-78"/>
              </a:rPr>
              <a:t>ضوء النتائج المتوصل اليها يمكن تقديم التوصيات التالية: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ضرورة تطوير البنية التحتية التكنولوجية ونظم المعلومات لدى المؤسسات المالية التقليدية، لمواكبة ابتكارات التكنولوجيا الماليةـ ووضع قوانين مفصلة في إطار التعامل بالتقنيات الحديثة، للتغلب على المخاطر التشغيلية.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رغم وجود قوانين رقابية تجريبية لعمل التكنولوجيا المالية في مختلف دول العالم، إلا أنه لا بد من استحداث منظمة دولية منوطة بهذا الدور، نظرا لأن منصات وابتكارات التكنولوجيا المالية تتعدى في نطاق عملها الحدود الجغرافية.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ضرورة الموازنة بين أعمال المؤسسات التقليدية وشركات التكنولوجيا المالية، حتى لا يتعرض النظام المالي إلى احتكار قلة من قبل هذه الأخيرة، وذلك بوضع الضوابط والقوانين المنظمة والرقابية الكفيلة بحفظ هذا التوازن.</a:t>
            </a:r>
          </a:p>
          <a:p>
            <a:pPr marL="0" indent="0" algn="just" rtl="1">
              <a:buNone/>
            </a:pP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19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2434" y="636989"/>
            <a:ext cx="9650054" cy="650898"/>
          </a:xfrm>
        </p:spPr>
        <p:txBody>
          <a:bodyPr/>
          <a:lstStyle/>
          <a:p>
            <a:pPr algn="ctr" rtl="1"/>
            <a:r>
              <a:rPr lang="ar-DZ" b="1" dirty="0" smtClean="0">
                <a:latin typeface="Traditional Arabic" panose="02020603050405020304" pitchFamily="18" charset="-78"/>
                <a:cs typeface="Traditional Arabic" panose="02020603050405020304" pitchFamily="18" charset="-78"/>
              </a:rPr>
              <a:t>المقدمة</a:t>
            </a:r>
            <a:endParaRPr lang="fr-FR" b="1" dirty="0">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643944" y="1661375"/>
            <a:ext cx="10860668" cy="4249847"/>
          </a:xfrm>
        </p:spPr>
        <p:txBody>
          <a:bodyPr>
            <a:normAutofit/>
          </a:bodyPr>
          <a:lstStyle/>
          <a:p>
            <a:pPr marL="0" indent="0" algn="just" rtl="1">
              <a:buNone/>
            </a:pPr>
            <a:r>
              <a:rPr lang="fr-FR" sz="2800" dirty="0" smtClean="0">
                <a:solidFill>
                  <a:schemeClr val="tx1"/>
                </a:solidFill>
                <a:latin typeface="Traditional Arabic" panose="02020603050405020304" pitchFamily="18" charset="-78"/>
                <a:cs typeface="Traditional Arabic" panose="02020603050405020304" pitchFamily="18" charset="-78"/>
              </a:rPr>
              <a:t>     </a:t>
            </a:r>
            <a:r>
              <a:rPr lang="ar-DZ" sz="2800" dirty="0" smtClean="0">
                <a:solidFill>
                  <a:schemeClr val="tx1"/>
                </a:solidFill>
                <a:latin typeface="Traditional Arabic" panose="02020603050405020304" pitchFamily="18" charset="-78"/>
                <a:cs typeface="Traditional Arabic" panose="02020603050405020304" pitchFamily="18" charset="-78"/>
              </a:rPr>
              <a:t>لقد </a:t>
            </a:r>
            <a:r>
              <a:rPr lang="ar-DZ" sz="2800" dirty="0">
                <a:solidFill>
                  <a:schemeClr val="tx1"/>
                </a:solidFill>
                <a:latin typeface="Traditional Arabic" panose="02020603050405020304" pitchFamily="18" charset="-78"/>
                <a:cs typeface="Traditional Arabic" panose="02020603050405020304" pitchFamily="18" charset="-78"/>
              </a:rPr>
              <a:t>كان تطور الأنظمة واللوائح المالية العالمية في السابق تفاعليا بطبيعته للاستجابة للأوضاع المستجدة، بحيث لا يتم إجراء التغييرات الكبيرة إلا بعد حدوث أزمة. وقد أدت احتياجات العملاء المتغيرة والتداخل المتناغم بين التكنولوجيا والخدمات المالية في الآونة الأخيرة إلى تطور سريع للمنتجات المالية المبتكرة التي تضيف مزيدًا من القيمة إلى العملاء مقارنة بالخدمات التقليدية. كانت وتيرة تطوير هذه المنتجات سريعة إلى درجة أن أصبحت دورات الابتكار أقصر مع مرور الوقت. وهذا بدوره فرض ضغوطًا إضافية على الأنظمة واللوائح التي شهدت بذل جهود حثيثة لكي تواكب سرعة التطور</a:t>
            </a:r>
            <a:r>
              <a:rPr lang="ar-DZ" sz="2800" dirty="0" smtClean="0">
                <a:solidFill>
                  <a:schemeClr val="tx1"/>
                </a:solidFill>
                <a:latin typeface="Traditional Arabic" panose="02020603050405020304" pitchFamily="18" charset="-78"/>
                <a:cs typeface="Traditional Arabic" panose="02020603050405020304" pitchFamily="18" charset="-78"/>
              </a:rPr>
              <a:t>.</a:t>
            </a:r>
            <a:r>
              <a:rPr lang="fr-FR" sz="2800" dirty="0" smtClean="0">
                <a:solidFill>
                  <a:schemeClr val="tx1"/>
                </a:solidFill>
                <a:latin typeface="Traditional Arabic" panose="02020603050405020304" pitchFamily="18" charset="-78"/>
                <a:cs typeface="Traditional Arabic" panose="02020603050405020304" pitchFamily="18" charset="-78"/>
              </a:rPr>
              <a:t> </a:t>
            </a:r>
            <a:r>
              <a:rPr lang="ar-DZ" sz="2800" dirty="0">
                <a:solidFill>
                  <a:schemeClr val="tx1"/>
                </a:solidFill>
                <a:latin typeface="Traditional Arabic" panose="02020603050405020304" pitchFamily="18" charset="-78"/>
                <a:cs typeface="Traditional Arabic" panose="02020603050405020304" pitchFamily="18" charset="-78"/>
              </a:rPr>
              <a:t>من هنا تتبلور معالم إشكالية البحث على النحو التالي:</a:t>
            </a:r>
          </a:p>
          <a:p>
            <a:pPr marL="0" indent="0" algn="ctr" rtl="1">
              <a:buNone/>
            </a:pPr>
            <a:r>
              <a:rPr lang="ar-DZ" sz="2800" b="1" dirty="0">
                <a:solidFill>
                  <a:schemeClr val="tx1"/>
                </a:solidFill>
                <a:latin typeface="Traditional Arabic" panose="02020603050405020304" pitchFamily="18" charset="-78"/>
                <a:cs typeface="Traditional Arabic" panose="02020603050405020304" pitchFamily="18" charset="-78"/>
              </a:rPr>
              <a:t>كيف يساهم التنظيم القانوني للرقابة على التكنولوجيا المالية في تحقيق الحوكمة المالية؟</a:t>
            </a:r>
          </a:p>
          <a:p>
            <a:pPr marL="0" indent="0" algn="just" rtl="1">
              <a:buNone/>
            </a:pPr>
            <a:endParaRPr lang="fr-FR" sz="28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79547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0315" y="624110"/>
            <a:ext cx="9624297" cy="766808"/>
          </a:xfrm>
        </p:spPr>
        <p:txBody>
          <a:bodyPr/>
          <a:lstStyle/>
          <a:p>
            <a:pPr algn="ctr" rtl="1"/>
            <a:r>
              <a:rPr lang="ar-DZ" b="1" dirty="0">
                <a:solidFill>
                  <a:schemeClr val="tx1"/>
                </a:solidFill>
                <a:latin typeface="Traditional Arabic" panose="02020603050405020304" pitchFamily="18" charset="-78"/>
                <a:cs typeface="Traditional Arabic" panose="02020603050405020304" pitchFamily="18" charset="-78"/>
              </a:rPr>
              <a:t>المحور الأول: مفهوم التنظيم القانوني للرقابة على التكنولوجيا المالية</a:t>
            </a:r>
            <a:endParaRPr lang="fr-FR" b="1" dirty="0">
              <a:solidFill>
                <a:schemeClr val="tx1"/>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618185" y="1390918"/>
            <a:ext cx="11217499" cy="4919730"/>
          </a:xfrm>
        </p:spPr>
        <p:txBody>
          <a:bodyPr>
            <a:normAutofit lnSpcReduction="10000"/>
          </a:bodyPr>
          <a:lstStyle/>
          <a:p>
            <a:pPr algn="r" rtl="1"/>
            <a:r>
              <a:rPr lang="ar-DZ" sz="2400" b="1" dirty="0">
                <a:solidFill>
                  <a:schemeClr val="tx1"/>
                </a:solidFill>
                <a:latin typeface="Traditional Arabic" panose="02020603050405020304" pitchFamily="18" charset="-78"/>
                <a:cs typeface="Traditional Arabic" panose="02020603050405020304" pitchFamily="18" charset="-78"/>
              </a:rPr>
              <a:t>أولا: </a:t>
            </a:r>
            <a:r>
              <a:rPr lang="ar-DZ" sz="2400" b="1" dirty="0" smtClean="0">
                <a:solidFill>
                  <a:schemeClr val="tx1"/>
                </a:solidFill>
                <a:latin typeface="Traditional Arabic" panose="02020603050405020304" pitchFamily="18" charset="-78"/>
                <a:cs typeface="Traditional Arabic" panose="02020603050405020304" pitchFamily="18" charset="-78"/>
              </a:rPr>
              <a:t>مفهوم </a:t>
            </a:r>
            <a:r>
              <a:rPr lang="ar-DZ" sz="2400" b="1" dirty="0">
                <a:solidFill>
                  <a:schemeClr val="tx1"/>
                </a:solidFill>
                <a:latin typeface="Traditional Arabic" panose="02020603050405020304" pitchFamily="18" charset="-78"/>
                <a:cs typeface="Traditional Arabic" panose="02020603050405020304" pitchFamily="18" charset="-78"/>
              </a:rPr>
              <a:t>التكنولوجيا </a:t>
            </a:r>
            <a:r>
              <a:rPr lang="ar-DZ" sz="2400" b="1" dirty="0" smtClean="0">
                <a:solidFill>
                  <a:schemeClr val="tx1"/>
                </a:solidFill>
                <a:latin typeface="Traditional Arabic" panose="02020603050405020304" pitchFamily="18" charset="-78"/>
                <a:cs typeface="Traditional Arabic" panose="02020603050405020304" pitchFamily="18" charset="-78"/>
              </a:rPr>
              <a:t>المالية</a:t>
            </a:r>
            <a:endParaRPr lang="fr-FR" sz="2400" b="1"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عرف </a:t>
            </a:r>
            <a:r>
              <a:rPr lang="ar-DZ" sz="2400" dirty="0">
                <a:solidFill>
                  <a:schemeClr val="tx1"/>
                </a:solidFill>
                <a:latin typeface="Traditional Arabic" panose="02020603050405020304" pitchFamily="18" charset="-78"/>
                <a:cs typeface="Traditional Arabic" panose="02020603050405020304" pitchFamily="18" charset="-78"/>
              </a:rPr>
              <a:t>قاموس أكسفورد التكنولوجيا المالية على أنها: "برامج الكمبيوتر وغيرها من التكنولوجيا المستخدمة لدعم أو تمكين الخدمات البنكية والمالية". </a:t>
            </a:r>
            <a:endParaRPr lang="fr-FR" sz="2400"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r>
              <a:rPr lang="fr-FR" sz="2400" dirty="0">
                <a:solidFill>
                  <a:schemeClr val="tx1"/>
                </a:solidFill>
                <a:latin typeface="Traditional Arabic" panose="02020603050405020304" pitchFamily="18" charset="-78"/>
                <a:cs typeface="Traditional Arabic" panose="02020603050405020304" pitchFamily="18" charset="-78"/>
              </a:rPr>
              <a:t> </a:t>
            </a: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وعرف </a:t>
            </a:r>
            <a:r>
              <a:rPr lang="ar-DZ" sz="2400" dirty="0">
                <a:solidFill>
                  <a:schemeClr val="tx1"/>
                </a:solidFill>
                <a:latin typeface="Traditional Arabic" panose="02020603050405020304" pitchFamily="18" charset="-78"/>
                <a:cs typeface="Traditional Arabic" panose="02020603050405020304" pitchFamily="18" charset="-78"/>
              </a:rPr>
              <a:t>مجلس الاستقرار المالي </a:t>
            </a:r>
            <a:r>
              <a:rPr lang="fr-FR" sz="2400" dirty="0">
                <a:solidFill>
                  <a:schemeClr val="tx1"/>
                </a:solidFill>
                <a:latin typeface="Traditional Arabic" panose="02020603050405020304" pitchFamily="18" charset="-78"/>
                <a:cs typeface="Traditional Arabic" panose="02020603050405020304" pitchFamily="18" charset="-78"/>
              </a:rPr>
              <a:t>Financial </a:t>
            </a:r>
            <a:r>
              <a:rPr lang="fr-FR" sz="2400" dirty="0" err="1">
                <a:solidFill>
                  <a:schemeClr val="tx1"/>
                </a:solidFill>
                <a:latin typeface="Traditional Arabic" panose="02020603050405020304" pitchFamily="18" charset="-78"/>
                <a:cs typeface="Traditional Arabic" panose="02020603050405020304" pitchFamily="18" charset="-78"/>
              </a:rPr>
              <a:t>Stability</a:t>
            </a:r>
            <a:r>
              <a:rPr lang="fr-FR" sz="2400" dirty="0">
                <a:solidFill>
                  <a:schemeClr val="tx1"/>
                </a:solidFill>
                <a:latin typeface="Traditional Arabic" panose="02020603050405020304" pitchFamily="18" charset="-78"/>
                <a:cs typeface="Traditional Arabic" panose="02020603050405020304" pitchFamily="18" charset="-78"/>
              </a:rPr>
              <a:t> </a:t>
            </a:r>
            <a:r>
              <a:rPr lang="fr-FR" sz="2400" dirty="0" err="1">
                <a:solidFill>
                  <a:schemeClr val="tx1"/>
                </a:solidFill>
                <a:latin typeface="Traditional Arabic" panose="02020603050405020304" pitchFamily="18" charset="-78"/>
                <a:cs typeface="Traditional Arabic" panose="02020603050405020304" pitchFamily="18" charset="-78"/>
              </a:rPr>
              <a:t>Board’s</a:t>
            </a:r>
            <a:r>
              <a:rPr lang="fr-FR" sz="2400" dirty="0">
                <a:solidFill>
                  <a:schemeClr val="tx1"/>
                </a:solidFill>
                <a:latin typeface="Traditional Arabic" panose="02020603050405020304" pitchFamily="18" charset="-78"/>
                <a:cs typeface="Traditional Arabic" panose="02020603050405020304" pitchFamily="18" charset="-78"/>
              </a:rPr>
              <a:t>: </a:t>
            </a: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بأن </a:t>
            </a:r>
            <a:r>
              <a:rPr lang="ar-DZ" sz="2400" dirty="0">
                <a:solidFill>
                  <a:schemeClr val="tx1"/>
                </a:solidFill>
                <a:latin typeface="Traditional Arabic" panose="02020603050405020304" pitchFamily="18" charset="-78"/>
                <a:cs typeface="Traditional Arabic" panose="02020603050405020304" pitchFamily="18" charset="-78"/>
              </a:rPr>
              <a:t>التكنولوجيا المالية هي ابتكار مالي باستخدام تكنولوجيا، يمكن أن ينتج عنه نماذج أعمال تجارية، تطبيقات تقنية، عمليات أو منتجات جديدة، والتي تكن ذات تأثير مادي على الأسواق المالية والمؤسسات، والقدرة على تقديم الخدمات </a:t>
            </a:r>
            <a:r>
              <a:rPr lang="ar-DZ" sz="2400" dirty="0" smtClean="0">
                <a:solidFill>
                  <a:schemeClr val="tx1"/>
                </a:solidFill>
                <a:latin typeface="Traditional Arabic" panose="02020603050405020304" pitchFamily="18" charset="-78"/>
                <a:cs typeface="Traditional Arabic" panose="02020603050405020304" pitchFamily="18" charset="-78"/>
              </a:rPr>
              <a:t>المالية</a:t>
            </a:r>
            <a:r>
              <a:rPr lang="fr-FR"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من </a:t>
            </a:r>
            <a:r>
              <a:rPr lang="ar-DZ" sz="2400" dirty="0">
                <a:solidFill>
                  <a:schemeClr val="tx1"/>
                </a:solidFill>
                <a:latin typeface="Traditional Arabic" panose="02020603050405020304" pitchFamily="18" charset="-78"/>
                <a:cs typeface="Traditional Arabic" panose="02020603050405020304" pitchFamily="18" charset="-78"/>
              </a:rPr>
              <a:t>خلال التعاريف السابقة يمكن القول بأن التكنولوجيا المالية هي القطاع الاقتصادي الذي يشمل معظم الشركات التي تستخدم التكنولوجيات الحديثة لتقديم خدمات وحلول مبتكرة فيما يخص الخدمات المالية، كالتي تقدمها المؤسسات المالية التقليدية كالبنوك وشركات التأمين، على غرار خدمات الدفع الالكتروني (المحافظ الالكترونية(، تحويل الأموال، التأمين، الاقتراض والتمويل )على غرار التمويل الجماعي(، الادخار بالإضافة لخدمات الاستثمار والتداول، بحيث تتميز هذه التكنولوجيا بأنها أسرع وأرخص وأسهل ويمكن لعدد أكبر من الأفراد الوصول اليها، وفي معظم الحالات يتم تطوير هذه الخدمات والمنتجات بواسطة شركات ناشئة.</a:t>
            </a:r>
            <a:endParaRPr lang="fr-FR" sz="2400"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r>
              <a:rPr lang="fr-FR" sz="2400" dirty="0">
                <a:solidFill>
                  <a:schemeClr val="tx1"/>
                </a:solidFill>
                <a:latin typeface="Traditional Arabic" panose="02020603050405020304" pitchFamily="18" charset="-78"/>
                <a:cs typeface="Traditional Arabic" panose="02020603050405020304" pitchFamily="18" charset="-78"/>
              </a:rPr>
              <a:t> </a:t>
            </a:r>
            <a:r>
              <a:rPr lang="fr-FR" sz="2400" dirty="0" smtClean="0">
                <a:solidFill>
                  <a:schemeClr val="tx1"/>
                </a:solidFill>
                <a:latin typeface="Traditional Arabic" panose="02020603050405020304" pitchFamily="18" charset="-78"/>
                <a:cs typeface="Traditional Arabic" panose="02020603050405020304" pitchFamily="18" charset="-78"/>
              </a:rPr>
              <a:t>    </a:t>
            </a: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17356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1065" y="463639"/>
            <a:ext cx="11088710" cy="6207617"/>
          </a:xfrm>
        </p:spPr>
        <p:txBody>
          <a:bodyPr>
            <a:normAutofit/>
          </a:bodyPr>
          <a:lstStyle/>
          <a:p>
            <a:pPr algn="just" rtl="1"/>
            <a:r>
              <a:rPr lang="ar-DZ" sz="2400" b="1" dirty="0" smtClean="0">
                <a:solidFill>
                  <a:schemeClr val="tx1"/>
                </a:solidFill>
                <a:latin typeface="Traditional Arabic" panose="02020603050405020304" pitchFamily="18" charset="-78"/>
                <a:cs typeface="Traditional Arabic" panose="02020603050405020304" pitchFamily="18" charset="-78"/>
              </a:rPr>
              <a:t>ثانيا</a:t>
            </a:r>
            <a:r>
              <a:rPr lang="ar-DZ" sz="2800" b="1" dirty="0" smtClean="0">
                <a:solidFill>
                  <a:schemeClr val="tx1"/>
                </a:solidFill>
                <a:latin typeface="Traditional Arabic" panose="02020603050405020304" pitchFamily="18" charset="-78"/>
                <a:cs typeface="Traditional Arabic" panose="02020603050405020304" pitchFamily="18" charset="-78"/>
              </a:rPr>
              <a:t>: </a:t>
            </a:r>
            <a:r>
              <a:rPr lang="ar-DZ" sz="2400" b="1" dirty="0">
                <a:solidFill>
                  <a:schemeClr val="tx1"/>
                </a:solidFill>
                <a:latin typeface="Traditional Arabic" panose="02020603050405020304" pitchFamily="18" charset="-78"/>
                <a:cs typeface="Traditional Arabic" panose="02020603050405020304" pitchFamily="18" charset="-78"/>
              </a:rPr>
              <a:t>تعريف التنظيم القانوني للرقابة على التكنولوجيا </a:t>
            </a:r>
            <a:r>
              <a:rPr lang="ar-DZ" sz="2400" b="1" dirty="0" smtClean="0">
                <a:solidFill>
                  <a:schemeClr val="tx1"/>
                </a:solidFill>
                <a:latin typeface="Traditional Arabic" panose="02020603050405020304" pitchFamily="18" charset="-78"/>
                <a:cs typeface="Traditional Arabic" panose="02020603050405020304" pitchFamily="18" charset="-78"/>
              </a:rPr>
              <a:t>المالية</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إذا </a:t>
            </a:r>
            <a:r>
              <a:rPr lang="ar-DZ" sz="2400" dirty="0">
                <a:solidFill>
                  <a:schemeClr val="tx1"/>
                </a:solidFill>
                <a:latin typeface="Traditional Arabic" panose="02020603050405020304" pitchFamily="18" charset="-78"/>
                <a:cs typeface="Traditional Arabic" panose="02020603050405020304" pitchFamily="18" charset="-78"/>
              </a:rPr>
              <a:t>كانت التكنولوجيا المالية هي عملية اندماج بين الابتكار والتكنولوجيا في مساحة الخدمات المالية، وإذا كانت الرقابة عليها تعتبر مواتية وحامية لها، فسنتمكن من الوصول الى التعريف المناسب للتنظيم القانوني. فالتنظيم القانوني للرقابة على التكنولوجيا المالية، هو عملية تنظيمية مرنة جداً، وذات قابلية على ترصين النظم الرقابية، التي تفتقر الى عدم الكفاية، والتي تتابع أعمالها في الأسواق المالية التي تفتقر الى عدم الكفاية أيضاً، مما سيحقق هدف حماية الأطراف المتعاملة من المخاطر، من خلال الإجراءات التي يتم اعتمادها. فمن هذا التعريف، نلاحظ ضرورة وجود تنظيم قانوني، يتكيف باستمرار مع النظم الرقابية، التي تقل كفايتها أمام الابتكار الذي يتطور باستمرار، وبشكل متصاعد، حيث تصبح هذه النظم، مع مرور الوقت، غير متناسبة مع الاعمال في السوق المالية وغير كافية لحماية المستهلكين فيها. كذلك يتضح من هذا التعريف، ان الاسواق المالية تفتقر الى الكفاءة، والتي لا يمكن السيطرة عليها بواسطة النظم الرقابية المذكورة. فيصبح التنظيم القانوني للرقابة أمراً ملحاً، لكي يبقى مسار الابتكارات مفتوحاً في المؤسسات المالية لحماية الزبائن من جميع </a:t>
            </a:r>
            <a:r>
              <a:rPr lang="ar-DZ" sz="2400" dirty="0" smtClean="0">
                <a:solidFill>
                  <a:schemeClr val="tx1"/>
                </a:solidFill>
                <a:latin typeface="Traditional Arabic" panose="02020603050405020304" pitchFamily="18" charset="-78"/>
                <a:cs typeface="Traditional Arabic" panose="02020603050405020304" pitchFamily="18" charset="-78"/>
              </a:rPr>
              <a:t>المخاطر.</a:t>
            </a:r>
          </a:p>
          <a:p>
            <a:pPr marL="0" indent="0" algn="just" rtl="1">
              <a:buNone/>
            </a:pPr>
            <a:r>
              <a:rPr lang="ar-DZ" sz="2400" b="1" dirty="0" smtClean="0">
                <a:solidFill>
                  <a:schemeClr val="tx1"/>
                </a:solidFill>
                <a:latin typeface="Traditional Arabic" panose="02020603050405020304" pitchFamily="18" charset="-78"/>
                <a:cs typeface="Traditional Arabic" panose="02020603050405020304" pitchFamily="18" charset="-78"/>
              </a:rPr>
              <a:t>ثالثا: وجهات </a:t>
            </a:r>
            <a:r>
              <a:rPr lang="ar-DZ" sz="2400" b="1" dirty="0">
                <a:solidFill>
                  <a:schemeClr val="tx1"/>
                </a:solidFill>
                <a:latin typeface="Traditional Arabic" panose="02020603050405020304" pitchFamily="18" charset="-78"/>
                <a:cs typeface="Traditional Arabic" panose="02020603050405020304" pitchFamily="18" charset="-78"/>
              </a:rPr>
              <a:t>نظر حول وجود نظم رقابية للتكنولوجيا </a:t>
            </a:r>
            <a:r>
              <a:rPr lang="ar-DZ" sz="2400" b="1" dirty="0" smtClean="0">
                <a:solidFill>
                  <a:schemeClr val="tx1"/>
                </a:solidFill>
                <a:latin typeface="Traditional Arabic" panose="02020603050405020304" pitchFamily="18" charset="-78"/>
                <a:cs typeface="Traditional Arabic" panose="02020603050405020304" pitchFamily="18" charset="-78"/>
              </a:rPr>
              <a:t>المالية</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خرج </a:t>
            </a:r>
            <a:r>
              <a:rPr lang="ar-DZ" sz="2400" dirty="0">
                <a:solidFill>
                  <a:schemeClr val="tx1"/>
                </a:solidFill>
                <a:latin typeface="Traditional Arabic" panose="02020603050405020304" pitchFamily="18" charset="-78"/>
                <a:cs typeface="Traditional Arabic" panose="02020603050405020304" pitchFamily="18" charset="-78"/>
              </a:rPr>
              <a:t>جورج </a:t>
            </a:r>
            <a:r>
              <a:rPr lang="ar-DZ" sz="2400" dirty="0" err="1">
                <a:solidFill>
                  <a:schemeClr val="tx1"/>
                </a:solidFill>
                <a:latin typeface="Traditional Arabic" panose="02020603050405020304" pitchFamily="18" charset="-78"/>
                <a:cs typeface="Traditional Arabic" panose="02020603050405020304" pitchFamily="18" charset="-78"/>
              </a:rPr>
              <a:t>ستيجلر</a:t>
            </a:r>
            <a:r>
              <a:rPr lang="ar-DZ" sz="2400" dirty="0">
                <a:solidFill>
                  <a:schemeClr val="tx1"/>
                </a:solidFill>
                <a:latin typeface="Traditional Arabic" panose="02020603050405020304" pitchFamily="18" charset="-78"/>
                <a:cs typeface="Traditional Arabic" panose="02020603050405020304" pitchFamily="18" charset="-78"/>
              </a:rPr>
              <a:t> </a:t>
            </a:r>
            <a:r>
              <a:rPr lang="fr-FR" sz="2400" dirty="0">
                <a:solidFill>
                  <a:schemeClr val="tx1"/>
                </a:solidFill>
                <a:latin typeface="Traditional Arabic" panose="02020603050405020304" pitchFamily="18" charset="-78"/>
                <a:cs typeface="Traditional Arabic" panose="02020603050405020304" pitchFamily="18" charset="-78"/>
              </a:rPr>
              <a:t>George </a:t>
            </a:r>
            <a:r>
              <a:rPr lang="fr-FR" sz="2400" dirty="0" err="1">
                <a:solidFill>
                  <a:schemeClr val="tx1"/>
                </a:solidFill>
                <a:latin typeface="Traditional Arabic" panose="02020603050405020304" pitchFamily="18" charset="-78"/>
                <a:cs typeface="Traditional Arabic" panose="02020603050405020304" pitchFamily="18" charset="-78"/>
              </a:rPr>
              <a:t>Stiegler</a:t>
            </a:r>
            <a:r>
              <a:rPr lang="fr-FR" sz="2400" dirty="0">
                <a:solidFill>
                  <a:schemeClr val="tx1"/>
                </a:solidFill>
                <a:latin typeface="Traditional Arabic" panose="02020603050405020304" pitchFamily="18" charset="-78"/>
                <a:cs typeface="Traditional Arabic" panose="02020603050405020304" pitchFamily="18" charset="-78"/>
              </a:rPr>
              <a:t>، </a:t>
            </a:r>
            <a:r>
              <a:rPr lang="ar-DZ" sz="2400" dirty="0">
                <a:solidFill>
                  <a:schemeClr val="tx1"/>
                </a:solidFill>
                <a:latin typeface="Traditional Arabic" panose="02020603050405020304" pitchFamily="18" charset="-78"/>
                <a:cs typeface="Traditional Arabic" panose="02020603050405020304" pitchFamily="18" charset="-78"/>
              </a:rPr>
              <a:t>الحاصل على جائزة نوبل عن النظم الرقابية في الاقتصاد </a:t>
            </a:r>
            <a:r>
              <a:rPr lang="fr-FR" sz="2400" dirty="0">
                <a:solidFill>
                  <a:schemeClr val="tx1"/>
                </a:solidFill>
                <a:latin typeface="Traditional Arabic" panose="02020603050405020304" pitchFamily="18" charset="-78"/>
                <a:cs typeface="Traditional Arabic" panose="02020603050405020304" pitchFamily="18" charset="-78"/>
              </a:rPr>
              <a:t>Theory of Economic </a:t>
            </a:r>
            <a:r>
              <a:rPr lang="fr-FR" sz="2400" dirty="0" err="1">
                <a:solidFill>
                  <a:schemeClr val="tx1"/>
                </a:solidFill>
                <a:latin typeface="Traditional Arabic" panose="02020603050405020304" pitchFamily="18" charset="-78"/>
                <a:cs typeface="Traditional Arabic" panose="02020603050405020304" pitchFamily="18" charset="-78"/>
              </a:rPr>
              <a:t>Regulation</a:t>
            </a:r>
            <a:r>
              <a:rPr lang="fr-FR" sz="2400" dirty="0">
                <a:solidFill>
                  <a:schemeClr val="tx1"/>
                </a:solidFill>
                <a:latin typeface="Traditional Arabic" panose="02020603050405020304" pitchFamily="18" charset="-78"/>
                <a:cs typeface="Traditional Arabic" panose="02020603050405020304" pitchFamily="18" charset="-78"/>
              </a:rPr>
              <a:t> </a:t>
            </a:r>
            <a:r>
              <a:rPr lang="ar-DZ" sz="2400" dirty="0">
                <a:solidFill>
                  <a:schemeClr val="tx1"/>
                </a:solidFill>
                <a:latin typeface="Traditional Arabic" panose="02020603050405020304" pitchFamily="18" charset="-78"/>
                <a:cs typeface="Traditional Arabic" panose="02020603050405020304" pitchFamily="18" charset="-78"/>
              </a:rPr>
              <a:t>بالملاحظة التالية "قد تبحث صناعة ما، وعلى نحو حثيث، عن نظم رقابية، أو قد تُفرض عليها هذه النظم. وفي أسوء الأحوال، قد تؤدي النظم الرقابية إلى إعاقة النمو والابتكار بسبب البيروقراطية".</a:t>
            </a:r>
          </a:p>
          <a:p>
            <a:pPr marL="0" indent="0" algn="just" rtl="1">
              <a:buNone/>
            </a:pP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43389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0913" y="824250"/>
            <a:ext cx="10822032" cy="5228822"/>
          </a:xfrm>
        </p:spPr>
        <p:txBody>
          <a:bodyPr/>
          <a:lstStyle/>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بينما </a:t>
            </a:r>
            <a:r>
              <a:rPr lang="ar-DZ" sz="2400" dirty="0">
                <a:solidFill>
                  <a:schemeClr val="tx1"/>
                </a:solidFill>
                <a:latin typeface="Traditional Arabic" panose="02020603050405020304" pitchFamily="18" charset="-78"/>
                <a:cs typeface="Traditional Arabic" panose="02020603050405020304" pitchFamily="18" charset="-78"/>
              </a:rPr>
              <a:t>يري ميلتون فريدمان </a:t>
            </a:r>
            <a:r>
              <a:rPr lang="fr-FR" sz="2400" dirty="0">
                <a:solidFill>
                  <a:schemeClr val="tx1"/>
                </a:solidFill>
                <a:latin typeface="Traditional Arabic" panose="02020603050405020304" pitchFamily="18" charset="-78"/>
                <a:cs typeface="Traditional Arabic" panose="02020603050405020304" pitchFamily="18" charset="-78"/>
              </a:rPr>
              <a:t>Milton Friedman ، </a:t>
            </a:r>
            <a:r>
              <a:rPr lang="ar-DZ" sz="2400" dirty="0">
                <a:solidFill>
                  <a:schemeClr val="tx1"/>
                </a:solidFill>
                <a:latin typeface="Traditional Arabic" panose="02020603050405020304" pitchFamily="18" charset="-78"/>
                <a:cs typeface="Traditional Arabic" panose="02020603050405020304" pitchFamily="18" charset="-78"/>
              </a:rPr>
              <a:t>الحاصل على جائزة نوبل في الاقتصاد، أن: "الفساد هو تدخل الحكومة في كفاءة السوق في شكل نظم رقابية". وهو رأي مشابه جدا لرأي </a:t>
            </a:r>
            <a:r>
              <a:rPr lang="ar-DZ" sz="2400" dirty="0" err="1">
                <a:solidFill>
                  <a:schemeClr val="tx1"/>
                </a:solidFill>
                <a:latin typeface="Traditional Arabic" panose="02020603050405020304" pitchFamily="18" charset="-78"/>
                <a:cs typeface="Traditional Arabic" panose="02020603050405020304" pitchFamily="18" charset="-78"/>
              </a:rPr>
              <a:t>ستيجلر</a:t>
            </a:r>
            <a:r>
              <a:rPr lang="ar-DZ" sz="2400" dirty="0">
                <a:solidFill>
                  <a:schemeClr val="tx1"/>
                </a:solidFill>
                <a:latin typeface="Traditional Arabic" panose="02020603050405020304" pitchFamily="18" charset="-78"/>
                <a:cs typeface="Traditional Arabic" panose="02020603050405020304" pitchFamily="18" charset="-78"/>
              </a:rPr>
              <a:t>. ومن المؤكد أن وجهتي النظر السابقتين لا تجدان قبولاً من أغلب المختصين، لا سيما من قبل الجهات الرقابية. فرئيسة صندوق النقد الدولي كريستين لأغرد، ترى أن: "النظم الرقابية ضروريًة، بالذات في قطاع مثل القطاع المصرفي، لمنع تعرض البلدان والأشخاص للخطر</a:t>
            </a:r>
            <a:r>
              <a:rPr lang="ar-DZ"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وترى </a:t>
            </a:r>
            <a:r>
              <a:rPr lang="ar-DZ" sz="2400" dirty="0" err="1">
                <a:solidFill>
                  <a:schemeClr val="tx1"/>
                </a:solidFill>
                <a:latin typeface="Traditional Arabic" panose="02020603050405020304" pitchFamily="18" charset="-78"/>
                <a:cs typeface="Traditional Arabic" panose="02020603050405020304" pitchFamily="18" charset="-78"/>
              </a:rPr>
              <a:t>جايمي</a:t>
            </a:r>
            <a:r>
              <a:rPr lang="ar-DZ" sz="2400" dirty="0">
                <a:solidFill>
                  <a:schemeClr val="tx1"/>
                </a:solidFill>
                <a:latin typeface="Traditional Arabic" panose="02020603050405020304" pitchFamily="18" charset="-78"/>
                <a:cs typeface="Traditional Arabic" panose="02020603050405020304" pitchFamily="18" charset="-78"/>
              </a:rPr>
              <a:t> </a:t>
            </a:r>
            <a:r>
              <a:rPr lang="ar-DZ" sz="2400" dirty="0" err="1">
                <a:solidFill>
                  <a:schemeClr val="tx1"/>
                </a:solidFill>
                <a:latin typeface="Traditional Arabic" panose="02020603050405020304" pitchFamily="18" charset="-78"/>
                <a:cs typeface="Traditional Arabic" panose="02020603050405020304" pitchFamily="18" charset="-78"/>
              </a:rPr>
              <a:t>ديمون</a:t>
            </a:r>
            <a:r>
              <a:rPr lang="ar-DZ" sz="2400" dirty="0">
                <a:solidFill>
                  <a:schemeClr val="tx1"/>
                </a:solidFill>
                <a:latin typeface="Traditional Arabic" panose="02020603050405020304" pitchFamily="18" charset="-78"/>
                <a:cs typeface="Traditional Arabic" panose="02020603050405020304" pitchFamily="18" charset="-78"/>
              </a:rPr>
              <a:t> </a:t>
            </a:r>
            <a:r>
              <a:rPr lang="fr-FR" sz="2400" dirty="0">
                <a:solidFill>
                  <a:schemeClr val="tx1"/>
                </a:solidFill>
                <a:latin typeface="Traditional Arabic" panose="02020603050405020304" pitchFamily="18" charset="-78"/>
                <a:cs typeface="Traditional Arabic" panose="02020603050405020304" pitchFamily="18" charset="-78"/>
              </a:rPr>
              <a:t>Jamie </a:t>
            </a:r>
            <a:r>
              <a:rPr lang="fr-FR" sz="2400" dirty="0" err="1">
                <a:solidFill>
                  <a:schemeClr val="tx1"/>
                </a:solidFill>
                <a:latin typeface="Traditional Arabic" panose="02020603050405020304" pitchFamily="18" charset="-78"/>
                <a:cs typeface="Traditional Arabic" panose="02020603050405020304" pitchFamily="18" charset="-78"/>
              </a:rPr>
              <a:t>Dimon</a:t>
            </a:r>
            <a:r>
              <a:rPr lang="fr-FR" sz="2400" dirty="0">
                <a:solidFill>
                  <a:schemeClr val="tx1"/>
                </a:solidFill>
                <a:latin typeface="Traditional Arabic" panose="02020603050405020304" pitchFamily="18" charset="-78"/>
                <a:cs typeface="Traditional Arabic" panose="02020603050405020304" pitchFamily="18" charset="-78"/>
              </a:rPr>
              <a:t>، </a:t>
            </a:r>
            <a:r>
              <a:rPr lang="ar-DZ" sz="2400" dirty="0">
                <a:solidFill>
                  <a:schemeClr val="tx1"/>
                </a:solidFill>
                <a:latin typeface="Traditional Arabic" panose="02020603050405020304" pitchFamily="18" charset="-78"/>
                <a:cs typeface="Traditional Arabic" panose="02020603050405020304" pitchFamily="18" charset="-78"/>
              </a:rPr>
              <a:t>الرئيس التنفيذي لمؤسسة جي. بي. مورغان . </a:t>
            </a:r>
            <a:r>
              <a:rPr lang="fr-FR" sz="2400" dirty="0">
                <a:solidFill>
                  <a:schemeClr val="tx1"/>
                </a:solidFill>
                <a:latin typeface="Traditional Arabic" panose="02020603050405020304" pitchFamily="18" charset="-78"/>
                <a:cs typeface="Traditional Arabic" panose="02020603050405020304" pitchFamily="18" charset="-78"/>
              </a:rPr>
              <a:t>J. P Morgan </a:t>
            </a:r>
            <a:r>
              <a:rPr lang="ar-DZ" sz="2400" dirty="0">
                <a:solidFill>
                  <a:schemeClr val="tx1"/>
                </a:solidFill>
                <a:latin typeface="Traditional Arabic" panose="02020603050405020304" pitchFamily="18" charset="-78"/>
                <a:cs typeface="Traditional Arabic" panose="02020603050405020304" pitchFamily="18" charset="-78"/>
              </a:rPr>
              <a:t>أنه: "يتعين أن تكون النظم الرقابية الجيدة مواتية للأعمال وحاميةً للعملاء، بحيث تسمح للمؤسسات بالابتكار وخلق الهياكل التي تكون مفيدة للمستهلكين دون الاضطرار إلى الامتثال لنظم رقابية مرهقة للغاية، مع حماية المستهلكين من المخاطر</a:t>
            </a:r>
            <a:r>
              <a:rPr lang="ar-DZ"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     إذن بشكل عام، لا بد من التفكير في المفاضلة بين الابتكار والنظم الرقابية. فالنظم الرقابية يمكنها ضمان سلامة المستهلك وتحجيم المخاطر التي تؤدي إلى أزمات السوق. من ناحية أخرى، فإن النظم الرقابية تعيق النمو من خلال خلق عقبات بيروقراطية أمام الابتكار</a:t>
            </a:r>
            <a:r>
              <a:rPr lang="ar-DZ"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ولعل </a:t>
            </a:r>
            <a:r>
              <a:rPr lang="ar-DZ" sz="2400" dirty="0">
                <a:solidFill>
                  <a:schemeClr val="tx1"/>
                </a:solidFill>
                <a:latin typeface="Traditional Arabic" panose="02020603050405020304" pitchFamily="18" charset="-78"/>
                <a:cs typeface="Traditional Arabic" panose="02020603050405020304" pitchFamily="18" charset="-78"/>
              </a:rPr>
              <a:t>الحل يكمن في إنشاء قطاع مالي يعمل بشكل أفضل، ويكون أقل عرضة للانهيار المنهجي الذي نشأ بسبب الأزمة مع التركيز في الوقت نفسه على حماية المستهلك والتأكد من أن تتوافر له في المستقبل معلومات أفضل حول نوع المخاطر المرتبطة بالمنتجات المالية، بالإضافة إلى وسيلة للتعبير للجهات الرقابية عن مطالبه.</a:t>
            </a:r>
            <a:endParaRPr lang="ar-DZ" sz="2400"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endParaRPr lang="ar-DZ" sz="2400" dirty="0">
              <a:solidFill>
                <a:schemeClr val="tx1"/>
              </a:solidFill>
              <a:latin typeface="Traditional Arabic" panose="02020603050405020304" pitchFamily="18" charset="-78"/>
              <a:cs typeface="Traditional Arabic" panose="02020603050405020304" pitchFamily="18" charset="-78"/>
            </a:endParaRPr>
          </a:p>
          <a:p>
            <a:pPr marL="0" indent="0" algn="just" rtl="1">
              <a:buNone/>
            </a:pPr>
            <a:endParaRPr lang="fr-FR" dirty="0"/>
          </a:p>
        </p:txBody>
      </p:sp>
    </p:spTree>
    <p:extLst>
      <p:ext uri="{BB962C8B-B14F-4D97-AF65-F5344CB8AC3E}">
        <p14:creationId xmlns:p14="http://schemas.microsoft.com/office/powerpoint/2010/main" val="3648337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06559" y="224866"/>
            <a:ext cx="8911687" cy="612262"/>
          </a:xfrm>
        </p:spPr>
        <p:txBody>
          <a:bodyPr>
            <a:normAutofit/>
          </a:bodyPr>
          <a:lstStyle/>
          <a:p>
            <a:pPr algn="ctr" rtl="1"/>
            <a:r>
              <a:rPr lang="ar-DZ" sz="3200" b="1" dirty="0">
                <a:latin typeface="Traditional Arabic" panose="02020603050405020304" pitchFamily="18" charset="-78"/>
                <a:cs typeface="Traditional Arabic" panose="02020603050405020304" pitchFamily="18" charset="-78"/>
              </a:rPr>
              <a:t>المحور الثاني: صيغ التمويل في التكنولوجيا المالية </a:t>
            </a:r>
            <a:r>
              <a:rPr lang="ar-DZ" sz="3200" b="1" dirty="0" err="1">
                <a:latin typeface="Traditional Arabic" panose="02020603050405020304" pitchFamily="18" charset="-78"/>
                <a:cs typeface="Traditional Arabic" panose="02020603050405020304" pitchFamily="18" charset="-78"/>
              </a:rPr>
              <a:t>ومخاطرها</a:t>
            </a:r>
            <a:endParaRPr lang="fr-FR" sz="3200" b="1" dirty="0">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643944" y="1056068"/>
            <a:ext cx="10860668" cy="5409126"/>
          </a:xfrm>
        </p:spPr>
        <p:txBody>
          <a:bodyPr>
            <a:normAutofit lnSpcReduction="10000"/>
          </a:bodyPr>
          <a:lstStyle/>
          <a:p>
            <a:pPr algn="just" rtl="1"/>
            <a:r>
              <a:rPr lang="ar-DZ" sz="2400" b="1" dirty="0">
                <a:solidFill>
                  <a:schemeClr val="tx1"/>
                </a:solidFill>
                <a:latin typeface="Traditional Arabic" panose="02020603050405020304" pitchFamily="18" charset="-78"/>
                <a:cs typeface="Traditional Arabic" panose="02020603050405020304" pitchFamily="18" charset="-78"/>
              </a:rPr>
              <a:t>أولا: </a:t>
            </a:r>
            <a:r>
              <a:rPr lang="ar-DZ" sz="2400" b="1" dirty="0" smtClean="0">
                <a:solidFill>
                  <a:schemeClr val="tx1"/>
                </a:solidFill>
                <a:latin typeface="Traditional Arabic" panose="02020603050405020304" pitchFamily="18" charset="-78"/>
                <a:cs typeface="Traditional Arabic" panose="02020603050405020304" pitchFamily="18" charset="-78"/>
              </a:rPr>
              <a:t>صيغ </a:t>
            </a:r>
            <a:r>
              <a:rPr lang="ar-DZ" sz="2400" b="1" dirty="0">
                <a:solidFill>
                  <a:schemeClr val="tx1"/>
                </a:solidFill>
                <a:latin typeface="Traditional Arabic" panose="02020603050405020304" pitchFamily="18" charset="-78"/>
                <a:cs typeface="Traditional Arabic" panose="02020603050405020304" pitchFamily="18" charset="-78"/>
              </a:rPr>
              <a:t>التمويل </a:t>
            </a:r>
            <a:endParaRPr lang="ar-DZ" sz="2400" b="1"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a:t>
            </a: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ان </a:t>
            </a:r>
            <a:r>
              <a:rPr lang="ar-DZ" sz="2400" dirty="0">
                <a:solidFill>
                  <a:schemeClr val="tx1"/>
                </a:solidFill>
                <a:latin typeface="Traditional Arabic" panose="02020603050405020304" pitchFamily="18" charset="-78"/>
                <a:cs typeface="Traditional Arabic" panose="02020603050405020304" pitchFamily="18" charset="-78"/>
              </a:rPr>
              <a:t>المنصات الرقمية عبارة عن نظم مالية ذات تطبيقات مختلفة</a:t>
            </a:r>
            <a:r>
              <a:rPr lang="ar-DZ" sz="2400">
                <a:solidFill>
                  <a:schemeClr val="tx1"/>
                </a:solidFill>
                <a:latin typeface="Traditional Arabic" panose="02020603050405020304" pitchFamily="18" charset="-78"/>
                <a:cs typeface="Traditional Arabic" panose="02020603050405020304" pitchFamily="18" charset="-78"/>
              </a:rPr>
              <a:t>، </a:t>
            </a:r>
            <a:r>
              <a:rPr lang="ar-DZ" sz="2400" smtClean="0">
                <a:solidFill>
                  <a:schemeClr val="tx1"/>
                </a:solidFill>
                <a:latin typeface="Traditional Arabic" panose="02020603050405020304" pitchFamily="18" charset="-78"/>
                <a:cs typeface="Traditional Arabic" panose="02020603050405020304" pitchFamily="18" charset="-78"/>
              </a:rPr>
              <a:t>أظهر</a:t>
            </a:r>
            <a:r>
              <a:rPr lang="ar-DZ" sz="2400">
                <a:solidFill>
                  <a:schemeClr val="tx1"/>
                </a:solidFill>
                <a:latin typeface="Traditional Arabic" panose="02020603050405020304" pitchFamily="18" charset="-78"/>
                <a:cs typeface="Traditional Arabic" panose="02020603050405020304" pitchFamily="18" charset="-78"/>
              </a:rPr>
              <a:t>ت</a:t>
            </a:r>
            <a:r>
              <a:rPr lang="ar-DZ" sz="2400" smtClean="0">
                <a:solidFill>
                  <a:schemeClr val="tx1"/>
                </a:solidFill>
                <a:latin typeface="Traditional Arabic" panose="02020603050405020304" pitchFamily="18" charset="-78"/>
                <a:cs typeface="Traditional Arabic" panose="02020603050405020304" pitchFamily="18" charset="-78"/>
              </a:rPr>
              <a:t>ها </a:t>
            </a:r>
            <a:r>
              <a:rPr lang="ar-DZ" sz="2400" dirty="0">
                <a:solidFill>
                  <a:schemeClr val="tx1"/>
                </a:solidFill>
                <a:latin typeface="Traditional Arabic" panose="02020603050405020304" pitchFamily="18" charset="-78"/>
                <a:cs typeface="Traditional Arabic" panose="02020603050405020304" pitchFamily="18" charset="-78"/>
              </a:rPr>
              <a:t>عملية اقراض النظير للنظير وتمثل احدى المنصات الرقمية، التي تعمل كأسواق يتم من خلالها إقراض الأموال. وتوجد بجانبها منصات أخرى كمنصات المقايضة، ومنصة التمويل الجماعي.</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1. </a:t>
            </a:r>
            <a:r>
              <a:rPr lang="ar-DZ" sz="2400" b="1" dirty="0" smtClean="0">
                <a:solidFill>
                  <a:schemeClr val="tx1"/>
                </a:solidFill>
                <a:latin typeface="Traditional Arabic" panose="02020603050405020304" pitchFamily="18" charset="-78"/>
                <a:cs typeface="Traditional Arabic" panose="02020603050405020304" pitchFamily="18" charset="-78"/>
              </a:rPr>
              <a:t>منصات </a:t>
            </a:r>
            <a:r>
              <a:rPr lang="ar-DZ" sz="2400" b="1" dirty="0">
                <a:solidFill>
                  <a:schemeClr val="tx1"/>
                </a:solidFill>
                <a:latin typeface="Traditional Arabic" panose="02020603050405020304" pitchFamily="18" charset="-78"/>
                <a:cs typeface="Traditional Arabic" panose="02020603050405020304" pitchFamily="18" charset="-78"/>
              </a:rPr>
              <a:t>المقايضة </a:t>
            </a:r>
            <a:endParaRPr lang="fr-FR" sz="2400" b="1" dirty="0" smtClean="0">
              <a:solidFill>
                <a:schemeClr val="tx1"/>
              </a:solidFill>
              <a:latin typeface="Traditional Arabic" panose="02020603050405020304" pitchFamily="18" charset="-78"/>
              <a:cs typeface="Traditional Arabic" panose="02020603050405020304" pitchFamily="18" charset="-78"/>
            </a:endParaRPr>
          </a:p>
          <a:p>
            <a:pPr marL="0" indent="0" algn="just" rtl="1">
              <a:buNone/>
            </a:pPr>
            <a:r>
              <a:rPr lang="fr-FR" sz="2400" dirty="0" smtClean="0">
                <a:solidFill>
                  <a:schemeClr val="tx1"/>
                </a:solidFill>
                <a:latin typeface="Traditional Arabic" panose="02020603050405020304" pitchFamily="18" charset="-78"/>
                <a:cs typeface="Traditional Arabic" panose="02020603050405020304" pitchFamily="18" charset="-78"/>
              </a:rPr>
              <a:t>       </a:t>
            </a:r>
            <a:r>
              <a:rPr lang="ar-DZ" sz="2400" dirty="0" smtClean="0">
                <a:solidFill>
                  <a:schemeClr val="tx1"/>
                </a:solidFill>
                <a:latin typeface="Traditional Arabic" panose="02020603050405020304" pitchFamily="18" charset="-78"/>
                <a:cs typeface="Traditional Arabic" panose="02020603050405020304" pitchFamily="18" charset="-78"/>
              </a:rPr>
              <a:t>تعتبر </a:t>
            </a:r>
            <a:r>
              <a:rPr lang="ar-DZ" sz="2400" dirty="0">
                <a:solidFill>
                  <a:schemeClr val="tx1"/>
                </a:solidFill>
                <a:latin typeface="Traditional Arabic" panose="02020603050405020304" pitchFamily="18" charset="-78"/>
                <a:cs typeface="Traditional Arabic" panose="02020603050405020304" pitchFamily="18" charset="-78"/>
              </a:rPr>
              <a:t>البرمجيات الحاسوبية احدى مكونات منصات المقايضة وتتم عبر الانترنيت الذي من مميزاته وجود نظام لتقييم العروض بما يمكن من المقايضة مع أي مشترك في الشبكة، فتكون أمام كل طرف خيارات متعددة، وعلى العكس تماماً من المقايضة الشخصية خارج الانترنيت. ويجب أن يتم مسك سجلات لأغراض المحاسبة الضريبية في حالة اعتماد هذه المنصة.</a:t>
            </a:r>
          </a:p>
          <a:p>
            <a:pPr marL="0" indent="0" algn="just" rtl="1">
              <a:buNone/>
            </a:pPr>
            <a:r>
              <a:rPr lang="ar-DZ" sz="2400" dirty="0">
                <a:solidFill>
                  <a:schemeClr val="tx1"/>
                </a:solidFill>
                <a:latin typeface="Traditional Arabic" panose="02020603050405020304" pitchFamily="18" charset="-78"/>
                <a:cs typeface="Traditional Arabic" panose="02020603050405020304" pitchFamily="18" charset="-78"/>
              </a:rPr>
              <a:t>2.</a:t>
            </a:r>
            <a:r>
              <a:rPr lang="ar-DZ" sz="2400" b="1" dirty="0">
                <a:solidFill>
                  <a:schemeClr val="tx1"/>
                </a:solidFill>
                <a:latin typeface="Traditional Arabic" panose="02020603050405020304" pitchFamily="18" charset="-78"/>
                <a:cs typeface="Traditional Arabic" panose="02020603050405020304" pitchFamily="18" charset="-78"/>
              </a:rPr>
              <a:t> منصة التمويل الجماعي</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ان </a:t>
            </a:r>
            <a:r>
              <a:rPr lang="ar-DZ" sz="2400" dirty="0">
                <a:solidFill>
                  <a:schemeClr val="tx1"/>
                </a:solidFill>
                <a:latin typeface="Traditional Arabic" panose="02020603050405020304" pitchFamily="18" charset="-78"/>
                <a:cs typeface="Traditional Arabic" panose="02020603050405020304" pitchFamily="18" charset="-78"/>
              </a:rPr>
              <a:t>منصة التمويل الجماعي عبارة عن تمويل لمشروع عبر الانترنيت، وهو عبارة عن آلية تمويل للمشروعات، تسمح لها بتجميع مبالغ مالية - أحيانا تكون مبالغ منخفضة جدا - من عدد كبير من الأشخاص. ويوفر هذا النهج أساليب وأدوات لمعاملة مالية تقوم على إلغاء الوسطاء مع الجهات المالية التقليدية مثل البنوك، كما أنها تتيح الفرصة لكل عضو في المجتمع لاستثمار مبلغ معين من المال مهما كانت قيمته، وإذا أضيف إلى استثمارات الأعضاء الآخرين فانه يوفر التمويل الكافي للمشروع. وخلافا للنظام المصرفي التقليدي فان فلسفة التمويل الجماعي لا تهدف فقط لتحقيق الربح من الاستثمار، بل إنها تهدف أيضا لمساعدة ودعم رئيس المشروع لتنفيذ </a:t>
            </a:r>
            <a:r>
              <a:rPr lang="ar-DZ" sz="2400" dirty="0" smtClean="0">
                <a:solidFill>
                  <a:schemeClr val="tx1"/>
                </a:solidFill>
                <a:latin typeface="Traditional Arabic" panose="02020603050405020304" pitchFamily="18" charset="-78"/>
                <a:cs typeface="Traditional Arabic" panose="02020603050405020304" pitchFamily="18" charset="-78"/>
              </a:rPr>
              <a:t>فكرته.</a:t>
            </a:r>
            <a:endParaRPr lang="ar-DZ" sz="2400" dirty="0">
              <a:solidFill>
                <a:schemeClr val="tx1"/>
              </a:solidFill>
              <a:latin typeface="Traditional Arabic" panose="02020603050405020304" pitchFamily="18" charset="-78"/>
              <a:cs typeface="Traditional Arabic" panose="02020603050405020304" pitchFamily="18" charset="-78"/>
            </a:endParaRPr>
          </a:p>
          <a:p>
            <a:pPr marL="0" indent="0" algn="just" rtl="1">
              <a:buNone/>
            </a:pP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28191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9397" y="283334"/>
            <a:ext cx="11372045" cy="6001555"/>
          </a:xfrm>
        </p:spPr>
        <p:txBody>
          <a:bodyPr>
            <a:normAutofit fontScale="92500"/>
          </a:bodyPr>
          <a:lstStyle/>
          <a:p>
            <a:pPr algn="just" rtl="1"/>
            <a:r>
              <a:rPr lang="ar-DZ" sz="2400" b="1" dirty="0">
                <a:solidFill>
                  <a:schemeClr val="tx1"/>
                </a:solidFill>
                <a:latin typeface="Traditional Arabic" panose="02020603050405020304" pitchFamily="18" charset="-78"/>
                <a:cs typeface="Traditional Arabic" panose="02020603050405020304" pitchFamily="18" charset="-78"/>
              </a:rPr>
              <a:t>ثانيا: المخاطر على المستوى الكلي والجزئي</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1. المخاطر على المستوى الجزئي</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تشمل </a:t>
            </a:r>
            <a:r>
              <a:rPr lang="ar-DZ" sz="2400" dirty="0">
                <a:solidFill>
                  <a:schemeClr val="tx1"/>
                </a:solidFill>
                <a:latin typeface="Traditional Arabic" panose="02020603050405020304" pitchFamily="18" charset="-78"/>
                <a:cs typeface="Traditional Arabic" panose="02020603050405020304" pitchFamily="18" charset="-78"/>
              </a:rPr>
              <a:t>المخاطر على المستوى الجزئي المخاطر التي تجعل كلا من المؤسسات أو القطاعات عرضة للتأثر بالصدمات، وهي:</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مخاطر الإقبال على البيع: </a:t>
            </a:r>
            <a:r>
              <a:rPr lang="ar-DZ" sz="2400" dirty="0">
                <a:solidFill>
                  <a:schemeClr val="tx1"/>
                </a:solidFill>
                <a:latin typeface="Traditional Arabic" panose="02020603050405020304" pitchFamily="18" charset="-78"/>
                <a:cs typeface="Traditional Arabic" panose="02020603050405020304" pitchFamily="18" charset="-78"/>
              </a:rPr>
              <a:t>إن عدم التطابق بين خصائص سيولة الأصول والخصوم في المحافظ المتنقلة ونظم الدفع الأخرى مقارنة بالمؤسسات التقليدية التي تخضع لرقابة جيدة كالبنوك، قد يؤدي إلى مخاطر إقبال على البيع، ومن ثم بيع الأصول غير السائلة قبل الأوان وإحداث تغيير في السوق.</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المخاطر بين القطاعات</a:t>
            </a:r>
            <a:r>
              <a:rPr lang="ar-DZ" sz="2400" dirty="0">
                <a:solidFill>
                  <a:schemeClr val="tx1"/>
                </a:solidFill>
                <a:latin typeface="Traditional Arabic" panose="02020603050405020304" pitchFamily="18" charset="-78"/>
                <a:cs typeface="Traditional Arabic" panose="02020603050405020304" pitchFamily="18" charset="-78"/>
              </a:rPr>
              <a:t>: الشركات العاملة في القطاع المالي والخارجة عن نطاق إشراف الهيئات الرقابية بسبب شمول أنشطتها لقطاعات أخرى، ربما لا تكون خاضعة لنفس درجة الرقابة والإشراف مقارنة بالأنشطة التي تخضع لإشراف الهيئات الرقابية. وهذا يؤدي إلى حوكمة غير فعالة ومخالفات رقابية.</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مخاطر أمن الإنترنت</a:t>
            </a:r>
            <a:r>
              <a:rPr lang="ar-DZ" sz="2400" dirty="0">
                <a:solidFill>
                  <a:schemeClr val="tx1"/>
                </a:solidFill>
                <a:latin typeface="Traditional Arabic" panose="02020603050405020304" pitchFamily="18" charset="-78"/>
                <a:cs typeface="Traditional Arabic" panose="02020603050405020304" pitchFamily="18" charset="-78"/>
              </a:rPr>
              <a:t>: يؤدي الاعتماد المتزايد على التكنولوجيا إلى التعرض لمخاطر على شبكة الإنترنت قد تزعزع استقرار </a:t>
            </a:r>
            <a:r>
              <a:rPr lang="ar-DZ" sz="2400" dirty="0" smtClean="0">
                <a:solidFill>
                  <a:schemeClr val="tx1"/>
                </a:solidFill>
                <a:latin typeface="Traditional Arabic" panose="02020603050405020304" pitchFamily="18" charset="-78"/>
                <a:cs typeface="Traditional Arabic" panose="02020603050405020304" pitchFamily="18" charset="-78"/>
              </a:rPr>
              <a:t>النظام بكامله </a:t>
            </a:r>
            <a:r>
              <a:rPr lang="ar-DZ" sz="2400" dirty="0">
                <a:solidFill>
                  <a:schemeClr val="tx1"/>
                </a:solidFill>
                <a:latin typeface="Traditional Arabic" panose="02020603050405020304" pitchFamily="18" charset="-78"/>
                <a:cs typeface="Traditional Arabic" panose="02020603050405020304" pitchFamily="18" charset="-78"/>
              </a:rPr>
              <a:t>في حالة عدم تطبيق بروتوكولات أمن مناسبة. وتشكل شركات التكنولوجيا المالية التي تعتمد على التكنولوجيا أكثر بكثير من المؤسسات التقليدية والتي تكون في بعض الأحيان أفضل اتصالاً مع المؤسسات الأخرى، مخاطر أكبر على زعزعة استقرار النظام مقارنةً بالشركات التقليدية. ووفقًا لتقرير مكتب التحقيقات الفيدرالي حول جرائم الإنترنت في عام 2017، بلغت تكلفة جرائم الأنترنت ما يقرب من 1.5 مليار دولار أمريكي مع تزايد خدمات التكنولوجيا المالية وتزايد حجم المعلومات المخزنة تباعاً. فبينما يسعى مبدعي التكنولوجيا لمحاولة تحسين خدمات المستهلكين بشكل كبير، هناك تطور موازٍ للتكنولوجيا التي يستخدمها مخترقو المواقع ومرتكبي الجرائم الإلكترونية. وغالبًا ما تكون المؤسسات المالية الكبرى، مثل </a:t>
            </a:r>
            <a:r>
              <a:rPr lang="fr-FR" sz="2400" dirty="0">
                <a:solidFill>
                  <a:schemeClr val="tx1"/>
                </a:solidFill>
                <a:latin typeface="Traditional Arabic" panose="02020603050405020304" pitchFamily="18" charset="-78"/>
                <a:cs typeface="Traditional Arabic" panose="02020603050405020304" pitchFamily="18" charset="-78"/>
              </a:rPr>
              <a:t>JP Morgan Chase </a:t>
            </a:r>
            <a:r>
              <a:rPr lang="ar-DZ" sz="2400" dirty="0">
                <a:solidFill>
                  <a:schemeClr val="tx1"/>
                </a:solidFill>
                <a:latin typeface="Traditional Arabic" panose="02020603050405020304" pitchFamily="18" charset="-78"/>
                <a:cs typeface="Traditional Arabic" panose="02020603050405020304" pitchFamily="18" charset="-78"/>
              </a:rPr>
              <a:t>ومنصات الدفع عبر الأنترنت مثل </a:t>
            </a:r>
            <a:r>
              <a:rPr lang="fr-FR" sz="2400" dirty="0">
                <a:solidFill>
                  <a:schemeClr val="tx1"/>
                </a:solidFill>
                <a:latin typeface="Traditional Arabic" panose="02020603050405020304" pitchFamily="18" charset="-78"/>
                <a:cs typeface="Traditional Arabic" panose="02020603050405020304" pitchFamily="18" charset="-78"/>
              </a:rPr>
              <a:t>Apple ، </a:t>
            </a:r>
            <a:r>
              <a:rPr lang="ar-DZ" sz="2400" dirty="0">
                <a:solidFill>
                  <a:schemeClr val="tx1"/>
                </a:solidFill>
                <a:latin typeface="Traditional Arabic" panose="02020603050405020304" pitchFamily="18" charset="-78"/>
                <a:cs typeface="Traditional Arabic" panose="02020603050405020304" pitchFamily="18" charset="-78"/>
              </a:rPr>
              <a:t>هي أهداف هؤلاء المخترقين. فلقد كان القلق الأكبر دائمًا هو من تمكن البعض من الوصول إلى المعلومات الشخصية للمتعاملين عبر الانترنت، مما قد يلحق بهم </a:t>
            </a:r>
            <a:r>
              <a:rPr lang="ar-DZ" sz="2400" dirty="0" smtClean="0">
                <a:solidFill>
                  <a:schemeClr val="tx1"/>
                </a:solidFill>
                <a:latin typeface="Traditional Arabic" panose="02020603050405020304" pitchFamily="18" charset="-78"/>
                <a:cs typeface="Traditional Arabic" panose="02020603050405020304" pitchFamily="18" charset="-78"/>
              </a:rPr>
              <a:t>الضرر.</a:t>
            </a:r>
            <a:endParaRPr lang="ar-DZ" sz="2400" dirty="0">
              <a:solidFill>
                <a:schemeClr val="tx1"/>
              </a:solidFill>
              <a:latin typeface="Traditional Arabic" panose="02020603050405020304" pitchFamily="18" charset="-78"/>
              <a:cs typeface="Traditional Arabic" panose="02020603050405020304" pitchFamily="18" charset="-78"/>
            </a:endParaRPr>
          </a:p>
          <a:p>
            <a:pPr algn="just" rtl="1"/>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0009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0761" y="399244"/>
            <a:ext cx="11053851" cy="6091707"/>
          </a:xfrm>
        </p:spPr>
        <p:txBody>
          <a:bodyPr>
            <a:normAutofit/>
          </a:bodyPr>
          <a:lstStyle/>
          <a:p>
            <a:pPr marL="0" indent="0" algn="just" rtl="1">
              <a:buNone/>
            </a:pPr>
            <a:r>
              <a:rPr lang="ar-DZ" sz="2400" b="1" dirty="0" smtClean="0">
                <a:solidFill>
                  <a:schemeClr val="tx1"/>
                </a:solidFill>
                <a:latin typeface="Traditional Arabic" panose="02020603050405020304" pitchFamily="18" charset="-78"/>
                <a:cs typeface="Traditional Arabic" panose="02020603050405020304" pitchFamily="18" charset="-78"/>
              </a:rPr>
              <a:t>2. المخاطر </a:t>
            </a:r>
            <a:r>
              <a:rPr lang="ar-DZ" sz="2400" b="1" dirty="0">
                <a:solidFill>
                  <a:schemeClr val="tx1"/>
                </a:solidFill>
                <a:latin typeface="Traditional Arabic" panose="02020603050405020304" pitchFamily="18" charset="-78"/>
                <a:cs typeface="Traditional Arabic" panose="02020603050405020304" pitchFamily="18" charset="-78"/>
              </a:rPr>
              <a:t>على المستوى الكلي</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المخاطر </a:t>
            </a:r>
            <a:r>
              <a:rPr lang="ar-DZ" sz="2400" dirty="0">
                <a:solidFill>
                  <a:schemeClr val="tx1"/>
                </a:solidFill>
                <a:latin typeface="Traditional Arabic" panose="02020603050405020304" pitchFamily="18" charset="-78"/>
                <a:cs typeface="Traditional Arabic" panose="02020603050405020304" pitchFamily="18" charset="-78"/>
              </a:rPr>
              <a:t>على المستوى الكلي هي المخاطر التي تؤثر على النظام المالي ككل، ومن ثم تشكل مخاطر أكبر على استقرار النظام عمومًا</a:t>
            </a:r>
            <a:r>
              <a:rPr lang="ar-DZ" sz="2400" dirty="0" smtClean="0">
                <a:solidFill>
                  <a:schemeClr val="tx1"/>
                </a:solidFill>
                <a:latin typeface="Traditional Arabic" panose="02020603050405020304" pitchFamily="18" charset="-78"/>
                <a:cs typeface="Traditional Arabic" panose="02020603050405020304" pitchFamily="18" charset="-78"/>
              </a:rPr>
              <a:t>:</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مخاطرة سريان العدوى</a:t>
            </a:r>
            <a:r>
              <a:rPr lang="ar-DZ" sz="2400" dirty="0">
                <a:solidFill>
                  <a:schemeClr val="tx1"/>
                </a:solidFill>
                <a:latin typeface="Traditional Arabic" panose="02020603050405020304" pitchFamily="18" charset="-78"/>
                <a:cs typeface="Traditional Arabic" panose="02020603050405020304" pitchFamily="18" charset="-78"/>
              </a:rPr>
              <a:t>: يكون الأفراد في الغالب ميالين إلى التأثر بأي تغيير ومقاومته. وهذا ينطبق أيضًا على خدمات التكنولوجيا المالية التي تعتبر مختلفة مقارنة بالطريقة التقليدية لتقديم الخدمات. وعندما تخفق شركة تكنولوجيا مالية لسبب ما على المستوى الجزئي، تكون هناك احتمالات عالية جدًا بأن يفسر العميل ذلك على أنه إخفاق على مستوى النظام، وهو ما يؤثر بالتالي على ثقة العميل في شركات التكنولوجيا المالية التي تقدم خدمات مماثلة.</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مخاطرة التفاعل بين النظام المالي والاقتصاد الحقيقي</a:t>
            </a:r>
            <a:r>
              <a:rPr lang="ar-DZ" sz="2400" dirty="0">
                <a:solidFill>
                  <a:schemeClr val="tx1"/>
                </a:solidFill>
                <a:latin typeface="Traditional Arabic" panose="02020603050405020304" pitchFamily="18" charset="-78"/>
                <a:cs typeface="Traditional Arabic" panose="02020603050405020304" pitchFamily="18" charset="-78"/>
              </a:rPr>
              <a:t>: قد تكون بعض أعمال التكنولوجيا المالية عرضة لعوامل التفاعل بين النظام المالي والاقتصاد الحقيقي. وفي حالة الإقراض، تكون هناك درجة وضوح أكبر للمستثمر من حيث تعريف المقترضين الفعليين مقارنة بمؤسسات الإقراض التقليدية. وقد يكون لهذا تأثير سلبي مضاعف على المستثمرين الأفراد عند تزايد القروض المتعسرة، ما ينتج عنه شح في التمويل. وتنطوي حالات مشابهة في مجال تقديم الخدمات المالية الأخرى على نفس هذه المخاطرة.</a:t>
            </a:r>
          </a:p>
          <a:p>
            <a:pPr marL="0" indent="0" algn="just" rtl="1">
              <a:buNone/>
            </a:pPr>
            <a:r>
              <a:rPr lang="ar-DZ" sz="2400" b="1" dirty="0">
                <a:solidFill>
                  <a:schemeClr val="tx1"/>
                </a:solidFill>
                <a:latin typeface="Traditional Arabic" panose="02020603050405020304" pitchFamily="18" charset="-78"/>
                <a:cs typeface="Traditional Arabic" panose="02020603050405020304" pitchFamily="18" charset="-78"/>
              </a:rPr>
              <a:t>- تزايد التقلبات</a:t>
            </a:r>
            <a:r>
              <a:rPr lang="ar-DZ" sz="2400" dirty="0">
                <a:solidFill>
                  <a:schemeClr val="tx1"/>
                </a:solidFill>
                <a:latin typeface="Traditional Arabic" panose="02020603050405020304" pitchFamily="18" charset="-78"/>
                <a:cs typeface="Traditional Arabic" panose="02020603050405020304" pitchFamily="18" charset="-78"/>
              </a:rPr>
              <a:t>: تهدف خدمات التكنولوجيا المالية عمومًا إلى منافسة الخدمات التقليدية من خلال تهيئة كفاءة أكبر نتيجة لزيادة سرعة تقديم الخدمات وخفض تكلفتها. وستؤدي زيادة السرعة إلى جعل الأسواق أكثر حساسية للتأثر بأي حدث إيجابي أو سلبي، ومن ثم إلى مغالاة في التقلبات بما يفوق التأثير الفعلي. وقد تتسبب المغالاة في التقلبات إلى حدوث مشكلات في السيولة أو الوفرة ينتج عنها زعزعة استقرار النظام عندما تكون مؤسسات كثيرة معرضة لمخاطر مشتركة.</a:t>
            </a:r>
          </a:p>
          <a:p>
            <a:pPr marL="0" indent="0" algn="just" rtl="1">
              <a:buNone/>
            </a:pPr>
            <a:endParaRPr lang="ar-DZ" sz="2400" dirty="0">
              <a:solidFill>
                <a:schemeClr val="tx1"/>
              </a:solidFill>
              <a:latin typeface="Traditional Arabic" panose="02020603050405020304" pitchFamily="18" charset="-78"/>
              <a:cs typeface="Traditional Arabic" panose="02020603050405020304" pitchFamily="18" charset="-78"/>
            </a:endParaRPr>
          </a:p>
          <a:p>
            <a:pPr algn="just" rtl="1"/>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1969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490" y="231820"/>
            <a:ext cx="10831133" cy="965915"/>
          </a:xfrm>
        </p:spPr>
        <p:txBody>
          <a:bodyPr>
            <a:noAutofit/>
          </a:bodyPr>
          <a:lstStyle/>
          <a:p>
            <a:pPr algn="ctr" rtl="1"/>
            <a:r>
              <a:rPr lang="ar-DZ" sz="2800" b="1" dirty="0">
                <a:solidFill>
                  <a:schemeClr val="tx1"/>
                </a:solidFill>
                <a:latin typeface="Traditional Arabic" panose="02020603050405020304" pitchFamily="18" charset="-78"/>
                <a:cs typeface="Traditional Arabic" panose="02020603050405020304" pitchFamily="18" charset="-78"/>
              </a:rPr>
              <a:t>المحور الثالث: أهمية التنظيم القانوني في تحقيق التوازن بين النظم الرقابية وأنشطة التكنولوجيا المالية مع الإشارة لتجارب دولية</a:t>
            </a:r>
            <a:endParaRPr lang="fr-FR" sz="2800" b="1" dirty="0">
              <a:solidFill>
                <a:schemeClr val="tx1"/>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566670" y="1481072"/>
            <a:ext cx="11294772" cy="4288664"/>
          </a:xfrm>
        </p:spPr>
        <p:txBody>
          <a:bodyPr>
            <a:normAutofit/>
          </a:bodyPr>
          <a:lstStyle/>
          <a:p>
            <a:pPr algn="just" rtl="1"/>
            <a:r>
              <a:rPr lang="ar-DZ" sz="2400" b="1" dirty="0" smtClean="0">
                <a:solidFill>
                  <a:schemeClr val="tx1"/>
                </a:solidFill>
                <a:latin typeface="Traditional Arabic" panose="02020603050405020304" pitchFamily="18" charset="-78"/>
                <a:cs typeface="Traditional Arabic" panose="02020603050405020304" pitchFamily="18" charset="-78"/>
              </a:rPr>
              <a:t>أولا: </a:t>
            </a:r>
            <a:r>
              <a:rPr lang="ar-DZ" sz="2400" b="1" dirty="0">
                <a:solidFill>
                  <a:schemeClr val="tx1"/>
                </a:solidFill>
                <a:latin typeface="Traditional Arabic" panose="02020603050405020304" pitchFamily="18" charset="-78"/>
                <a:cs typeface="Traditional Arabic" panose="02020603050405020304" pitchFamily="18" charset="-78"/>
              </a:rPr>
              <a:t>أهمية التنظيم القانوني في تحقيق التوازن بين النظم الرقابية وأنشطة التكنولوجيا </a:t>
            </a:r>
            <a:r>
              <a:rPr lang="ar-DZ" sz="2400" b="1" dirty="0" smtClean="0">
                <a:solidFill>
                  <a:schemeClr val="tx1"/>
                </a:solidFill>
                <a:latin typeface="Traditional Arabic" panose="02020603050405020304" pitchFamily="18" charset="-78"/>
                <a:cs typeface="Traditional Arabic" panose="02020603050405020304" pitchFamily="18" charset="-78"/>
              </a:rPr>
              <a:t>المالية</a:t>
            </a:r>
          </a:p>
          <a:p>
            <a:pPr marL="0" indent="0" algn="just" rtl="1">
              <a:buNone/>
            </a:pPr>
            <a:r>
              <a:rPr lang="ar-DZ" sz="2400" dirty="0" smtClean="0">
                <a:solidFill>
                  <a:schemeClr val="tx1"/>
                </a:solidFill>
                <a:latin typeface="Traditional Arabic" panose="02020603050405020304" pitchFamily="18" charset="-78"/>
                <a:cs typeface="Traditional Arabic" panose="02020603050405020304" pitchFamily="18" charset="-78"/>
              </a:rPr>
              <a:t>       إن </a:t>
            </a:r>
            <a:r>
              <a:rPr lang="ar-DZ" sz="2400" dirty="0">
                <a:solidFill>
                  <a:schemeClr val="tx1"/>
                </a:solidFill>
                <a:latin typeface="Traditional Arabic" panose="02020603050405020304" pitchFamily="18" charset="-78"/>
                <a:cs typeface="Traditional Arabic" panose="02020603050405020304" pitchFamily="18" charset="-78"/>
              </a:rPr>
              <a:t>الانطلاق من الواقع التطبيقي للتكنولوجيا المالية، باعتبارها صناعة كبيرة، وتتسع باستمرار نتيجة لعملية الابتكار، سيظهر التحديات التي تنبثق باستمرار أمام النظم الرقابية عليها. فبينما تنشط عملية الابتكار لتطوير خدمات المستهلكين، تنشط في الوقت نفسه عملية تطوير لتكنولوجيا تمكن من ارتكاب جرائم الكترونية. ويأتي في مقدمة أسبابها المجتمعية ضعف تطبيق القانون ضد الجرائم الإلكترونية، بسبب غياب الرقابة في هذا المجال. وكذلك بينما تتم عملية إقراض النظير للنظير تبرز مخاطر ترتبط في منظومة عملية الإقراض هذه. ان كل ذلك يتطلب حالة توازن بين النظم الرقابية وانشطة الابتكار حيث, ان البحث في موضوع التوازن بين النظم الرقابية وانشطة الابتكار، يعني تقييم الفوائد المتعلقة بالسلامة كنتيجة لتطبيق هذه النظم، وبين الابتكار ذو المناهج المختلفة، في الخدمات المالية. والسؤال الذي يطرح هنا: هل تستطيع هذه النظم الرقابية تأمين السلامة بنفس سرعة عملية الابتكار؟ ان الاجابة سترتبط بقدرة النظم الرقابية، في تحديد أفضل الممارسات، لغرض اللحاق بتطور الابتكار في التكنولوجيا المالية. فيجب أن تلاحق النظم الرقابية، التكنولوجيا التي يتسارع الابتكار فيها بقوة. كذلك فان تقييد ممارسة مندرجة ضمن التكنولوجيا المالية الحالية سرعان ما تبدده انواع جديدة مبتكرة، وبالتالي ستظهر الفجوة بينها وبين الأطر الرقابية، وستبقى أمام ممارسات غير كافية.</a:t>
            </a:r>
            <a:endParaRPr lang="fr-FR" sz="24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4395807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TotalTime>
  <Words>2872</Words>
  <Application>Microsoft Office PowerPoint</Application>
  <PresentationFormat>Grand écran</PresentationFormat>
  <Paragraphs>66</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Andalus</vt:lpstr>
      <vt:lpstr>Arial</vt:lpstr>
      <vt:lpstr>Century Gothic</vt:lpstr>
      <vt:lpstr>Traditional Arabic</vt:lpstr>
      <vt:lpstr>Wingdings 3</vt:lpstr>
      <vt:lpstr>Brin</vt:lpstr>
      <vt:lpstr> وزارة التعليم العالي والبحث العلمي جامعة غرداية كلية العلوم الاقتصادية، التجارية وعلوم التسيير مخبر التطبيقات الكمية والنوعية للارتقاء الاقتصادي، الاجتماعي والبيني بالمؤسسات الجزائرية مشروع البحث prfu  حوكمة النظام المصرفي والمالي في ظل الأزمات المالية وتحديات الرهانات الاقتصادية في الجزائر   ورقة بحثية مقدمة للمشاركة في الملتقى الوطني بعنوان: استراتيجية تطوير وتعزيز الحوكمة المالية في المؤسسات الاقتصادية </vt:lpstr>
      <vt:lpstr>المقدمة</vt:lpstr>
      <vt:lpstr>المحور الأول: مفهوم التنظيم القانوني للرقابة على التكنولوجيا المالية</vt:lpstr>
      <vt:lpstr>Présentation PowerPoint</vt:lpstr>
      <vt:lpstr>Présentation PowerPoint</vt:lpstr>
      <vt:lpstr>المحور الثاني: صيغ التمويل في التكنولوجيا المالية ومخاطرها</vt:lpstr>
      <vt:lpstr>Présentation PowerPoint</vt:lpstr>
      <vt:lpstr>Présentation PowerPoint</vt:lpstr>
      <vt:lpstr>المحور الثالث: أهمية التنظيم القانوني في تحقيق التوازن بين النظم الرقابية وأنشطة التكنولوجيا المالية مع الإشارة لتجارب دولية</vt:lpstr>
      <vt:lpstr>Présentation PowerPoint</vt:lpstr>
      <vt:lpstr>Présentation PowerPoint</vt:lpstr>
      <vt:lpstr>خاتمة</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57</cp:revision>
  <dcterms:created xsi:type="dcterms:W3CDTF">2024-12-01T21:45:04Z</dcterms:created>
  <dcterms:modified xsi:type="dcterms:W3CDTF">2024-12-03T09:41:04Z</dcterms:modified>
</cp:coreProperties>
</file>