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sldIdLst>
    <p:sldId id="256" r:id="rId2"/>
    <p:sldId id="268" r:id="rId3"/>
    <p:sldId id="285" r:id="rId4"/>
    <p:sldId id="269" r:id="rId5"/>
    <p:sldId id="270" r:id="rId6"/>
    <p:sldId id="271" r:id="rId7"/>
    <p:sldId id="272" r:id="rId8"/>
    <p:sldId id="289" r:id="rId9"/>
    <p:sldId id="279" r:id="rId10"/>
    <p:sldId id="273" r:id="rId11"/>
    <p:sldId id="274" r:id="rId12"/>
    <p:sldId id="275" r:id="rId13"/>
    <p:sldId id="286" r:id="rId14"/>
    <p:sldId id="280" r:id="rId15"/>
    <p:sldId id="287" r:id="rId16"/>
    <p:sldId id="277" r:id="rId17"/>
    <p:sldId id="282" r:id="rId18"/>
    <p:sldId id="288" r:id="rId19"/>
    <p:sldId id="283" r:id="rId20"/>
    <p:sldId id="284" r:id="rId21"/>
    <p:sldId id="290" r:id="rId22"/>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a:xfrm>
            <a:off x="5332412" y="5883275"/>
            <a:ext cx="4324044" cy="365125"/>
          </a:xfrm>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360873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2CB82-CCD9-4B39-9A9F-0051F14CB2EF}" type="datetimeFigureOut">
              <a:rPr lang="ar-DZ" smtClean="0"/>
              <a:t>02-06-1446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1963720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104328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3975724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39541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4176623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4109587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54255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33553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a:xfrm>
            <a:off x="10951856" y="5867131"/>
            <a:ext cx="551167" cy="365125"/>
          </a:xfrm>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163685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2CB82-CCD9-4B39-9A9F-0051F14CB2EF}"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82233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42CB82-CCD9-4B39-9A9F-0051F14CB2EF}" type="datetimeFigureOut">
              <a:rPr lang="ar-DZ" smtClean="0"/>
              <a:t>02-06-1446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386017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42CB82-CCD9-4B39-9A9F-0051F14CB2EF}" type="datetimeFigureOut">
              <a:rPr lang="ar-DZ" smtClean="0"/>
              <a:t>02-06-1446</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282929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42CB82-CCD9-4B39-9A9F-0051F14CB2EF}" type="datetimeFigureOut">
              <a:rPr lang="ar-DZ" smtClean="0"/>
              <a:t>02-06-1446</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119528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2CB82-CCD9-4B39-9A9F-0051F14CB2EF}" type="datetimeFigureOut">
              <a:rPr lang="ar-DZ" smtClean="0"/>
              <a:t>02-06-1446</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311926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2CB82-CCD9-4B39-9A9F-0051F14CB2EF}" type="datetimeFigureOut">
              <a:rPr lang="ar-DZ" smtClean="0"/>
              <a:t>02-06-1446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182283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2CB82-CCD9-4B39-9A9F-0051F14CB2EF}" type="datetimeFigureOut">
              <a:rPr lang="ar-DZ" smtClean="0"/>
              <a:t>02-06-1446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1FF8FAF7-17E9-4679-8A73-DF8D505AAD73}" type="slidenum">
              <a:rPr lang="ar-DZ" smtClean="0"/>
              <a:t>‹#›</a:t>
            </a:fld>
            <a:endParaRPr lang="ar-DZ"/>
          </a:p>
        </p:txBody>
      </p:sp>
    </p:spTree>
    <p:extLst>
      <p:ext uri="{BB962C8B-B14F-4D97-AF65-F5344CB8AC3E}">
        <p14:creationId xmlns:p14="http://schemas.microsoft.com/office/powerpoint/2010/main" val="284091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942CB82-CCD9-4B39-9A9F-0051F14CB2EF}" type="datetimeFigureOut">
              <a:rPr lang="ar-DZ" smtClean="0"/>
              <a:t>02-06-1446</a:t>
            </a:fld>
            <a:endParaRPr lang="ar-DZ"/>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DZ"/>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FF8FAF7-17E9-4679-8A73-DF8D505AAD73}" type="slidenum">
              <a:rPr lang="ar-DZ" smtClean="0"/>
              <a:t>‹#›</a:t>
            </a:fld>
            <a:endParaRPr lang="ar-DZ"/>
          </a:p>
        </p:txBody>
      </p:sp>
    </p:spTree>
    <p:extLst>
      <p:ext uri="{BB962C8B-B14F-4D97-AF65-F5344CB8AC3E}">
        <p14:creationId xmlns:p14="http://schemas.microsoft.com/office/powerpoint/2010/main" val="270006391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lli.lamine@univ-ghardaia.dz" TargetMode="External"/><Relationship Id="rId2" Type="http://schemas.openxmlformats.org/officeDocument/2006/relationships/hyperlink" Target="mailto:bahaz.djillali@uni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8491" y="965914"/>
            <a:ext cx="10786452" cy="4919731"/>
          </a:xfrm>
        </p:spPr>
        <p:txBody>
          <a:bodyPr>
            <a:normAutofit/>
          </a:bodyPr>
          <a:lstStyle/>
          <a:p>
            <a:pPr algn="ctr"/>
            <a:r>
              <a:rPr lang="ar-DZ" sz="2500" b="1" dirty="0" smtClean="0">
                <a:latin typeface="Times New Roman" panose="02020603050405020304" pitchFamily="18" charset="0"/>
                <a:cs typeface="Times New Roman" panose="02020603050405020304" pitchFamily="18" charset="0"/>
              </a:rPr>
              <a:t>الجمهورية الجزائرية </a:t>
            </a:r>
            <a:r>
              <a:rPr lang="ar-DZ" sz="2500" b="1" dirty="0">
                <a:latin typeface="Times New Roman" panose="02020603050405020304" pitchFamily="18" charset="0"/>
                <a:cs typeface="Times New Roman" panose="02020603050405020304" pitchFamily="18" charset="0"/>
              </a:rPr>
              <a:t>الديمقراطية الشعبية</a:t>
            </a:r>
            <a:r>
              <a:rPr lang="ar-DZ" sz="2000" b="1" dirty="0">
                <a:latin typeface="Times New Roman" panose="02020603050405020304" pitchFamily="18" charset="0"/>
                <a:cs typeface="Times New Roman" panose="02020603050405020304" pitchFamily="18" charset="0"/>
              </a:rPr>
              <a:t/>
            </a:r>
            <a:br>
              <a:rPr lang="ar-DZ" sz="2000" b="1" dirty="0">
                <a:latin typeface="Times New Roman" panose="02020603050405020304" pitchFamily="18" charset="0"/>
                <a:cs typeface="Times New Roman" panose="02020603050405020304" pitchFamily="18" charset="0"/>
              </a:rPr>
            </a:br>
            <a:r>
              <a:rPr lang="ar-DZ" sz="2000" b="1" dirty="0">
                <a:latin typeface="Times New Roman" panose="02020603050405020304" pitchFamily="18" charset="0"/>
                <a:cs typeface="Times New Roman" panose="02020603050405020304" pitchFamily="18" charset="0"/>
              </a:rPr>
              <a:t>وزارةالتعليم </a:t>
            </a:r>
            <a:r>
              <a:rPr lang="ar-DZ" sz="2000" b="1" dirty="0" smtClean="0">
                <a:latin typeface="Times New Roman" panose="02020603050405020304" pitchFamily="18" charset="0"/>
                <a:cs typeface="Times New Roman" panose="02020603050405020304" pitchFamily="18" charset="0"/>
              </a:rPr>
              <a:t>العالي و البحث العلمي</a:t>
            </a:r>
            <a:r>
              <a:rPr lang="ar-DZ" sz="2000" b="1" dirty="0">
                <a:latin typeface="Times New Roman" panose="02020603050405020304" pitchFamily="18" charset="0"/>
                <a:cs typeface="Times New Roman" panose="02020603050405020304" pitchFamily="18" charset="0"/>
              </a:rPr>
              <a:t/>
            </a:r>
            <a:br>
              <a:rPr lang="ar-DZ" sz="2000" b="1" dirty="0">
                <a:latin typeface="Times New Roman" panose="02020603050405020304" pitchFamily="18" charset="0"/>
                <a:cs typeface="Times New Roman" panose="02020603050405020304" pitchFamily="18" charset="0"/>
              </a:rPr>
            </a:br>
            <a:r>
              <a:rPr lang="ar-DZ" sz="2000" b="1" dirty="0">
                <a:latin typeface="Times New Roman" panose="02020603050405020304" pitchFamily="18" charset="0"/>
                <a:cs typeface="Times New Roman" panose="02020603050405020304" pitchFamily="18" charset="0"/>
              </a:rPr>
              <a:t>جامعة </a:t>
            </a:r>
            <a:r>
              <a:rPr lang="ar-DZ" sz="2000" b="1" dirty="0" smtClean="0">
                <a:latin typeface="Times New Roman" panose="02020603050405020304" pitchFamily="18" charset="0"/>
                <a:cs typeface="Times New Roman" panose="02020603050405020304" pitchFamily="18" charset="0"/>
              </a:rPr>
              <a:t>غرداية</a:t>
            </a:r>
            <a:r>
              <a:rPr lang="ar-DZ" sz="2000" b="1" dirty="0">
                <a:latin typeface="Times New Roman" panose="02020603050405020304" pitchFamily="18" charset="0"/>
                <a:cs typeface="Times New Roman" panose="02020603050405020304" pitchFamily="18" charset="0"/>
              </a:rPr>
              <a:t/>
            </a:r>
            <a:br>
              <a:rPr lang="ar-DZ" sz="2000" b="1" dirty="0">
                <a:latin typeface="Times New Roman" panose="02020603050405020304" pitchFamily="18" charset="0"/>
                <a:cs typeface="Times New Roman" panose="02020603050405020304" pitchFamily="18" charset="0"/>
              </a:rPr>
            </a:br>
            <a:r>
              <a:rPr lang="ar-DZ" sz="2000" b="1" dirty="0" smtClean="0">
                <a:latin typeface="Times New Roman" panose="02020603050405020304" pitchFamily="18" charset="0"/>
                <a:cs typeface="Times New Roman" panose="02020603050405020304" pitchFamily="18" charset="0"/>
              </a:rPr>
              <a:t>كلية العلوم الإقتصادية</a:t>
            </a:r>
            <a:r>
              <a:rPr lang="ar-DZ" sz="2000" b="1" dirty="0">
                <a:latin typeface="Times New Roman" panose="02020603050405020304" pitchFamily="18" charset="0"/>
                <a:cs typeface="Times New Roman" panose="02020603050405020304" pitchFamily="18" charset="0"/>
              </a:rPr>
              <a:t>، </a:t>
            </a:r>
            <a:r>
              <a:rPr lang="ar-DZ" sz="2000" b="1" dirty="0" smtClean="0">
                <a:latin typeface="Times New Roman" panose="02020603050405020304" pitchFamily="18" charset="0"/>
                <a:cs typeface="Times New Roman" panose="02020603050405020304" pitchFamily="18" charset="0"/>
              </a:rPr>
              <a:t>التجارية و </a:t>
            </a:r>
            <a:r>
              <a:rPr lang="ar-DZ" sz="2000" b="1" dirty="0">
                <a:latin typeface="Times New Roman" panose="02020603050405020304" pitchFamily="18" charset="0"/>
                <a:cs typeface="Times New Roman" panose="02020603050405020304" pitchFamily="18" charset="0"/>
              </a:rPr>
              <a:t>علوم التسيير</a:t>
            </a:r>
            <a:r>
              <a:rPr lang="ar-DZ" sz="2000" b="1" dirty="0" smtClean="0">
                <a:latin typeface="Sakkal Majalla" panose="02000000000000000000" pitchFamily="2" charset="-78"/>
                <a:cs typeface="Sakkal Majalla" panose="02000000000000000000" pitchFamily="2" charset="-78"/>
              </a:rPr>
              <a:t/>
            </a:r>
            <a:br>
              <a:rPr lang="ar-DZ" sz="2000" b="1" dirty="0" smtClean="0">
                <a:latin typeface="Sakkal Majalla" panose="02000000000000000000" pitchFamily="2" charset="-78"/>
                <a:cs typeface="Sakkal Majalla" panose="02000000000000000000" pitchFamily="2" charset="-78"/>
              </a:rPr>
            </a:br>
            <a:r>
              <a:rPr lang="ar-DZ" sz="2000" dirty="0" smtClean="0">
                <a:latin typeface="Sakkal Majalla" panose="02000000000000000000" pitchFamily="2" charset="-78"/>
                <a:cs typeface="Sakkal Majalla" panose="02000000000000000000" pitchFamily="2" charset="-78"/>
              </a:rPr>
              <a:t/>
            </a:r>
            <a:br>
              <a:rPr lang="ar-DZ" sz="2000" dirty="0" smtClean="0">
                <a:latin typeface="Sakkal Majalla" panose="02000000000000000000" pitchFamily="2" charset="-78"/>
                <a:cs typeface="Sakkal Majalla" panose="02000000000000000000" pitchFamily="2" charset="-78"/>
              </a:rPr>
            </a:br>
            <a:r>
              <a:rPr lang="ar-DZ" sz="2400" b="1" dirty="0">
                <a:latin typeface="Andalus" panose="02020603050405020304" pitchFamily="18" charset="-78"/>
                <a:cs typeface="Andalus" panose="02020603050405020304" pitchFamily="18" charset="-78"/>
              </a:rPr>
              <a:t>ملتقى وطني حضوري/ عن بعد حول:</a:t>
            </a:r>
            <a:br>
              <a:rPr lang="ar-DZ" sz="2400" b="1" dirty="0">
                <a:latin typeface="Andalus" panose="02020603050405020304" pitchFamily="18" charset="-78"/>
                <a:cs typeface="Andalus" panose="02020603050405020304" pitchFamily="18" charset="-78"/>
              </a:rPr>
            </a:br>
            <a:r>
              <a:rPr lang="ar-DZ" sz="2400" b="1" dirty="0">
                <a:latin typeface="Andalus" panose="02020603050405020304" pitchFamily="18" charset="-78"/>
                <a:cs typeface="Andalus" panose="02020603050405020304" pitchFamily="18" charset="-78"/>
              </a:rPr>
              <a:t>إستراتيجية تطوير وتعزيز الحوكمة المالية في المؤسسات الإقتصادية</a:t>
            </a:r>
            <a:r>
              <a:rPr lang="ar-DZ" sz="2000" b="1" dirty="0">
                <a:latin typeface="Sakkal Majalla" panose="02000000000000000000" pitchFamily="2" charset="-78"/>
                <a:cs typeface="Sakkal Majalla" panose="02000000000000000000" pitchFamily="2" charset="-78"/>
              </a:rPr>
              <a:t/>
            </a:r>
            <a:br>
              <a:rPr lang="ar-DZ" sz="2000" b="1" dirty="0">
                <a:latin typeface="Sakkal Majalla" panose="02000000000000000000" pitchFamily="2" charset="-78"/>
                <a:cs typeface="Sakkal Majalla" panose="02000000000000000000" pitchFamily="2" charset="-78"/>
              </a:rPr>
            </a:br>
            <a:r>
              <a:rPr lang="ar-DZ" sz="2000" b="1" dirty="0">
                <a:latin typeface="Sakkal Majalla" panose="02000000000000000000" pitchFamily="2" charset="-78"/>
                <a:cs typeface="Sakkal Majalla" panose="02000000000000000000" pitchFamily="2" charset="-78"/>
              </a:rPr>
              <a:t/>
            </a:r>
            <a:br>
              <a:rPr lang="ar-DZ" sz="2000" b="1" dirty="0">
                <a:latin typeface="Sakkal Majalla" panose="02000000000000000000" pitchFamily="2" charset="-78"/>
                <a:cs typeface="Sakkal Majalla" panose="02000000000000000000" pitchFamily="2" charset="-78"/>
              </a:rPr>
            </a:br>
            <a:r>
              <a:rPr lang="ar-DZ" sz="2000" dirty="0">
                <a:latin typeface="Sakkal Majalla" panose="02000000000000000000" pitchFamily="2" charset="-78"/>
                <a:cs typeface="Sakkal Majalla" panose="02000000000000000000" pitchFamily="2" charset="-78"/>
              </a:rPr>
              <a:t>يوم: 05 ديسمبر </a:t>
            </a:r>
            <a:r>
              <a:rPr lang="ar-DZ" sz="2000" dirty="0" smtClean="0">
                <a:latin typeface="Sakkal Majalla" panose="02000000000000000000" pitchFamily="2" charset="-78"/>
                <a:cs typeface="Sakkal Majalla" panose="02000000000000000000" pitchFamily="2" charset="-78"/>
              </a:rPr>
              <a:t>2024</a:t>
            </a:r>
            <a:r>
              <a:rPr lang="en-US" sz="2000" dirty="0">
                <a:latin typeface="Sakkal Majalla" panose="02000000000000000000" pitchFamily="2" charset="-78"/>
                <a:cs typeface="PT Bold Dusky" panose="02010400000000000000" pitchFamily="2" charset="-78"/>
              </a:rPr>
              <a:t/>
            </a:r>
            <a:br>
              <a:rPr lang="en-US" sz="2000" dirty="0">
                <a:latin typeface="Sakkal Majalla" panose="02000000000000000000" pitchFamily="2" charset="-78"/>
                <a:cs typeface="PT Bold Dusky" panose="02010400000000000000" pitchFamily="2" charset="-78"/>
              </a:rPr>
            </a:br>
            <a:r>
              <a:rPr lang="ar-SA" sz="2000" b="1" dirty="0">
                <a:latin typeface="Andalus" panose="02020603050405020304" pitchFamily="18" charset="-78"/>
                <a:cs typeface="Andalus" panose="02020603050405020304" pitchFamily="18" charset="-78"/>
              </a:rPr>
              <a:t>عنوان المداخلة : </a:t>
            </a:r>
            <a:r>
              <a:rPr lang="ar-DZ" sz="2000" b="1" dirty="0" smtClean="0">
                <a:latin typeface="Andalus" panose="02020603050405020304" pitchFamily="18" charset="-78"/>
                <a:cs typeface="Andalus" panose="02020603050405020304" pitchFamily="18" charset="-78"/>
              </a:rPr>
              <a:t>الحوكمة المالية وأثرها على التنمية المستدامة</a:t>
            </a:r>
            <a:r>
              <a:rPr lang="ar-DZ" sz="2000" b="1" dirty="0" smtClean="0">
                <a:latin typeface="Sakkal Majalla" panose="02000000000000000000" pitchFamily="2" charset="-78"/>
                <a:cs typeface="Sakkal Majalla" panose="02000000000000000000" pitchFamily="2" charset="-78"/>
              </a:rPr>
              <a:t/>
            </a:r>
            <a:br>
              <a:rPr lang="ar-DZ" sz="2000" b="1" dirty="0" smtClean="0">
                <a:latin typeface="Sakkal Majalla" panose="02000000000000000000" pitchFamily="2" charset="-78"/>
                <a:cs typeface="Sakkal Majalla" panose="02000000000000000000" pitchFamily="2" charset="-78"/>
              </a:rPr>
            </a:br>
            <a:r>
              <a:rPr lang="en-US" sz="2000" dirty="0">
                <a:latin typeface="Sakkal Majalla" panose="02000000000000000000" pitchFamily="2" charset="-78"/>
                <a:cs typeface="Sakkal Majalla" panose="02000000000000000000" pitchFamily="2" charset="-78"/>
              </a:rPr>
              <a:t/>
            </a:r>
            <a:br>
              <a:rPr lang="en-US" sz="2000" dirty="0">
                <a:latin typeface="Sakkal Majalla" panose="02000000000000000000" pitchFamily="2" charset="-78"/>
                <a:cs typeface="Sakkal Majalla" panose="02000000000000000000" pitchFamily="2" charset="-78"/>
              </a:rPr>
            </a:br>
            <a:r>
              <a:rPr lang="ar-DZ" sz="2000" b="1" dirty="0">
                <a:latin typeface="Sakkal Majalla" panose="02000000000000000000" pitchFamily="2" charset="-78"/>
                <a:cs typeface="Sakkal Majalla" panose="02000000000000000000" pitchFamily="2" charset="-78"/>
              </a:rPr>
              <a:t>بهاز جيلالي </a:t>
            </a:r>
            <a:r>
              <a:rPr lang="ar-SA" sz="2000" b="1" dirty="0">
                <a:latin typeface="Sakkal Majalla" panose="02000000000000000000" pitchFamily="2" charset="-78"/>
                <a:cs typeface="Sakkal Majalla" panose="02000000000000000000" pitchFamily="2" charset="-78"/>
              </a:rPr>
              <a:t>/جامعة غرداية</a:t>
            </a:r>
            <a:r>
              <a:rPr lang="ar-DZ" sz="2000" b="1" dirty="0">
                <a:latin typeface="Sakkal Majalla" panose="02000000000000000000" pitchFamily="2" charset="-78"/>
                <a:cs typeface="Sakkal Majalla" panose="02000000000000000000" pitchFamily="2" charset="-78"/>
              </a:rPr>
              <a:t>، أستاذ محاضر أ، مخبر التطبيقات الكمية والنوعية للارتقاء بالمؤسسات الاقتصادية</a:t>
            </a:r>
            <a:r>
              <a:rPr lang="ar-DZ" sz="2000" b="1" dirty="0" smtClean="0">
                <a:latin typeface="Sakkal Majalla" panose="02000000000000000000" pitchFamily="2" charset="-78"/>
                <a:cs typeface="Sakkal Majalla" panose="02000000000000000000" pitchFamily="2" charset="-78"/>
              </a:rPr>
              <a:t>،  </a:t>
            </a:r>
            <a:r>
              <a:rPr lang="ar-DZ" sz="2000" b="1" u="sng" dirty="0" smtClean="0">
                <a:latin typeface="Sakkal Majalla" panose="02000000000000000000" pitchFamily="2" charset="-78"/>
                <a:cs typeface="Sakkal Majalla" panose="02000000000000000000" pitchFamily="2" charset="-78"/>
              </a:rPr>
              <a:t/>
            </a:r>
            <a:br>
              <a:rPr lang="ar-DZ" sz="2000" b="1" u="sng" dirty="0" smtClean="0">
                <a:latin typeface="Sakkal Majalla" panose="02000000000000000000" pitchFamily="2" charset="-78"/>
                <a:cs typeface="Sakkal Majalla" panose="02000000000000000000" pitchFamily="2" charset="-78"/>
              </a:rPr>
            </a:br>
            <a:r>
              <a:rPr lang="en-GB" sz="2000" b="1" u="sng" dirty="0">
                <a:latin typeface="Sakkal Majalla" panose="02000000000000000000" pitchFamily="2" charset="-78"/>
                <a:cs typeface="Sakkal Majalla" panose="02000000000000000000" pitchFamily="2" charset="-78"/>
              </a:rPr>
              <a:t>ghardaia.dz</a:t>
            </a:r>
            <a:r>
              <a:rPr lang="ar-DZ" sz="2000" b="1" u="sng" dirty="0">
                <a:latin typeface="Sakkal Majalla" panose="02000000000000000000" pitchFamily="2" charset="-78"/>
                <a:cs typeface="Sakkal Majalla" panose="02000000000000000000" pitchFamily="2" charset="-78"/>
              </a:rPr>
              <a:t> </a:t>
            </a:r>
            <a:r>
              <a:rPr lang="en-GB" sz="2000" b="1" u="sng" dirty="0" err="1" smtClean="0">
                <a:latin typeface="Sakkal Majalla" panose="02000000000000000000" pitchFamily="2" charset="-78"/>
                <a:cs typeface="Sakkal Majalla" panose="02000000000000000000" pitchFamily="2" charset="-78"/>
                <a:hlinkClick r:id="rId2"/>
              </a:rPr>
              <a:t>bahaz.djillali@univ</a:t>
            </a:r>
            <a:r>
              <a:rPr lang="en-GB" sz="2000" b="1" u="sng" dirty="0" smtClean="0">
                <a:latin typeface="Sakkal Majalla" panose="02000000000000000000" pitchFamily="2" charset="-78"/>
                <a:cs typeface="Sakkal Majalla" panose="02000000000000000000" pitchFamily="2" charset="-78"/>
                <a:hlinkClick r:id="rId2"/>
              </a:rPr>
              <a:t>-</a:t>
            </a:r>
            <a:r>
              <a:rPr lang="ar-DZ" sz="2000" b="1" u="sng" dirty="0" smtClean="0">
                <a:latin typeface="Sakkal Majalla" panose="02000000000000000000" pitchFamily="2" charset="-78"/>
                <a:cs typeface="Sakkal Majalla" panose="02000000000000000000" pitchFamily="2" charset="-78"/>
              </a:rPr>
              <a:t> </a:t>
            </a:r>
            <a:r>
              <a:rPr lang="en-US" sz="2000" dirty="0">
                <a:latin typeface="Sakkal Majalla" panose="02000000000000000000" pitchFamily="2" charset="-78"/>
                <a:cs typeface="Sakkal Majalla" panose="02000000000000000000" pitchFamily="2" charset="-78"/>
              </a:rPr>
              <a:t/>
            </a:r>
            <a:br>
              <a:rPr lang="en-US" sz="2000" dirty="0">
                <a:latin typeface="Sakkal Majalla" panose="02000000000000000000" pitchFamily="2" charset="-78"/>
                <a:cs typeface="Sakkal Majalla" panose="02000000000000000000" pitchFamily="2" charset="-78"/>
              </a:rPr>
            </a:br>
            <a:r>
              <a:rPr lang="ar-DZ" sz="2000" b="1" dirty="0">
                <a:latin typeface="Sakkal Majalla" panose="02000000000000000000" pitchFamily="2" charset="-78"/>
                <a:cs typeface="Sakkal Majalla" panose="02000000000000000000" pitchFamily="2" charset="-78"/>
              </a:rPr>
              <a:t>             بلي لمين </a:t>
            </a:r>
            <a:r>
              <a:rPr lang="ar-SA" sz="2000" b="1" dirty="0">
                <a:latin typeface="Sakkal Majalla" panose="02000000000000000000" pitchFamily="2" charset="-78"/>
                <a:cs typeface="Sakkal Majalla" panose="02000000000000000000" pitchFamily="2" charset="-78"/>
              </a:rPr>
              <a:t>/جامعة غرداية</a:t>
            </a:r>
            <a:r>
              <a:rPr lang="ar-DZ" sz="2000" b="1" dirty="0">
                <a:latin typeface="Sakkal Majalla" panose="02000000000000000000" pitchFamily="2" charset="-78"/>
                <a:cs typeface="Sakkal Majalla" panose="02000000000000000000" pitchFamily="2" charset="-78"/>
              </a:rPr>
              <a:t>، طالب دكتوراه، مخبر التنمية الادارية للارتقاء بالمؤسسات الاقتصادية،  </a:t>
            </a:r>
            <a:r>
              <a:rPr lang="fr-FR" sz="2000" b="1" dirty="0">
                <a:latin typeface="Sakkal Majalla" panose="02000000000000000000" pitchFamily="2" charset="-78"/>
                <a:cs typeface="Sakkal Majalla" panose="02000000000000000000" pitchFamily="2" charset="-78"/>
              </a:rPr>
              <a:t>              </a:t>
            </a:r>
            <a:r>
              <a:rPr lang="fr-FR" sz="2000" b="1" dirty="0" smtClean="0">
                <a:latin typeface="Sakkal Majalla" panose="02000000000000000000" pitchFamily="2" charset="-78"/>
                <a:cs typeface="Sakkal Majalla" panose="02000000000000000000" pitchFamily="2" charset="-78"/>
              </a:rPr>
              <a:t/>
            </a:r>
            <a:br>
              <a:rPr lang="fr-FR" sz="2000" b="1" dirty="0" smtClean="0">
                <a:latin typeface="Sakkal Majalla" panose="02000000000000000000" pitchFamily="2" charset="-78"/>
                <a:cs typeface="Sakkal Majalla" panose="02000000000000000000" pitchFamily="2" charset="-78"/>
              </a:rPr>
            </a:br>
            <a:r>
              <a:rPr lang="fr-FR" sz="2000" b="1" dirty="0" smtClean="0">
                <a:latin typeface="Sakkal Majalla" panose="02000000000000000000" pitchFamily="2" charset="-78"/>
                <a:cs typeface="Sakkal Majalla" panose="02000000000000000000" pitchFamily="2" charset="-78"/>
              </a:rPr>
              <a:t>                                      </a:t>
            </a:r>
            <a:r>
              <a:rPr lang="fr-FR" sz="1800" b="1" dirty="0" smtClean="0">
                <a:latin typeface="Sakkal Majalla" panose="02000000000000000000" pitchFamily="2" charset="-78"/>
                <a:cs typeface="Sakkal Majalla" panose="02000000000000000000" pitchFamily="2" charset="-78"/>
                <a:hlinkClick r:id="rId3"/>
              </a:rPr>
              <a:t>belli.lamine@univ-ghardaia.dz</a:t>
            </a:r>
            <a:r>
              <a:rPr lang="ar-DZ" sz="1800" b="1" dirty="0" smtClean="0">
                <a:latin typeface="Sakkal Majalla" panose="02000000000000000000" pitchFamily="2" charset="-78"/>
                <a:cs typeface="Sakkal Majalla" panose="02000000000000000000" pitchFamily="2" charset="-78"/>
              </a:rPr>
              <a:t> </a:t>
            </a:r>
            <a:endParaRPr lang="en-US" sz="1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41584450"/>
      </p:ext>
    </p:extLst>
  </p:cSld>
  <p:clrMapOvr>
    <a:masterClrMapping/>
  </p:clrMapOvr>
  <mc:AlternateContent xmlns:mc="http://schemas.openxmlformats.org/markup-compatibility/2006" xmlns:p14="http://schemas.microsoft.com/office/powerpoint/2010/main">
    <mc:Choice Requires="p14">
      <p:transition spd="slow" p14:dur="1600" advTm="12791">
        <p14:gallery dir="r"/>
      </p:transition>
    </mc:Choice>
    <mc:Fallback xmlns="">
      <p:transition spd="slow" advTm="12791">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038" y="618187"/>
            <a:ext cx="10549986" cy="5499278"/>
          </a:xfrm>
        </p:spPr>
        <p:txBody>
          <a:bodyPr>
            <a:normAutofit/>
          </a:bodyPr>
          <a:lstStyle/>
          <a:p>
            <a:pPr marL="0" indent="0">
              <a:buNone/>
            </a:pPr>
            <a:r>
              <a:rPr lang="ar-DZ" b="1" dirty="0" smtClean="0"/>
              <a:t>2</a:t>
            </a:r>
            <a:r>
              <a:rPr lang="ar-DZ" b="1" dirty="0" smtClean="0">
                <a:latin typeface="Times New Roman" panose="02020603050405020304" pitchFamily="18" charset="0"/>
                <a:cs typeface="Times New Roman" panose="02020603050405020304" pitchFamily="18" charset="0"/>
              </a:rPr>
              <a:t>- التنمية المستدامة</a:t>
            </a:r>
          </a:p>
          <a:p>
            <a:pPr marL="0" indent="0">
              <a:buNone/>
            </a:pPr>
            <a:r>
              <a:rPr lang="ar-DZ" b="1" dirty="0" smtClean="0">
                <a:latin typeface="Times New Roman" panose="02020603050405020304" pitchFamily="18" charset="0"/>
                <a:cs typeface="Times New Roman" panose="02020603050405020304" pitchFamily="18" charset="0"/>
              </a:rPr>
              <a:t>2- 1 </a:t>
            </a:r>
            <a:r>
              <a:rPr lang="ar-SA" b="1" dirty="0" smtClean="0">
                <a:latin typeface="Times New Roman" panose="02020603050405020304" pitchFamily="18" charset="0"/>
                <a:cs typeface="Times New Roman" panose="02020603050405020304" pitchFamily="18" charset="0"/>
              </a:rPr>
              <a:t>تعريف </a:t>
            </a:r>
            <a:r>
              <a:rPr lang="ar-SA" b="1" dirty="0">
                <a:latin typeface="Times New Roman" panose="02020603050405020304" pitchFamily="18" charset="0"/>
                <a:cs typeface="Times New Roman" panose="02020603050405020304" pitchFamily="18" charset="0"/>
              </a:rPr>
              <a:t>التنمية </a:t>
            </a:r>
            <a:r>
              <a:rPr lang="ar-SA" b="1" dirty="0" smtClean="0">
                <a:latin typeface="Times New Roman" panose="02020603050405020304" pitchFamily="18" charset="0"/>
                <a:cs typeface="Times New Roman" panose="02020603050405020304" pitchFamily="18" charset="0"/>
              </a:rPr>
              <a:t>المستدامة</a:t>
            </a:r>
            <a:r>
              <a:rPr lang="ar-DZ" b="1" dirty="0" smtClean="0">
                <a:latin typeface="Times New Roman" panose="02020603050405020304" pitchFamily="18" charset="0"/>
                <a:cs typeface="Times New Roman" panose="02020603050405020304" pitchFamily="18" charset="0"/>
              </a:rPr>
              <a:t> في الموسسات</a:t>
            </a:r>
            <a:endParaRPr lang="en-US" b="1" dirty="0">
              <a:latin typeface="Times New Roman" panose="02020603050405020304" pitchFamily="18" charset="0"/>
              <a:cs typeface="Times New Roman" panose="02020603050405020304" pitchFamily="18" charset="0"/>
            </a:endParaRPr>
          </a:p>
          <a:p>
            <a:pPr marL="0" indent="0">
              <a:buNone/>
            </a:pPr>
            <a:r>
              <a:rPr lang="ar-SA" sz="2000" dirty="0" smtClean="0">
                <a:latin typeface="Times New Roman" panose="02020603050405020304" pitchFamily="18" charset="0"/>
                <a:cs typeface="Times New Roman" panose="02020603050405020304" pitchFamily="18" charset="0"/>
              </a:rPr>
              <a:t>هي </a:t>
            </a:r>
            <a:r>
              <a:rPr lang="ar-SA" sz="2000" dirty="0">
                <a:latin typeface="Times New Roman" panose="02020603050405020304" pitchFamily="18" charset="0"/>
                <a:cs typeface="Times New Roman" panose="02020603050405020304" pitchFamily="18" charset="0"/>
              </a:rPr>
              <a:t>قدرت الشركة على تلبية جميع موارها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التزامات</a:t>
            </a:r>
            <a:r>
              <a:rPr lang="ar-DZ" sz="2000" dirty="0" smtClean="0">
                <a:latin typeface="Times New Roman" panose="02020603050405020304" pitchFamily="18" charset="0"/>
                <a:cs typeface="Times New Roman" panose="02020603050405020304" pitchFamily="18" charset="0"/>
              </a:rPr>
              <a:t>ها</a:t>
            </a:r>
            <a:r>
              <a:rPr lang="ar-SA" sz="2000" dirty="0" smtClean="0">
                <a:latin typeface="Times New Roman" panose="02020603050405020304" pitchFamily="18" charset="0"/>
                <a:cs typeface="Times New Roman" panose="02020603050405020304" pitchFamily="18" charset="0"/>
              </a:rPr>
              <a:t> التمويل</a:t>
            </a:r>
            <a:r>
              <a:rPr lang="ar-DZ" sz="2000" dirty="0" smtClean="0">
                <a:latin typeface="Times New Roman" panose="02020603050405020304" pitchFamily="18" charset="0"/>
                <a:cs typeface="Times New Roman" panose="02020603050405020304" pitchFamily="18" charset="0"/>
              </a:rPr>
              <a:t>ية</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سواء كانت </a:t>
            </a:r>
            <a:r>
              <a:rPr lang="ar-SA" sz="2000" dirty="0" smtClean="0">
                <a:latin typeface="Times New Roman" panose="02020603050405020304" pitchFamily="18" charset="0"/>
                <a:cs typeface="Times New Roman" panose="02020603050405020304" pitchFamily="18" charset="0"/>
              </a:rPr>
              <a:t>ه</a:t>
            </a:r>
            <a:r>
              <a:rPr lang="ar-DZ" sz="2000" dirty="0" smtClean="0">
                <a:latin typeface="Times New Roman" panose="02020603050405020304" pitchFamily="18" charset="0"/>
                <a:cs typeface="Times New Roman" panose="02020603050405020304" pitchFamily="18" charset="0"/>
              </a:rPr>
              <a:t>ذ</a:t>
            </a:r>
            <a:r>
              <a:rPr lang="ar-SA" sz="2000" dirty="0" smtClean="0">
                <a:latin typeface="Times New Roman" panose="02020603050405020304" pitchFamily="18" charset="0"/>
                <a:cs typeface="Times New Roman" panose="02020603050405020304" pitchFamily="18" charset="0"/>
              </a:rPr>
              <a:t>ه 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موال </a:t>
            </a:r>
            <a:r>
              <a:rPr lang="ar-SA" sz="2000" dirty="0">
                <a:latin typeface="Times New Roman" panose="02020603050405020304" pitchFamily="18" charset="0"/>
                <a:cs typeface="Times New Roman" panose="02020603050405020304" pitchFamily="18" charset="0"/>
              </a:rPr>
              <a:t>تأتي من </a:t>
            </a:r>
            <a:r>
              <a:rPr lang="ar-SA" sz="2000" dirty="0" smtClean="0">
                <a:latin typeface="Times New Roman" panose="02020603050405020304" pitchFamily="18" charset="0"/>
                <a:cs typeface="Times New Roman" panose="02020603050405020304" pitchFamily="18" charset="0"/>
              </a:rPr>
              <a:t>مصادر </a:t>
            </a:r>
            <a:r>
              <a:rPr lang="ar-DZ" sz="2000" dirty="0" smtClean="0">
                <a:latin typeface="Times New Roman" panose="02020603050405020304" pitchFamily="18" charset="0"/>
                <a:cs typeface="Times New Roman" panose="02020603050405020304" pitchFamily="18" charset="0"/>
              </a:rPr>
              <a:t>داخلية أم خارجية</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و الوفاء </a:t>
            </a:r>
            <a:r>
              <a:rPr lang="ar-SA" sz="2000" dirty="0" smtClean="0">
                <a:latin typeface="Times New Roman" panose="02020603050405020304" pitchFamily="18" charset="0"/>
                <a:cs typeface="Times New Roman" panose="02020603050405020304" pitchFamily="18" charset="0"/>
              </a:rPr>
              <a:t>بالت</a:t>
            </a:r>
            <a:r>
              <a:rPr lang="ar-DZ" sz="2000" dirty="0" smtClean="0">
                <a:latin typeface="Times New Roman" panose="02020603050405020304" pitchFamily="18" charset="0"/>
                <a:cs typeface="Times New Roman" panose="02020603050405020304" pitchFamily="18" charset="0"/>
              </a:rPr>
              <a:t>ز</a:t>
            </a:r>
            <a:r>
              <a:rPr lang="ar-SA" sz="2000" dirty="0" smtClean="0">
                <a:latin typeface="Times New Roman" panose="02020603050405020304" pitchFamily="18" charset="0"/>
                <a:cs typeface="Times New Roman" panose="02020603050405020304" pitchFamily="18" charset="0"/>
              </a:rPr>
              <a:t>اماتها 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خدمة </a:t>
            </a:r>
            <a:r>
              <a:rPr lang="ar-SA" sz="2000" dirty="0">
                <a:latin typeface="Times New Roman" panose="02020603050405020304" pitchFamily="18" charset="0"/>
                <a:cs typeface="Times New Roman" panose="02020603050405020304" pitchFamily="18" charset="0"/>
              </a:rPr>
              <a:t>أصحاب المصلحة مع مرور الوقت .</a:t>
            </a:r>
            <a:endParaRPr lang="en-US" sz="2000" dirty="0">
              <a:latin typeface="Times New Roman" panose="02020603050405020304" pitchFamily="18" charset="0"/>
              <a:cs typeface="Times New Roman" panose="02020603050405020304" pitchFamily="18" charset="0"/>
            </a:endParaRPr>
          </a:p>
          <a:p>
            <a:pPr marL="0" indent="0">
              <a:buNone/>
            </a:pPr>
            <a:r>
              <a:rPr lang="ar-SA" sz="2000" dirty="0" smtClean="0">
                <a:latin typeface="Times New Roman" panose="02020603050405020304" pitchFamily="18" charset="0"/>
                <a:cs typeface="Times New Roman" panose="02020603050405020304" pitchFamily="18" charset="0"/>
              </a:rPr>
              <a:t>عرفت </a:t>
            </a:r>
            <a:r>
              <a:rPr lang="ar-DZ" sz="2000" dirty="0" smtClean="0">
                <a:latin typeface="Times New Roman" panose="02020603050405020304" pitchFamily="18" charset="0"/>
                <a:cs typeface="Times New Roman" panose="02020603050405020304" pitchFamily="18" charset="0"/>
              </a:rPr>
              <a:t>على </a:t>
            </a:r>
            <a:r>
              <a:rPr lang="ar-SA" sz="2000" dirty="0" smtClean="0">
                <a:latin typeface="Times New Roman" panose="02020603050405020304" pitchFamily="18" charset="0"/>
                <a:cs typeface="Times New Roman" panose="02020603050405020304" pitchFamily="18" charset="0"/>
              </a:rPr>
              <a:t>أنها </a:t>
            </a:r>
            <a:r>
              <a:rPr lang="ar-SA" sz="2000" dirty="0">
                <a:latin typeface="Times New Roman" panose="02020603050405020304" pitchFamily="18" charset="0"/>
                <a:cs typeface="Times New Roman" panose="02020603050405020304" pitchFamily="18" charset="0"/>
              </a:rPr>
              <a:t>نظام معلومات يلزم الشركات بالعمل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ممارسة </a:t>
            </a:r>
            <a:r>
              <a:rPr lang="ar-SA" sz="2000" dirty="0">
                <a:latin typeface="Times New Roman" panose="02020603050405020304" pitchFamily="18" charset="0"/>
                <a:cs typeface="Times New Roman" panose="02020603050405020304" pitchFamily="18" charset="0"/>
              </a:rPr>
              <a:t>أنشطتها بشكل يدعم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ستدامة </a:t>
            </a:r>
            <a:r>
              <a:rPr lang="ar-SA" sz="2000" dirty="0">
                <a:latin typeface="Times New Roman" panose="02020603050405020304" pitchFamily="18" charset="0"/>
                <a:cs typeface="Times New Roman" panose="02020603050405020304" pitchFamily="18" charset="0"/>
              </a:rPr>
              <a:t>من خلال </a:t>
            </a:r>
            <a:r>
              <a:rPr lang="ar-SA" sz="2000" dirty="0" smtClean="0">
                <a:latin typeface="Times New Roman" panose="02020603050405020304" pitchFamily="18" charset="0"/>
                <a:cs typeface="Times New Roman" panose="02020603050405020304" pitchFamily="18" charset="0"/>
              </a:rPr>
              <a:t>تلبيته</a:t>
            </a:r>
            <a:r>
              <a:rPr lang="ar-DZ" sz="2000" dirty="0" smtClean="0">
                <a:latin typeface="Times New Roman" panose="02020603050405020304" pitchFamily="18" charset="0"/>
                <a:cs typeface="Times New Roman" panose="02020603050405020304" pitchFamily="18" charset="0"/>
              </a:rPr>
              <a:t>ا</a:t>
            </a:r>
            <a:r>
              <a:rPr lang="ar-SA" sz="2000" dirty="0" smtClean="0">
                <a:latin typeface="Times New Roman" panose="02020603050405020304" pitchFamily="18" charset="0"/>
                <a:cs typeface="Times New Roman" panose="02020603050405020304" pitchFamily="18" charset="0"/>
              </a:rPr>
              <a:t> </a:t>
            </a:r>
            <a:r>
              <a:rPr lang="ar-DZ" sz="2000" dirty="0" smtClean="0">
                <a:latin typeface="Times New Roman" panose="02020603050405020304" pitchFamily="18" charset="0"/>
                <a:cs typeface="Times New Roman" panose="02020603050405020304" pitchFamily="18" charset="0"/>
              </a:rPr>
              <a:t>ا</a:t>
            </a:r>
            <a:r>
              <a:rPr lang="ar-SA" sz="2000" dirty="0" smtClean="0">
                <a:latin typeface="Times New Roman" panose="02020603050405020304" pitchFamily="18" charset="0"/>
                <a:cs typeface="Times New Roman" panose="02020603050405020304" pitchFamily="18" charset="0"/>
              </a:rPr>
              <a:t>لإحتياجات </a:t>
            </a:r>
            <a:r>
              <a:rPr lang="ar-SA" sz="2000" dirty="0">
                <a:latin typeface="Times New Roman" panose="02020603050405020304" pitchFamily="18" charset="0"/>
                <a:cs typeface="Times New Roman" panose="02020603050405020304" pitchFamily="18" charset="0"/>
              </a:rPr>
              <a:t>مختلف </a:t>
            </a:r>
            <a:r>
              <a:rPr lang="ar-DZ" sz="2000" dirty="0" smtClean="0">
                <a:latin typeface="Times New Roman" panose="02020603050405020304" pitchFamily="18" charset="0"/>
                <a:cs typeface="Times New Roman" panose="02020603050405020304" pitchFamily="18" charset="0"/>
              </a:rPr>
              <a:t>لأ</a:t>
            </a:r>
            <a:r>
              <a:rPr lang="ar-SA" sz="2000" dirty="0" smtClean="0">
                <a:latin typeface="Times New Roman" panose="02020603050405020304" pitchFamily="18" charset="0"/>
                <a:cs typeface="Times New Roman" panose="02020603050405020304" pitchFamily="18" charset="0"/>
              </a:rPr>
              <a:t>صحاب </a:t>
            </a:r>
            <a:r>
              <a:rPr lang="ar-SA" sz="2000" dirty="0">
                <a:latin typeface="Times New Roman" panose="02020603050405020304" pitchFamily="18" charset="0"/>
                <a:cs typeface="Times New Roman" panose="02020603050405020304" pitchFamily="18" charset="0"/>
              </a:rPr>
              <a:t>المصلحة في الوقت الحاضر و الأجيال القادمة ، </a:t>
            </a:r>
            <a:r>
              <a:rPr lang="ar-SA" sz="2000" dirty="0" smtClean="0">
                <a:latin typeface="Times New Roman" panose="02020603050405020304" pitchFamily="18" charset="0"/>
                <a:cs typeface="Times New Roman" panose="02020603050405020304" pitchFamily="18" charset="0"/>
              </a:rPr>
              <a:t>به</a:t>
            </a:r>
            <a:r>
              <a:rPr lang="ar-DZ" sz="2000" dirty="0" smtClean="0">
                <a:latin typeface="Times New Roman" panose="02020603050405020304" pitchFamily="18" charset="0"/>
                <a:cs typeface="Times New Roman" panose="02020603050405020304" pitchFamily="18" charset="0"/>
              </a:rPr>
              <a:t>ذ</a:t>
            </a:r>
            <a:r>
              <a:rPr lang="ar-SA" sz="2000" dirty="0" smtClean="0">
                <a:latin typeface="Times New Roman" panose="02020603050405020304" pitchFamily="18" charset="0"/>
                <a:cs typeface="Times New Roman" panose="02020603050405020304" pitchFamily="18" charset="0"/>
              </a:rPr>
              <a:t>ا </a:t>
            </a:r>
            <a:r>
              <a:rPr lang="ar-SA" sz="2000" dirty="0">
                <a:latin typeface="Times New Roman" panose="02020603050405020304" pitchFamily="18" charset="0"/>
                <a:cs typeface="Times New Roman" panose="02020603050405020304" pitchFamily="18" charset="0"/>
              </a:rPr>
              <a:t>يعد إلتزاما مستمرا لضمان </a:t>
            </a:r>
            <a:r>
              <a:rPr lang="ar-DZ" sz="2000" dirty="0" smtClean="0">
                <a:latin typeface="Times New Roman" panose="02020603050405020304" pitchFamily="18" charset="0"/>
                <a:cs typeface="Times New Roman" panose="02020603050405020304" pitchFamily="18" charset="0"/>
              </a:rPr>
              <a:t>إ</a:t>
            </a:r>
            <a:r>
              <a:rPr lang="ar-SA" sz="2000" dirty="0" smtClean="0">
                <a:latin typeface="Times New Roman" panose="02020603050405020304" pitchFamily="18" charset="0"/>
                <a:cs typeface="Times New Roman" panose="02020603050405020304" pitchFamily="18" charset="0"/>
              </a:rPr>
              <a:t>ستمرارية </a:t>
            </a:r>
            <a:r>
              <a:rPr lang="ar-SA" sz="2000" dirty="0">
                <a:latin typeface="Times New Roman" panose="02020603050405020304" pitchFamily="18" charset="0"/>
                <a:cs typeface="Times New Roman" panose="02020603050405020304" pitchFamily="18" charset="0"/>
              </a:rPr>
              <a:t>الشركة على المدى الطويل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ج</a:t>
            </a:r>
            <a:r>
              <a:rPr lang="ar-DZ" sz="2000" dirty="0" smtClean="0">
                <a:latin typeface="Times New Roman" panose="02020603050405020304" pitchFamily="18" charset="0"/>
                <a:cs typeface="Times New Roman" panose="02020603050405020304" pitchFamily="18" charset="0"/>
              </a:rPr>
              <a:t>ل</a:t>
            </a:r>
            <a:r>
              <a:rPr lang="ar-SA" sz="2000" dirty="0" smtClean="0">
                <a:latin typeface="Times New Roman" panose="02020603050405020304" pitchFamily="18" charset="0"/>
                <a:cs typeface="Times New Roman" panose="02020603050405020304" pitchFamily="18" charset="0"/>
              </a:rPr>
              <a:t> 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القصير 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جل </a:t>
            </a:r>
            <a:r>
              <a:rPr lang="ar-SA"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ar-SA" sz="2000" dirty="0" smtClean="0">
                <a:latin typeface="Times New Roman" panose="02020603050405020304" pitchFamily="18" charset="0"/>
                <a:cs typeface="Times New Roman" panose="02020603050405020304" pitchFamily="18" charset="0"/>
              </a:rPr>
              <a:t>هي </a:t>
            </a:r>
            <a:r>
              <a:rPr lang="ar-SA" sz="2000" dirty="0">
                <a:latin typeface="Times New Roman" panose="02020603050405020304" pitchFamily="18" charset="0"/>
                <a:cs typeface="Times New Roman" panose="02020603050405020304" pitchFamily="18" charset="0"/>
              </a:rPr>
              <a:t>نهج شامل يسعى لتحقيق التوازن بين النمو الاقتصادي، والعدالة الاجتماعية، وحماية البيئة لضمان تلبية احتياجات الأجيال الحالية دون المساس بقدرة الأجيال المستقبلية على تلبية احتياجاتها. </a:t>
            </a:r>
            <a:endParaRPr lang="ar-D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07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7189" y="748047"/>
            <a:ext cx="10018713" cy="5356539"/>
          </a:xfrm>
        </p:spPr>
        <p:txBody>
          <a:bodyPr/>
          <a:lstStyle/>
          <a:p>
            <a:pPr marL="0" indent="0">
              <a:buNone/>
            </a:pPr>
            <a:r>
              <a:rPr lang="ar-DZ" b="1" dirty="0" smtClean="0">
                <a:latin typeface="Times New Roman" panose="02020603050405020304" pitchFamily="18" charset="0"/>
                <a:cs typeface="Times New Roman" panose="02020603050405020304" pitchFamily="18" charset="0"/>
              </a:rPr>
              <a:t>2 – 2 </a:t>
            </a:r>
            <a:r>
              <a:rPr lang="ar-SA" b="1" dirty="0" smtClean="0">
                <a:latin typeface="Times New Roman" panose="02020603050405020304" pitchFamily="18" charset="0"/>
                <a:cs typeface="Times New Roman" panose="02020603050405020304" pitchFamily="18" charset="0"/>
              </a:rPr>
              <a:t>أبعاد </a:t>
            </a:r>
            <a:r>
              <a:rPr lang="ar-SA" b="1" dirty="0">
                <a:latin typeface="Times New Roman" panose="02020603050405020304" pitchFamily="18" charset="0"/>
                <a:cs typeface="Times New Roman" panose="02020603050405020304" pitchFamily="18" charset="0"/>
              </a:rPr>
              <a:t>التنمية المستدامة :</a:t>
            </a:r>
            <a:endParaRPr lang="en-US" b="1" dirty="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أ</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التخطيط المالي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ستراتيجي </a:t>
            </a:r>
            <a:r>
              <a:rPr lang="ar-SA" sz="2000" dirty="0">
                <a:latin typeface="Times New Roman" panose="02020603050405020304" pitchFamily="18" charset="0"/>
                <a:cs typeface="Times New Roman" panose="02020603050405020304" pitchFamily="18" charset="0"/>
              </a:rPr>
              <a:t>: يأخد في الحسبان كفاية الموارد المالية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كيفية الحص</a:t>
            </a:r>
            <a:r>
              <a:rPr lang="ar-DZ" sz="2000" dirty="0" smtClean="0">
                <a:latin typeface="Times New Roman" panose="02020603050405020304" pitchFamily="18" charset="0"/>
                <a:cs typeface="Times New Roman" panose="02020603050405020304" pitchFamily="18" charset="0"/>
              </a:rPr>
              <a:t>و</a:t>
            </a:r>
            <a:r>
              <a:rPr lang="ar-SA" sz="2000" dirty="0" smtClean="0">
                <a:latin typeface="Times New Roman" panose="02020603050405020304" pitchFamily="18" charset="0"/>
                <a:cs typeface="Times New Roman" panose="02020603050405020304" pitchFamily="18" charset="0"/>
              </a:rPr>
              <a:t>ل </a:t>
            </a:r>
            <a:r>
              <a:rPr lang="ar-SA" sz="2000" dirty="0">
                <a:latin typeface="Times New Roman" panose="02020603050405020304" pitchFamily="18" charset="0"/>
                <a:cs typeface="Times New Roman" panose="02020603050405020304" pitchFamily="18" charset="0"/>
              </a:rPr>
              <a:t>على موارد جديدة لنمو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نشطة </a:t>
            </a:r>
            <a:r>
              <a:rPr lang="ar-SA" sz="2000" dirty="0">
                <a:latin typeface="Times New Roman" panose="02020603050405020304" pitchFamily="18" charset="0"/>
                <a:cs typeface="Times New Roman" panose="02020603050405020304" pitchFamily="18" charset="0"/>
              </a:rPr>
              <a:t>المستقبلية .</a:t>
            </a:r>
            <a:endParaRPr lang="en-US" sz="2000" dirty="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ب</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دارة </a:t>
            </a:r>
            <a:r>
              <a:rPr lang="ar-SA" sz="2000" dirty="0">
                <a:latin typeface="Times New Roman" panose="02020603050405020304" pitchFamily="18" charset="0"/>
                <a:cs typeface="Times New Roman" panose="02020603050405020304" pitchFamily="18" charset="0"/>
              </a:rPr>
              <a:t>المالية السليمة : </a:t>
            </a:r>
            <a:endParaRPr lang="en-US" sz="2000" dirty="0">
              <a:latin typeface="Times New Roman" panose="02020603050405020304" pitchFamily="18" charset="0"/>
              <a:cs typeface="Times New Roman" panose="02020603050405020304" pitchFamily="18" charset="0"/>
            </a:endParaRPr>
          </a:p>
          <a:p>
            <a:pPr marL="0" indent="0">
              <a:buNone/>
            </a:pPr>
            <a:r>
              <a:rPr lang="ar-SA" sz="2000" dirty="0">
                <a:latin typeface="Times New Roman" panose="02020603050405020304" pitchFamily="18" charset="0"/>
                <a:cs typeface="Times New Roman" panose="02020603050405020304" pitchFamily="18" charset="0"/>
              </a:rPr>
              <a:t>كيفية </a:t>
            </a:r>
            <a:r>
              <a:rPr lang="ar-DZ" sz="2000" dirty="0" smtClean="0">
                <a:latin typeface="Times New Roman" panose="02020603050405020304" pitchFamily="18" charset="0"/>
                <a:cs typeface="Times New Roman" panose="02020603050405020304" pitchFamily="18" charset="0"/>
              </a:rPr>
              <a:t>إ</a:t>
            </a:r>
            <a:r>
              <a:rPr lang="ar-SA" sz="2000" dirty="0" smtClean="0">
                <a:latin typeface="Times New Roman" panose="02020603050405020304" pitchFamily="18" charset="0"/>
                <a:cs typeface="Times New Roman" panose="02020603050405020304" pitchFamily="18" charset="0"/>
              </a:rPr>
              <a:t>دارة </a:t>
            </a:r>
            <a:r>
              <a:rPr lang="ar-SA" sz="2000" dirty="0">
                <a:latin typeface="Times New Roman" panose="02020603050405020304" pitchFamily="18" charset="0"/>
                <a:cs typeface="Times New Roman" panose="02020603050405020304" pitchFamily="18" charset="0"/>
              </a:rPr>
              <a:t>الموارد المالية </a:t>
            </a:r>
            <a:r>
              <a:rPr lang="ar-DZ" sz="2000" dirty="0" smtClean="0">
                <a:latin typeface="Times New Roman" panose="02020603050405020304" pitchFamily="18" charset="0"/>
                <a:cs typeface="Times New Roman" panose="02020603050405020304" pitchFamily="18" charset="0"/>
              </a:rPr>
              <a:t>أ</a:t>
            </a:r>
            <a:r>
              <a:rPr lang="ar-SA" sz="2000" dirty="0" smtClean="0">
                <a:latin typeface="Times New Roman" panose="02020603050405020304" pitchFamily="18" charset="0"/>
                <a:cs typeface="Times New Roman" panose="02020603050405020304" pitchFamily="18" charset="0"/>
              </a:rPr>
              <a:t>مر </a:t>
            </a:r>
            <a:r>
              <a:rPr lang="ar-DZ" sz="2000" dirty="0" smtClean="0">
                <a:latin typeface="Times New Roman" panose="02020603050405020304" pitchFamily="18" charset="0"/>
                <a:cs typeface="Times New Roman" panose="02020603050405020304" pitchFamily="18" charset="0"/>
              </a:rPr>
              <a:t>أ</a:t>
            </a:r>
            <a:r>
              <a:rPr lang="ar-SA" sz="2000" dirty="0" smtClean="0">
                <a:latin typeface="Times New Roman" panose="02020603050405020304" pitchFamily="18" charset="0"/>
                <a:cs typeface="Times New Roman" panose="02020603050405020304" pitchFamily="18" charset="0"/>
              </a:rPr>
              <a:t>ساس</a:t>
            </a:r>
            <a:r>
              <a:rPr lang="ar-DZ" sz="2000" dirty="0" smtClean="0">
                <a:latin typeface="Times New Roman" panose="02020603050405020304" pitchFamily="18" charset="0"/>
                <a:cs typeface="Times New Roman" panose="02020603050405020304" pitchFamily="18" charset="0"/>
              </a:rPr>
              <a:t>ي</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لتحقيق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ستدامة </a:t>
            </a:r>
            <a:r>
              <a:rPr lang="ar-SA" sz="2000" dirty="0">
                <a:latin typeface="Times New Roman" panose="02020603050405020304" pitchFamily="18" charset="0"/>
                <a:cs typeface="Times New Roman" panose="02020603050405020304" pitchFamily="18" charset="0"/>
              </a:rPr>
              <a:t>من خلال ضمان الشفافية في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دارة </a:t>
            </a:r>
            <a:r>
              <a:rPr lang="ar-SA" sz="2000" dirty="0">
                <a:latin typeface="Times New Roman" panose="02020603050405020304" pitchFamily="18" charset="0"/>
                <a:cs typeface="Times New Roman" panose="02020603050405020304" pitchFamily="18" charset="0"/>
              </a:rPr>
              <a:t>المالية و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هتمام </a:t>
            </a:r>
            <a:r>
              <a:rPr lang="ar-SA" sz="2000" dirty="0">
                <a:latin typeface="Times New Roman" panose="02020603050405020304" pitchFamily="18" charset="0"/>
                <a:cs typeface="Times New Roman" panose="02020603050405020304" pitchFamily="18" charset="0"/>
              </a:rPr>
              <a:t>ببناء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تقوية </a:t>
            </a:r>
            <a:r>
              <a:rPr lang="ar-SA" sz="2000" dirty="0">
                <a:latin typeface="Times New Roman" panose="02020603050405020304" pitchFamily="18" charset="0"/>
                <a:cs typeface="Times New Roman" panose="02020603050405020304" pitchFamily="18" charset="0"/>
              </a:rPr>
              <a:t>نظام الرقابة الداخلية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تقديم </a:t>
            </a:r>
            <a:r>
              <a:rPr lang="ar-SA" sz="2000" dirty="0">
                <a:latin typeface="Times New Roman" panose="02020603050405020304" pitchFamily="18" charset="0"/>
                <a:cs typeface="Times New Roman" panose="02020603050405020304" pitchFamily="18" charset="0"/>
              </a:rPr>
              <a:t>صورة واقعية </a:t>
            </a:r>
            <a:r>
              <a:rPr lang="ar-DZ" sz="2000" dirty="0" smtClean="0">
                <a:latin typeface="Times New Roman" panose="02020603050405020304" pitchFamily="18" charset="0"/>
                <a:cs typeface="Times New Roman" panose="02020603050405020304" pitchFamily="18" charset="0"/>
              </a:rPr>
              <a:t>عن </a:t>
            </a:r>
            <a:r>
              <a:rPr lang="ar-DZ" sz="2000" dirty="0">
                <a:latin typeface="Times New Roman" panose="02020603050405020304" pitchFamily="18" charset="0"/>
                <a:cs typeface="Times New Roman" panose="02020603050405020304" pitchFamily="18" charset="0"/>
              </a:rPr>
              <a:t>أ</a:t>
            </a:r>
            <a:r>
              <a:rPr lang="ar-SA" sz="2000" dirty="0" smtClean="0">
                <a:latin typeface="Times New Roman" panose="02020603050405020304" pitchFamily="18" charset="0"/>
                <a:cs typeface="Times New Roman" panose="02020603050405020304" pitchFamily="18" charset="0"/>
              </a:rPr>
              <a:t>هدافها </a:t>
            </a:r>
            <a:r>
              <a:rPr lang="ar-SA" sz="2000" dirty="0">
                <a:latin typeface="Times New Roman" panose="02020603050405020304" pitchFamily="18" charset="0"/>
                <a:cs typeface="Times New Roman" panose="02020603050405020304" pitchFamily="18" charset="0"/>
              </a:rPr>
              <a:t>المالية </a:t>
            </a:r>
            <a:endParaRPr lang="en-US" sz="2000" dirty="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ج</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التكامل المالي المستدام :</a:t>
            </a:r>
            <a:endParaRPr lang="en-US" sz="2000" dirty="0">
              <a:latin typeface="Times New Roman" panose="02020603050405020304" pitchFamily="18" charset="0"/>
              <a:cs typeface="Times New Roman" panose="02020603050405020304" pitchFamily="18" charset="0"/>
            </a:endParaRPr>
          </a:p>
          <a:p>
            <a:pPr marL="0" indent="0">
              <a:buNone/>
            </a:pPr>
            <a:r>
              <a:rPr lang="ar-SA" sz="2000" dirty="0">
                <a:latin typeface="Times New Roman" panose="02020603050405020304" pitchFamily="18" charset="0"/>
                <a:cs typeface="Times New Roman" panose="02020603050405020304" pitchFamily="18" charset="0"/>
              </a:rPr>
              <a:t>هي عملية تلزم المؤسسات على إنشاء علاقة وثيقة بإستدامة رأس المال طويل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جل والق</a:t>
            </a:r>
            <a:r>
              <a:rPr lang="ar-DZ" sz="2000" dirty="0" smtClean="0">
                <a:latin typeface="Times New Roman" panose="02020603050405020304" pitchFamily="18" charset="0"/>
                <a:cs typeface="Times New Roman" panose="02020603050405020304" pitchFamily="18" charset="0"/>
              </a:rPr>
              <a:t>ص</a:t>
            </a:r>
            <a:r>
              <a:rPr lang="ar-SA" sz="2000" dirty="0" smtClean="0">
                <a:latin typeface="Times New Roman" panose="02020603050405020304" pitchFamily="18" charset="0"/>
                <a:cs typeface="Times New Roman" panose="02020603050405020304" pitchFamily="18" charset="0"/>
              </a:rPr>
              <a:t>ر 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جل </a:t>
            </a:r>
            <a:r>
              <a:rPr lang="ar-SA" sz="2000" dirty="0">
                <a:latin typeface="Times New Roman" panose="02020603050405020304" pitchFamily="18" charset="0"/>
                <a:cs typeface="Times New Roman" panose="02020603050405020304" pitchFamily="18" charset="0"/>
              </a:rPr>
              <a:t>لتغطية كافة العمليات التي تضمن </a:t>
            </a:r>
            <a:r>
              <a:rPr lang="ar-DZ" sz="2000" dirty="0" smtClean="0">
                <a:latin typeface="Times New Roman" panose="02020603050405020304" pitchFamily="18" charset="0"/>
                <a:cs typeface="Times New Roman" panose="02020603050405020304" pitchFamily="18" charset="0"/>
              </a:rPr>
              <a:t>إ</a:t>
            </a:r>
            <a:r>
              <a:rPr lang="ar-SA" sz="2000" dirty="0" smtClean="0">
                <a:latin typeface="Times New Roman" panose="02020603050405020304" pitchFamily="18" charset="0"/>
                <a:cs typeface="Times New Roman" panose="02020603050405020304" pitchFamily="18" charset="0"/>
              </a:rPr>
              <a:t>ستمرارية </a:t>
            </a:r>
            <a:r>
              <a:rPr lang="ar-SA" sz="2000" dirty="0">
                <a:latin typeface="Times New Roman" panose="02020603050405020304" pitchFamily="18" charset="0"/>
                <a:cs typeface="Times New Roman" panose="02020603050405020304" pitchFamily="18" charset="0"/>
              </a:rPr>
              <a:t>الشركة عبر الاجيال الحالية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المستقبلية </a:t>
            </a:r>
            <a:r>
              <a:rPr lang="ar-DZ" sz="2000" dirty="0" smtClean="0">
                <a:latin typeface="Times New Roman" panose="02020603050405020304" pitchFamily="18" charset="0"/>
                <a:cs typeface="Times New Roman" panose="02020603050405020304" pitchFamily="18" charset="0"/>
              </a:rPr>
              <a:t>، و</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بما يحقيق أهدافها المالية المستدامة .</a:t>
            </a:r>
            <a:endParaRPr lang="en-US" sz="2000" dirty="0">
              <a:latin typeface="Times New Roman" panose="02020603050405020304" pitchFamily="18" charset="0"/>
              <a:cs typeface="Times New Roman" panose="02020603050405020304" pitchFamily="18" charset="0"/>
            </a:endParaRPr>
          </a:p>
          <a:p>
            <a:pPr marL="0" indent="0">
              <a:buNone/>
            </a:pPr>
            <a:endParaRPr lang="ar-DZ" dirty="0"/>
          </a:p>
        </p:txBody>
      </p:sp>
    </p:spTree>
    <p:extLst>
      <p:ext uri="{BB962C8B-B14F-4D97-AF65-F5344CB8AC3E}">
        <p14:creationId xmlns:p14="http://schemas.microsoft.com/office/powerpoint/2010/main" val="3877505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8552" y="851078"/>
            <a:ext cx="10018713" cy="3124201"/>
          </a:xfrm>
        </p:spPr>
        <p:txBody>
          <a:bodyPr>
            <a:normAutofit/>
          </a:bodyPr>
          <a:lstStyle/>
          <a:p>
            <a:pPr marL="0" indent="0">
              <a:buNone/>
            </a:pPr>
            <a:r>
              <a:rPr lang="ar-DZ" sz="2000" dirty="0" smtClean="0">
                <a:latin typeface="Times New Roman" panose="02020603050405020304" pitchFamily="18" charset="0"/>
                <a:cs typeface="Times New Roman" panose="02020603050405020304" pitchFamily="18" charset="0"/>
              </a:rPr>
              <a:t>د</a:t>
            </a:r>
            <a:r>
              <a:rPr lang="ar-SA" sz="2000" dirty="0" smtClean="0">
                <a:latin typeface="Times New Roman" panose="02020603050405020304" pitchFamily="18" charset="0"/>
                <a:cs typeface="Times New Roman" panose="02020603050405020304" pitchFamily="18" charset="0"/>
              </a:rPr>
              <a:t> –</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السيولة </a:t>
            </a:r>
            <a:r>
              <a:rPr lang="ar-SA" sz="2000" dirty="0">
                <a:latin typeface="Times New Roman" panose="02020603050405020304" pitchFamily="18" charset="0"/>
                <a:cs typeface="Times New Roman" panose="02020603050405020304" pitchFamily="18" charset="0"/>
              </a:rPr>
              <a:t>: هي قدرة المؤسسة على سداد التزاماتها المالية عند تاريخ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ستحقاق </a:t>
            </a:r>
            <a:r>
              <a:rPr lang="ar-SA" sz="2000" dirty="0">
                <a:latin typeface="Times New Roman" panose="02020603050405020304" pitchFamily="18" charset="0"/>
                <a:cs typeface="Times New Roman" panose="02020603050405020304" pitchFamily="18" charset="0"/>
              </a:rPr>
              <a:t>بسرعة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سهولة 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بأقل </a:t>
            </a:r>
            <a:r>
              <a:rPr lang="ar-SA" sz="2000" dirty="0">
                <a:latin typeface="Times New Roman" panose="02020603050405020304" pitchFamily="18" charset="0"/>
                <a:cs typeface="Times New Roman" panose="02020603050405020304" pitchFamily="18" charset="0"/>
              </a:rPr>
              <a:t>خسارة ممكنة .</a:t>
            </a:r>
            <a:endParaRPr lang="en-US" sz="2000" dirty="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و</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 تنوع الدخل : </a:t>
            </a:r>
            <a:endParaRPr lang="en-US" sz="2000" dirty="0">
              <a:latin typeface="Times New Roman" panose="02020603050405020304" pitchFamily="18" charset="0"/>
              <a:cs typeface="Times New Roman" panose="02020603050405020304" pitchFamily="18" charset="0"/>
            </a:endParaRPr>
          </a:p>
          <a:p>
            <a:pPr marL="0" indent="0">
              <a:buNone/>
            </a:pPr>
            <a:r>
              <a:rPr lang="ar-SA" sz="2000" dirty="0">
                <a:latin typeface="Times New Roman" panose="02020603050405020304" pitchFamily="18" charset="0"/>
                <a:cs typeface="Times New Roman" panose="02020603050405020304" pitchFamily="18" charset="0"/>
              </a:rPr>
              <a:t>عبارة عن توليد الدخل </a:t>
            </a:r>
            <a:r>
              <a:rPr lang="ar-SA" sz="2000" dirty="0" smtClean="0">
                <a:latin typeface="Times New Roman" panose="02020603050405020304" pitchFamily="18" charset="0"/>
                <a:cs typeface="Times New Roman" panose="02020603050405020304" pitchFamily="18" charset="0"/>
              </a:rPr>
              <a:t>من</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مصادر </a:t>
            </a:r>
            <a:r>
              <a:rPr lang="ar-SA" sz="2000" dirty="0">
                <a:latin typeface="Times New Roman" panose="02020603050405020304" pitchFamily="18" charset="0"/>
                <a:cs typeface="Times New Roman" panose="02020603050405020304" pitchFamily="18" charset="0"/>
              </a:rPr>
              <a:t>داخلية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خارجية </a:t>
            </a:r>
            <a:r>
              <a:rPr lang="ar-SA" sz="2000" dirty="0">
                <a:latin typeface="Times New Roman" panose="02020603050405020304" pitchFamily="18" charset="0"/>
                <a:cs typeface="Times New Roman" panose="02020603050405020304" pitchFamily="18" charset="0"/>
              </a:rPr>
              <a:t>تضمن توفير التمويل الرئيسي للمؤسسة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دون</a:t>
            </a:r>
            <a:r>
              <a:rPr lang="ar-SA" sz="2000" dirty="0" smtClean="0">
                <a:latin typeface="Times New Roman" panose="02020603050405020304" pitchFamily="18" charset="0"/>
                <a:cs typeface="Times New Roman" panose="02020603050405020304" pitchFamily="18" charset="0"/>
              </a:rPr>
              <a:t> التركيز </a:t>
            </a:r>
            <a:r>
              <a:rPr lang="ar-SA" sz="2000" dirty="0">
                <a:latin typeface="Times New Roman" panose="02020603050405020304" pitchFamily="18" charset="0"/>
                <a:cs typeface="Times New Roman" panose="02020603050405020304" pitchFamily="18" charset="0"/>
              </a:rPr>
              <a:t>على توليد الدخل الداخلي فقط</a:t>
            </a:r>
            <a:endParaRPr lang="en-US" sz="2000" dirty="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هـ - راس المال التكنولوجي </a:t>
            </a:r>
            <a:endParaRPr lang="ar-D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2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01521"/>
            <a:ext cx="10018713" cy="4889679"/>
          </a:xfrm>
        </p:spPr>
        <p:txBody>
          <a:bodyPr/>
          <a:lstStyle/>
          <a:p>
            <a:pPr marL="0" indent="0">
              <a:buNone/>
            </a:pPr>
            <a:r>
              <a:rPr lang="ar-DZ" b="1" dirty="0" smtClean="0">
                <a:latin typeface="Times New Roman" panose="02020603050405020304" pitchFamily="18" charset="0"/>
                <a:cs typeface="Times New Roman" panose="02020603050405020304" pitchFamily="18" charset="0"/>
              </a:rPr>
              <a:t>2- 3 أهداف التنمية المستدامة</a:t>
            </a:r>
            <a:endParaRPr lang="en-US" b="1" dirty="0">
              <a:latin typeface="Times New Roman" panose="02020603050405020304" pitchFamily="18" charset="0"/>
              <a:cs typeface="Times New Roman" panose="02020603050405020304" pitchFamily="18" charset="0"/>
            </a:endParaRPr>
          </a:p>
          <a:p>
            <a:pPr marL="0" lvl="0" indent="0">
              <a:buNone/>
            </a:pPr>
            <a:r>
              <a:rPr lang="ar-DZ" sz="2000" dirty="0" smtClean="0">
                <a:latin typeface="Times New Roman" panose="02020603050405020304" pitchFamily="18" charset="0"/>
                <a:cs typeface="Times New Roman" panose="02020603050405020304" pitchFamily="18" charset="0"/>
              </a:rPr>
              <a:t>أ- </a:t>
            </a:r>
            <a:r>
              <a:rPr lang="ar-SA" sz="2000" dirty="0" smtClean="0">
                <a:latin typeface="Times New Roman" panose="02020603050405020304" pitchFamily="18" charset="0"/>
                <a:cs typeface="Times New Roman" panose="02020603050405020304" pitchFamily="18" charset="0"/>
              </a:rPr>
              <a:t>نمو </a:t>
            </a:r>
            <a:r>
              <a:rPr lang="ar-SA" sz="2000" dirty="0">
                <a:latin typeface="Times New Roman" panose="02020603050405020304" pitchFamily="18" charset="0"/>
                <a:cs typeface="Times New Roman" panose="02020603050405020304" pitchFamily="18" charset="0"/>
              </a:rPr>
              <a:t>اقتصادي </a:t>
            </a:r>
            <a:r>
              <a:rPr lang="ar-SA" sz="2000" dirty="0" smtClean="0">
                <a:latin typeface="Times New Roman" panose="02020603050405020304" pitchFamily="18" charset="0"/>
                <a:cs typeface="Times New Roman" panose="02020603050405020304" pitchFamily="18" charset="0"/>
              </a:rPr>
              <a:t>مستدام</a:t>
            </a:r>
            <a:r>
              <a:rPr lang="ar-DZ" sz="2000" dirty="0" smtClean="0">
                <a:latin typeface="Times New Roman" panose="02020603050405020304" pitchFamily="18" charset="0"/>
                <a:cs typeface="Times New Roman" panose="02020603050405020304" pitchFamily="18" charset="0"/>
              </a:rPr>
              <a:t>:</a:t>
            </a:r>
          </a:p>
          <a:p>
            <a:pPr marL="0" lvl="0" indent="0">
              <a:buNone/>
            </a:pPr>
            <a:r>
              <a:rPr lang="ar-DZ"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تعزيز الكفاءة المالية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زيادة 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ستثمارات </a:t>
            </a:r>
            <a:r>
              <a:rPr lang="ar-SA" sz="2000" dirty="0">
                <a:latin typeface="Times New Roman" panose="02020603050405020304" pitchFamily="18" charset="0"/>
                <a:cs typeface="Times New Roman" panose="02020603050405020304" pitchFamily="18" charset="0"/>
              </a:rPr>
              <a:t>يؤدي إلى نمو </a:t>
            </a:r>
            <a:r>
              <a:rPr lang="ar-DZ" sz="2000" dirty="0" smtClean="0">
                <a:latin typeface="Times New Roman" panose="02020603050405020304" pitchFamily="18" charset="0"/>
                <a:cs typeface="Times New Roman" panose="02020603050405020304" pitchFamily="18" charset="0"/>
              </a:rPr>
              <a:t>إ</a:t>
            </a:r>
            <a:r>
              <a:rPr lang="ar-SA" sz="2000" dirty="0" smtClean="0">
                <a:latin typeface="Times New Roman" panose="02020603050405020304" pitchFamily="18" charset="0"/>
                <a:cs typeface="Times New Roman" panose="02020603050405020304" pitchFamily="18" charset="0"/>
              </a:rPr>
              <a:t>قتصادي </a:t>
            </a:r>
            <a:r>
              <a:rPr lang="ar-SA" sz="2000" dirty="0">
                <a:latin typeface="Times New Roman" panose="02020603050405020304" pitchFamily="18" charset="0"/>
                <a:cs typeface="Times New Roman" panose="02020603050405020304" pitchFamily="18" charset="0"/>
              </a:rPr>
              <a:t>طويل الأجل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مستدام</a:t>
            </a:r>
            <a:r>
              <a:rPr lang="en-US" sz="2000" dirty="0">
                <a:latin typeface="Times New Roman" panose="02020603050405020304" pitchFamily="18" charset="0"/>
                <a:cs typeface="Times New Roman" panose="02020603050405020304" pitchFamily="18" charset="0"/>
              </a:rPr>
              <a:t>.</a:t>
            </a:r>
          </a:p>
          <a:p>
            <a:pPr marL="0" lvl="0" indent="0">
              <a:buNone/>
            </a:pPr>
            <a:r>
              <a:rPr lang="ar-DZ" sz="2000" dirty="0" smtClean="0">
                <a:latin typeface="Times New Roman" panose="02020603050405020304" pitchFamily="18" charset="0"/>
                <a:cs typeface="Times New Roman" panose="02020603050405020304" pitchFamily="18" charset="0"/>
              </a:rPr>
              <a:t>ب - </a:t>
            </a:r>
            <a:r>
              <a:rPr lang="ar-SA" sz="2000" dirty="0" smtClean="0">
                <a:latin typeface="Times New Roman" panose="02020603050405020304" pitchFamily="18" charset="0"/>
                <a:cs typeface="Times New Roman" panose="02020603050405020304" pitchFamily="18" charset="0"/>
              </a:rPr>
              <a:t>تحسين </a:t>
            </a:r>
            <a:r>
              <a:rPr lang="ar-SA" sz="2000" dirty="0">
                <a:latin typeface="Times New Roman" panose="02020603050405020304" pitchFamily="18" charset="0"/>
                <a:cs typeface="Times New Roman" panose="02020603050405020304" pitchFamily="18" charset="0"/>
              </a:rPr>
              <a:t>جودة الحياة</a:t>
            </a:r>
            <a:r>
              <a:rPr lang="en-US" sz="2000" dirty="0">
                <a:latin typeface="Times New Roman" panose="02020603050405020304" pitchFamily="18" charset="0"/>
                <a:cs typeface="Times New Roman" panose="02020603050405020304" pitchFamily="18" charset="0"/>
              </a:rPr>
              <a:t>: </a:t>
            </a:r>
            <a:r>
              <a:rPr lang="ar-DZ" sz="2000" dirty="0" smtClean="0">
                <a:latin typeface="Times New Roman" panose="02020603050405020304" pitchFamily="18" charset="0"/>
                <a:cs typeface="Times New Roman" panose="02020603050405020304" pitchFamily="18" charset="0"/>
              </a:rPr>
              <a:t> </a:t>
            </a:r>
          </a:p>
          <a:p>
            <a:pPr marL="0" lvl="0" indent="0">
              <a:buNone/>
            </a:pPr>
            <a:r>
              <a:rPr lang="ar-SA" sz="2000" dirty="0" smtClean="0">
                <a:latin typeface="Times New Roman" panose="02020603050405020304" pitchFamily="18" charset="0"/>
                <a:cs typeface="Times New Roman" panose="02020603050405020304" pitchFamily="18" charset="0"/>
              </a:rPr>
              <a:t>تحقيق </a:t>
            </a:r>
            <a:r>
              <a:rPr lang="ar-SA" sz="2000" dirty="0">
                <a:latin typeface="Times New Roman" panose="02020603050405020304" pitchFamily="18" charset="0"/>
                <a:cs typeface="Times New Roman" panose="02020603050405020304" pitchFamily="18" charset="0"/>
              </a:rPr>
              <a:t>العدالة في توزيع الموارد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تحسين </a:t>
            </a:r>
            <a:r>
              <a:rPr lang="ar-SA" sz="2000" dirty="0">
                <a:latin typeface="Times New Roman" panose="02020603050405020304" pitchFamily="18" charset="0"/>
                <a:cs typeface="Times New Roman" panose="02020603050405020304" pitchFamily="18" charset="0"/>
              </a:rPr>
              <a:t>ظروف العمل يساهم في تحسين جودة الحياة للعاملين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المجتمع</a:t>
            </a:r>
            <a:r>
              <a:rPr lang="en-US" sz="2000" dirty="0">
                <a:latin typeface="Times New Roman" panose="02020603050405020304" pitchFamily="18" charset="0"/>
                <a:cs typeface="Times New Roman" panose="02020603050405020304" pitchFamily="18" charset="0"/>
              </a:rPr>
              <a:t>.</a:t>
            </a:r>
          </a:p>
          <a:p>
            <a:pPr marL="0" lvl="0" indent="0">
              <a:buNone/>
            </a:pPr>
            <a:r>
              <a:rPr lang="ar-DZ" sz="2000" dirty="0" smtClean="0">
                <a:latin typeface="Times New Roman" panose="02020603050405020304" pitchFamily="18" charset="0"/>
                <a:cs typeface="Times New Roman" panose="02020603050405020304" pitchFamily="18" charset="0"/>
              </a:rPr>
              <a:t>ج - </a:t>
            </a:r>
            <a:r>
              <a:rPr lang="ar-SA" sz="2000" dirty="0" smtClean="0">
                <a:latin typeface="Times New Roman" panose="02020603050405020304" pitchFamily="18" charset="0"/>
                <a:cs typeface="Times New Roman" panose="02020603050405020304" pitchFamily="18" charset="0"/>
              </a:rPr>
              <a:t>بيئة نظيفة</a:t>
            </a:r>
            <a:r>
              <a:rPr lang="ar-DZ"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DZ" sz="2000" dirty="0" smtClean="0">
                <a:latin typeface="Times New Roman" panose="02020603050405020304" pitchFamily="18" charset="0"/>
                <a:cs typeface="Times New Roman" panose="02020603050405020304" pitchFamily="18" charset="0"/>
              </a:rPr>
              <a:t>إ</a:t>
            </a:r>
            <a:r>
              <a:rPr lang="ar-SA" sz="2000" dirty="0" smtClean="0">
                <a:latin typeface="Times New Roman" panose="02020603050405020304" pitchFamily="18" charset="0"/>
                <a:cs typeface="Times New Roman" panose="02020603050405020304" pitchFamily="18" charset="0"/>
              </a:rPr>
              <a:t>لتزام </a:t>
            </a:r>
            <a:r>
              <a:rPr lang="ar-SA" sz="2000" dirty="0">
                <a:latin typeface="Times New Roman" panose="02020603050405020304" pitchFamily="18" charset="0"/>
                <a:cs typeface="Times New Roman" panose="02020603050405020304" pitchFamily="18" charset="0"/>
              </a:rPr>
              <a:t>المؤسسات بالمعايير البيئية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ستثمار </a:t>
            </a:r>
            <a:r>
              <a:rPr lang="ar-SA" sz="2000" dirty="0">
                <a:latin typeface="Times New Roman" panose="02020603050405020304" pitchFamily="18" charset="0"/>
                <a:cs typeface="Times New Roman" panose="02020603050405020304" pitchFamily="18" charset="0"/>
              </a:rPr>
              <a:t>في التكنولوجيا النظيفة يحسن من جودة البيئة </a:t>
            </a:r>
            <a:r>
              <a:rPr lang="ar-SA" sz="2000" dirty="0" smtClean="0">
                <a:latin typeface="Times New Roman" panose="02020603050405020304" pitchFamily="18" charset="0"/>
                <a:cs typeface="Times New Roman" panose="02020603050405020304" pitchFamily="18" charset="0"/>
              </a:rPr>
              <a:t>وي</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قلل </a:t>
            </a:r>
            <a:r>
              <a:rPr lang="ar-SA" sz="2000" dirty="0">
                <a:latin typeface="Times New Roman" panose="02020603050405020304" pitchFamily="18" charset="0"/>
                <a:cs typeface="Times New Roman" panose="02020603050405020304" pitchFamily="18" charset="0"/>
              </a:rPr>
              <a:t>من الأثر البيئي السلبي</a:t>
            </a:r>
            <a:endParaRPr lang="en-US" sz="2000" dirty="0">
              <a:latin typeface="Times New Roman" panose="02020603050405020304" pitchFamily="18" charset="0"/>
              <a:cs typeface="Times New Roman" panose="02020603050405020304" pitchFamily="18" charset="0"/>
            </a:endParaRPr>
          </a:p>
          <a:p>
            <a:pPr marL="0" indent="0">
              <a:buNone/>
            </a:pPr>
            <a:endParaRPr lang="ar-DZ" dirty="0"/>
          </a:p>
        </p:txBody>
      </p:sp>
    </p:spTree>
    <p:extLst>
      <p:ext uri="{BB962C8B-B14F-4D97-AF65-F5344CB8AC3E}">
        <p14:creationId xmlns:p14="http://schemas.microsoft.com/office/powerpoint/2010/main" val="1258417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067" y="799562"/>
            <a:ext cx="10018713" cy="4377745"/>
          </a:xfrm>
        </p:spPr>
        <p:txBody>
          <a:bodyPr>
            <a:normAutofit/>
          </a:bodyPr>
          <a:lstStyle/>
          <a:p>
            <a:pPr marL="0" indent="0">
              <a:buNone/>
            </a:pPr>
            <a:endParaRPr lang="ar-DZ" b="1" dirty="0" smtClean="0"/>
          </a:p>
          <a:p>
            <a:pPr marL="0" indent="0">
              <a:buNone/>
            </a:pPr>
            <a:r>
              <a:rPr lang="ar-DZ" b="1" dirty="0" smtClean="0">
                <a:latin typeface="Times New Roman" panose="02020603050405020304" pitchFamily="18" charset="0"/>
                <a:cs typeface="Times New Roman" panose="02020603050405020304" pitchFamily="18" charset="0"/>
              </a:rPr>
              <a:t>3- أثر </a:t>
            </a:r>
            <a:r>
              <a:rPr lang="ar-DZ" b="1" dirty="0">
                <a:latin typeface="Times New Roman" panose="02020603050405020304" pitchFamily="18" charset="0"/>
                <a:cs typeface="Times New Roman" panose="02020603050405020304" pitchFamily="18" charset="0"/>
              </a:rPr>
              <a:t>الحوكمة على إستدامة التنمية في المؤسسات </a:t>
            </a:r>
            <a:endParaRPr lang="ar-DZ" b="1" dirty="0" smtClean="0">
              <a:latin typeface="Times New Roman" panose="02020603050405020304" pitchFamily="18" charset="0"/>
              <a:cs typeface="Times New Roman" panose="02020603050405020304" pitchFamily="18" charset="0"/>
            </a:endParaRPr>
          </a:p>
          <a:p>
            <a:pPr marL="0" indent="0">
              <a:buNone/>
            </a:pPr>
            <a:r>
              <a:rPr lang="ar-DZ" b="1" dirty="0">
                <a:latin typeface="Times New Roman" panose="02020603050405020304" pitchFamily="18" charset="0"/>
                <a:cs typeface="Times New Roman" panose="02020603050405020304" pitchFamily="18" charset="0"/>
              </a:rPr>
              <a:t>3 </a:t>
            </a:r>
            <a:r>
              <a:rPr lang="ar-DZ" b="1" dirty="0" smtClean="0">
                <a:latin typeface="Times New Roman" panose="02020603050405020304" pitchFamily="18" charset="0"/>
                <a:cs typeface="Times New Roman" panose="02020603050405020304" pitchFamily="18" charset="0"/>
              </a:rPr>
              <a:t>-1 </a:t>
            </a:r>
            <a:r>
              <a:rPr lang="ar-SA" b="1" dirty="0">
                <a:latin typeface="Times New Roman" panose="02020603050405020304" pitchFamily="18" charset="0"/>
                <a:cs typeface="Times New Roman" panose="02020603050405020304" pitchFamily="18" charset="0"/>
              </a:rPr>
              <a:t>أهمية الحوكمة المالية في تحقيق </a:t>
            </a:r>
            <a:r>
              <a:rPr lang="ar-DZ" b="1" dirty="0">
                <a:latin typeface="Times New Roman" panose="02020603050405020304" pitchFamily="18" charset="0"/>
                <a:cs typeface="Times New Roman" panose="02020603050405020304" pitchFamily="18" charset="0"/>
              </a:rPr>
              <a:t>التنمية المستدامة</a:t>
            </a:r>
          </a:p>
          <a:p>
            <a:pPr marL="0" indent="0">
              <a:buNone/>
            </a:pPr>
            <a:r>
              <a:rPr lang="ar-SA" sz="2000" dirty="0">
                <a:latin typeface="Times New Roman" panose="02020603050405020304" pitchFamily="18" charset="0"/>
                <a:cs typeface="Times New Roman" panose="02020603050405020304" pitchFamily="18" charset="0"/>
              </a:rPr>
              <a:t>الحوكمة المالية الجيدة تلعب دورًا حيويًا في تحقيق الاستقرار الاقتصادي. عند تطبيق سياسات مالية قوية وفعالة، يمكن للحكومات تحقيق عدة فوائد منها</a:t>
            </a:r>
            <a:r>
              <a:rPr lang="en-US" sz="2000" dirty="0">
                <a:latin typeface="Times New Roman" panose="02020603050405020304" pitchFamily="18" charset="0"/>
                <a:cs typeface="Times New Roman" panose="02020603050405020304" pitchFamily="18" charset="0"/>
              </a:rPr>
              <a:t>:</a:t>
            </a:r>
          </a:p>
          <a:p>
            <a:pPr marL="0" lvl="0" indent="0">
              <a:buNone/>
            </a:pPr>
            <a:r>
              <a:rPr lang="ar-DZ" sz="2000" dirty="0">
                <a:latin typeface="Times New Roman" panose="02020603050405020304" pitchFamily="18" charset="0"/>
                <a:cs typeface="Times New Roman" panose="02020603050405020304" pitchFamily="18" charset="0"/>
              </a:rPr>
              <a:t>أ - </a:t>
            </a:r>
            <a:r>
              <a:rPr lang="ar-SA" sz="2000" dirty="0">
                <a:latin typeface="Times New Roman" panose="02020603050405020304" pitchFamily="18" charset="0"/>
                <a:cs typeface="Times New Roman" panose="02020603050405020304" pitchFamily="18" charset="0"/>
              </a:rPr>
              <a:t>تحسين الثقة في النظام </a:t>
            </a:r>
            <a:r>
              <a:rPr lang="ar-SA" sz="2000" dirty="0" smtClean="0">
                <a:latin typeface="Times New Roman" panose="02020603050405020304" pitchFamily="18" charset="0"/>
                <a:cs typeface="Times New Roman" panose="02020603050405020304" pitchFamily="18" charset="0"/>
              </a:rPr>
              <a:t>المالي</a:t>
            </a:r>
            <a:endParaRPr lang="ar-DZ" sz="2000" dirty="0" smtClean="0">
              <a:latin typeface="Times New Roman" panose="02020603050405020304" pitchFamily="18" charset="0"/>
              <a:cs typeface="Times New Roman" panose="02020603050405020304" pitchFamily="18" charset="0"/>
            </a:endParaRPr>
          </a:p>
          <a:p>
            <a:pPr marL="0" lvl="0" indent="0">
              <a:buNone/>
            </a:pPr>
            <a:r>
              <a:rPr lang="en-US"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سياسات الحوكمة المالية الشفافة والمستقرة تعزز ثقة المستثمرين والمواطنين في الاقتصاد الوطني، مما يزيد من الاستثمارات ويساهم في النمو الاقتصادي</a:t>
            </a:r>
            <a:r>
              <a:rPr lang="en-US" sz="2000" dirty="0"/>
              <a:t>.</a:t>
            </a:r>
          </a:p>
          <a:p>
            <a:pPr marL="0" indent="0">
              <a:buNone/>
            </a:pPr>
            <a:endParaRPr lang="ar-DZ" dirty="0"/>
          </a:p>
        </p:txBody>
      </p:sp>
    </p:spTree>
    <p:extLst>
      <p:ext uri="{BB962C8B-B14F-4D97-AF65-F5344CB8AC3E}">
        <p14:creationId xmlns:p14="http://schemas.microsoft.com/office/powerpoint/2010/main" val="2253136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094705"/>
            <a:ext cx="10018713" cy="4696496"/>
          </a:xfrm>
        </p:spPr>
        <p:txBody>
          <a:bodyPr>
            <a:normAutofit/>
          </a:bodyPr>
          <a:lstStyle/>
          <a:p>
            <a:pPr marL="0" lvl="0" indent="0">
              <a:buNone/>
            </a:pPr>
            <a:r>
              <a:rPr lang="ar-DZ" sz="2000" dirty="0" smtClean="0">
                <a:latin typeface="Times New Roman" panose="02020603050405020304" pitchFamily="18" charset="0"/>
                <a:cs typeface="Times New Roman" panose="02020603050405020304" pitchFamily="18" charset="0"/>
              </a:rPr>
              <a:t>ب </a:t>
            </a:r>
            <a:r>
              <a:rPr lang="ar-DZ" sz="2000" dirty="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تقليل التقلبات الاقتصادية</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من </a:t>
            </a:r>
            <a:r>
              <a:rPr lang="ar-SA" sz="2000" dirty="0">
                <a:latin typeface="Times New Roman" panose="02020603050405020304" pitchFamily="18" charset="0"/>
                <a:cs typeface="Times New Roman" panose="02020603050405020304" pitchFamily="18" charset="0"/>
              </a:rPr>
              <a:t>خلال تطبيق سياسات مالية مستقرة، يمكن للحكومات تقليل التقلبات في الاقتصاد الوطني مثل التضخم والركود. هذا يساعد على تحقيق بيئة اقتصادية أكثر استقرارًا وتحفيز النمو المستدام</a:t>
            </a:r>
            <a:r>
              <a:rPr lang="en-US" sz="2000" dirty="0">
                <a:latin typeface="Times New Roman" panose="02020603050405020304" pitchFamily="18" charset="0"/>
                <a:cs typeface="Times New Roman" panose="02020603050405020304" pitchFamily="18" charset="0"/>
              </a:rPr>
              <a:t>.</a:t>
            </a:r>
          </a:p>
          <a:p>
            <a:pPr marL="0" lvl="0" indent="0">
              <a:buNone/>
            </a:pPr>
            <a:r>
              <a:rPr lang="ar-DZ" sz="2000" dirty="0">
                <a:latin typeface="Times New Roman" panose="02020603050405020304" pitchFamily="18" charset="0"/>
                <a:cs typeface="Times New Roman" panose="02020603050405020304" pitchFamily="18" charset="0"/>
              </a:rPr>
              <a:t>ج - </a:t>
            </a:r>
            <a:r>
              <a:rPr lang="ar-SA" sz="2000" dirty="0">
                <a:latin typeface="Times New Roman" panose="02020603050405020304" pitchFamily="18" charset="0"/>
                <a:cs typeface="Times New Roman" panose="02020603050405020304" pitchFamily="18" charset="0"/>
              </a:rPr>
              <a:t>إدارة الدين </a:t>
            </a:r>
            <a:r>
              <a:rPr lang="ar-SA" sz="2000" dirty="0" smtClean="0">
                <a:latin typeface="Times New Roman" panose="02020603050405020304" pitchFamily="18" charset="0"/>
                <a:cs typeface="Times New Roman" panose="02020603050405020304" pitchFamily="18" charset="0"/>
              </a:rPr>
              <a:t>العام</a:t>
            </a:r>
            <a:r>
              <a:rPr lang="ar-DZ" sz="2000" dirty="0" smtClean="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الحوكمة </a:t>
            </a:r>
            <a:r>
              <a:rPr lang="ar-SA" sz="2000" dirty="0">
                <a:latin typeface="Times New Roman" panose="02020603050405020304" pitchFamily="18" charset="0"/>
                <a:cs typeface="Times New Roman" panose="02020603050405020304" pitchFamily="18" charset="0"/>
              </a:rPr>
              <a:t>المالية الجيدة تتضمن إدارة فعالة للدين العام، مما يقلل من مخاطر الديون الكبيرة التي يمكن أن تؤدي إلى أزمات مالية</a:t>
            </a:r>
            <a:r>
              <a:rPr lang="en-US" sz="2000" dirty="0">
                <a:latin typeface="Times New Roman" panose="02020603050405020304" pitchFamily="18" charset="0"/>
                <a:cs typeface="Times New Roman" panose="02020603050405020304" pitchFamily="18" charset="0"/>
              </a:rPr>
              <a:t>.</a:t>
            </a:r>
          </a:p>
          <a:p>
            <a:pPr marL="0" lvl="0" indent="0">
              <a:buNone/>
            </a:pPr>
            <a:r>
              <a:rPr lang="ar-DZ" sz="2000" dirty="0">
                <a:latin typeface="Times New Roman" panose="02020603050405020304" pitchFamily="18" charset="0"/>
                <a:cs typeface="Times New Roman" panose="02020603050405020304" pitchFamily="18" charset="0"/>
              </a:rPr>
              <a:t>د - </a:t>
            </a:r>
            <a:r>
              <a:rPr lang="ar-SA" sz="2000" dirty="0">
                <a:latin typeface="Times New Roman" panose="02020603050405020304" pitchFamily="18" charset="0"/>
                <a:cs typeface="Times New Roman" panose="02020603050405020304" pitchFamily="18" charset="0"/>
              </a:rPr>
              <a:t>تحقيق توزيع عادل للثروات</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سياسات </a:t>
            </a:r>
            <a:r>
              <a:rPr lang="ar-SA" sz="2000" dirty="0">
                <a:latin typeface="Times New Roman" panose="02020603050405020304" pitchFamily="18" charset="0"/>
                <a:cs typeface="Times New Roman" panose="02020603050405020304" pitchFamily="18" charset="0"/>
              </a:rPr>
              <a:t>الحوكمة المالية الجيدة تسهم في توزيع أكثر عدالة للثروات من خلال السياسات الضريبية وبرامج الإنفاق الحكومي التي تستهدف الفئات الأكثر احتياجًا</a:t>
            </a:r>
            <a:r>
              <a:rPr lang="en-US" sz="2000" dirty="0">
                <a:latin typeface="Times New Roman" panose="02020603050405020304" pitchFamily="18" charset="0"/>
                <a:cs typeface="Times New Roman" panose="02020603050405020304" pitchFamily="18" charset="0"/>
              </a:rPr>
              <a:t>.</a:t>
            </a:r>
          </a:p>
          <a:p>
            <a:pPr marL="0" indent="0">
              <a:buNone/>
            </a:pPr>
            <a:endParaRPr lang="ar-DZ" dirty="0"/>
          </a:p>
        </p:txBody>
      </p:sp>
    </p:spTree>
    <p:extLst>
      <p:ext uri="{BB962C8B-B14F-4D97-AF65-F5344CB8AC3E}">
        <p14:creationId xmlns:p14="http://schemas.microsoft.com/office/powerpoint/2010/main" val="3460014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37127"/>
            <a:ext cx="10018713" cy="4954073"/>
          </a:xfrm>
        </p:spPr>
        <p:txBody>
          <a:bodyPr>
            <a:normAutofit/>
          </a:bodyPr>
          <a:lstStyle/>
          <a:p>
            <a:pPr marL="0" indent="0">
              <a:buNone/>
            </a:pPr>
            <a:r>
              <a:rPr lang="ar-DZ" b="1" dirty="0">
                <a:latin typeface="Times New Roman" panose="02020603050405020304" pitchFamily="18" charset="0"/>
                <a:cs typeface="Times New Roman" panose="02020603050405020304" pitchFamily="18" charset="0"/>
              </a:rPr>
              <a:t>3- </a:t>
            </a:r>
            <a:r>
              <a:rPr lang="ar-DZ" b="1" dirty="0" smtClean="0">
                <a:latin typeface="Times New Roman" panose="02020603050405020304" pitchFamily="18" charset="0"/>
                <a:cs typeface="Times New Roman" panose="02020603050405020304" pitchFamily="18" charset="0"/>
              </a:rPr>
              <a:t>2 </a:t>
            </a:r>
            <a:r>
              <a:rPr lang="ar-SA" b="1" dirty="0">
                <a:latin typeface="Times New Roman" panose="02020603050405020304" pitchFamily="18" charset="0"/>
                <a:cs typeface="Times New Roman" panose="02020603050405020304" pitchFamily="18" charset="0"/>
              </a:rPr>
              <a:t>التأثيرات الإيجابية </a:t>
            </a:r>
            <a:endParaRPr lang="ar-DZ" b="1" dirty="0">
              <a:latin typeface="Times New Roman" panose="02020603050405020304" pitchFamily="18" charset="0"/>
              <a:cs typeface="Times New Roman" panose="02020603050405020304" pitchFamily="18" charset="0"/>
            </a:endParaRPr>
          </a:p>
          <a:p>
            <a:pPr marL="0" indent="0">
              <a:buNone/>
            </a:pPr>
            <a:r>
              <a:rPr lang="ar-DZ" sz="2200" dirty="0" smtClean="0">
                <a:latin typeface="Times New Roman" panose="02020603050405020304" pitchFamily="18" charset="0"/>
                <a:cs typeface="Times New Roman" panose="02020603050405020304" pitchFamily="18" charset="0"/>
              </a:rPr>
              <a:t>أ - </a:t>
            </a:r>
            <a:r>
              <a:rPr lang="ar-SA" sz="2200" dirty="0" smtClean="0">
                <a:latin typeface="Times New Roman" panose="02020603050405020304" pitchFamily="18" charset="0"/>
                <a:cs typeface="Times New Roman" panose="02020603050405020304" pitchFamily="18" charset="0"/>
              </a:rPr>
              <a:t>زيادة </a:t>
            </a:r>
            <a:r>
              <a:rPr lang="ar-SA" sz="2200" dirty="0">
                <a:latin typeface="Times New Roman" panose="02020603050405020304" pitchFamily="18" charset="0"/>
                <a:cs typeface="Times New Roman" panose="02020603050405020304" pitchFamily="18" charset="0"/>
              </a:rPr>
              <a:t>الثقة</a:t>
            </a:r>
            <a:r>
              <a:rPr lang="ar-DZ" sz="2200" dirty="0">
                <a:latin typeface="Times New Roman" panose="02020603050405020304" pitchFamily="18" charset="0"/>
                <a:cs typeface="Times New Roman" panose="02020603050405020304" pitchFamily="18" charset="0"/>
              </a:rPr>
              <a:t>: </a:t>
            </a:r>
          </a:p>
          <a:p>
            <a:pPr marL="0" indent="0">
              <a:buNone/>
            </a:pPr>
            <a:r>
              <a:rPr lang="ar-DZ"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يؤدي تحسين الشفافية ومكافحة الفساد إلى زيادة ثقة المستثمرين والمساهمين في المؤسسات المالية</a:t>
            </a:r>
            <a:r>
              <a:rPr lang="en-US" sz="2200" dirty="0">
                <a:latin typeface="Times New Roman" panose="02020603050405020304" pitchFamily="18" charset="0"/>
                <a:cs typeface="Times New Roman" panose="02020603050405020304" pitchFamily="18" charset="0"/>
              </a:rPr>
              <a:t>.</a:t>
            </a:r>
          </a:p>
          <a:p>
            <a:pPr marL="0" lvl="0" indent="0">
              <a:buNone/>
            </a:pPr>
            <a:r>
              <a:rPr lang="ar-DZ" sz="2200" dirty="0" smtClean="0">
                <a:latin typeface="Times New Roman" panose="02020603050405020304" pitchFamily="18" charset="0"/>
                <a:cs typeface="Times New Roman" panose="02020603050405020304" pitchFamily="18" charset="0"/>
              </a:rPr>
              <a:t>ب - </a:t>
            </a:r>
            <a:r>
              <a:rPr lang="ar-SA" sz="2200" dirty="0" smtClean="0">
                <a:latin typeface="Times New Roman" panose="02020603050405020304" pitchFamily="18" charset="0"/>
                <a:cs typeface="Times New Roman" panose="02020603050405020304" pitchFamily="18" charset="0"/>
              </a:rPr>
              <a:t>تحقيق </a:t>
            </a:r>
            <a:r>
              <a:rPr lang="ar-SA" sz="2200" dirty="0">
                <a:latin typeface="Times New Roman" panose="02020603050405020304" pitchFamily="18" charset="0"/>
                <a:cs typeface="Times New Roman" panose="02020603050405020304" pitchFamily="18" charset="0"/>
              </a:rPr>
              <a:t>النمو المستدام</a:t>
            </a:r>
            <a:r>
              <a:rPr lang="en-US" sz="2200" dirty="0">
                <a:latin typeface="Times New Roman" panose="02020603050405020304" pitchFamily="18" charset="0"/>
                <a:cs typeface="Times New Roman" panose="02020603050405020304" pitchFamily="18" charset="0"/>
              </a:rPr>
              <a:t>: </a:t>
            </a:r>
            <a:r>
              <a:rPr lang="ar-DZ" sz="2200" dirty="0">
                <a:latin typeface="Times New Roman" panose="02020603050405020304" pitchFamily="18" charset="0"/>
                <a:cs typeface="Times New Roman" panose="02020603050405020304" pitchFamily="18" charset="0"/>
              </a:rPr>
              <a:t> </a:t>
            </a:r>
          </a:p>
          <a:p>
            <a:pPr marL="0" lvl="0" indent="0">
              <a:buNone/>
            </a:pPr>
            <a:r>
              <a:rPr lang="ar-SA" sz="2200" dirty="0">
                <a:latin typeface="Times New Roman" panose="02020603050405020304" pitchFamily="18" charset="0"/>
                <a:cs typeface="Times New Roman" panose="02020603050405020304" pitchFamily="18" charset="0"/>
              </a:rPr>
              <a:t>تحسين الكفاءة المالية والإدارية يساعد في تحقيق نمو اقتصادي مستدام يعزز التنمية الاقتصادية والاجتماعية</a:t>
            </a:r>
            <a:r>
              <a:rPr lang="en-US" sz="2200" dirty="0">
                <a:latin typeface="Times New Roman" panose="02020603050405020304" pitchFamily="18" charset="0"/>
                <a:cs typeface="Times New Roman" panose="02020603050405020304" pitchFamily="18" charset="0"/>
              </a:rPr>
              <a:t>.</a:t>
            </a:r>
          </a:p>
          <a:p>
            <a:pPr marL="0" lvl="0" indent="0">
              <a:buNone/>
            </a:pPr>
            <a:r>
              <a:rPr lang="ar-DZ" sz="2200" dirty="0" smtClean="0">
                <a:latin typeface="Times New Roman" panose="02020603050405020304" pitchFamily="18" charset="0"/>
                <a:cs typeface="Times New Roman" panose="02020603050405020304" pitchFamily="18" charset="0"/>
              </a:rPr>
              <a:t>ج - </a:t>
            </a:r>
            <a:r>
              <a:rPr lang="ar-SA" sz="2200" dirty="0" smtClean="0">
                <a:latin typeface="Times New Roman" panose="02020603050405020304" pitchFamily="18" charset="0"/>
                <a:cs typeface="Times New Roman" panose="02020603050405020304" pitchFamily="18" charset="0"/>
              </a:rPr>
              <a:t>تقليل </a:t>
            </a:r>
            <a:r>
              <a:rPr lang="ar-SA" sz="2200" dirty="0">
                <a:latin typeface="Times New Roman" panose="02020603050405020304" pitchFamily="18" charset="0"/>
                <a:cs typeface="Times New Roman" panose="02020603050405020304" pitchFamily="18" charset="0"/>
              </a:rPr>
              <a:t>المخاطر</a:t>
            </a:r>
            <a:r>
              <a:rPr lang="en-US" sz="2200" dirty="0">
                <a:latin typeface="Times New Roman" panose="02020603050405020304" pitchFamily="18" charset="0"/>
                <a:cs typeface="Times New Roman" panose="02020603050405020304" pitchFamily="18" charset="0"/>
              </a:rPr>
              <a:t>: </a:t>
            </a:r>
            <a:endParaRPr lang="ar-DZ" sz="2200" dirty="0">
              <a:latin typeface="Times New Roman" panose="02020603050405020304" pitchFamily="18" charset="0"/>
              <a:cs typeface="Times New Roman" panose="02020603050405020304" pitchFamily="18" charset="0"/>
            </a:endParaRPr>
          </a:p>
          <a:p>
            <a:pPr marL="0" lvl="0" indent="0">
              <a:buNone/>
            </a:pPr>
            <a:r>
              <a:rPr lang="ar-SA" sz="2200" dirty="0">
                <a:latin typeface="Times New Roman" panose="02020603050405020304" pitchFamily="18" charset="0"/>
                <a:cs typeface="Times New Roman" panose="02020603050405020304" pitchFamily="18" charset="0"/>
              </a:rPr>
              <a:t>تطبيق نظم رقابة فعالة وتقليل الفساد يقلل من المخاطر المالية والاقتصادية ويعزز الاستقرار</a:t>
            </a:r>
            <a:r>
              <a:rPr lang="en-US" sz="2200" dirty="0">
                <a:latin typeface="Times New Roman" panose="02020603050405020304" pitchFamily="18" charset="0"/>
                <a:cs typeface="Times New Roman" panose="02020603050405020304" pitchFamily="18" charset="0"/>
              </a:rPr>
              <a:t>.</a:t>
            </a:r>
          </a:p>
          <a:p>
            <a:pPr marL="0" indent="0">
              <a:buNone/>
            </a:pPr>
            <a:endParaRPr lang="ar-DZ" dirty="0"/>
          </a:p>
        </p:txBody>
      </p:sp>
    </p:spTree>
    <p:extLst>
      <p:ext uri="{BB962C8B-B14F-4D97-AF65-F5344CB8AC3E}">
        <p14:creationId xmlns:p14="http://schemas.microsoft.com/office/powerpoint/2010/main" val="2745686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40159"/>
            <a:ext cx="10018713" cy="4851042"/>
          </a:xfrm>
        </p:spPr>
        <p:txBody>
          <a:bodyPr>
            <a:normAutofit/>
          </a:bodyPr>
          <a:lstStyle/>
          <a:p>
            <a:pPr marL="0" lvl="0" indent="0">
              <a:buNone/>
            </a:pPr>
            <a:r>
              <a:rPr lang="ar-DZ" b="1" dirty="0" smtClean="0">
                <a:latin typeface="Times New Roman" panose="02020603050405020304" pitchFamily="18" charset="0"/>
                <a:cs typeface="Times New Roman" panose="02020603050405020304" pitchFamily="18" charset="0"/>
              </a:rPr>
              <a:t>3 -3 </a:t>
            </a:r>
            <a:r>
              <a:rPr lang="ar-SA" b="1" dirty="0">
                <a:latin typeface="Times New Roman" panose="02020603050405020304" pitchFamily="18" charset="0"/>
                <a:cs typeface="Times New Roman" panose="02020603050405020304" pitchFamily="18" charset="0"/>
              </a:rPr>
              <a:t>التأثيرات </a:t>
            </a:r>
            <a:r>
              <a:rPr lang="ar-DZ" b="1" dirty="0" smtClean="0">
                <a:latin typeface="Times New Roman" panose="02020603050405020304" pitchFamily="18" charset="0"/>
                <a:cs typeface="Times New Roman" panose="02020603050405020304" pitchFamily="18" charset="0"/>
              </a:rPr>
              <a:t>السليبة </a:t>
            </a:r>
          </a:p>
          <a:p>
            <a:pPr marL="0" lvl="0" indent="0">
              <a:buNone/>
            </a:pPr>
            <a:r>
              <a:rPr lang="ar-DZ" sz="2000" b="1" dirty="0" smtClean="0">
                <a:latin typeface="Times New Roman" panose="02020603050405020304" pitchFamily="18" charset="0"/>
                <a:cs typeface="Times New Roman" panose="02020603050405020304" pitchFamily="18" charset="0"/>
              </a:rPr>
              <a:t> </a:t>
            </a:r>
            <a:r>
              <a:rPr lang="ar-DZ" sz="2000" dirty="0" smtClean="0">
                <a:latin typeface="Times New Roman" panose="02020603050405020304" pitchFamily="18" charset="0"/>
                <a:cs typeface="Times New Roman" panose="02020603050405020304" pitchFamily="18" charset="0"/>
              </a:rPr>
              <a:t>أ- </a:t>
            </a:r>
            <a:r>
              <a:rPr lang="ar-SA" sz="2000" dirty="0" smtClean="0">
                <a:latin typeface="Times New Roman" panose="02020603050405020304" pitchFamily="18" charset="0"/>
                <a:cs typeface="Times New Roman" panose="02020603050405020304" pitchFamily="18" charset="0"/>
              </a:rPr>
              <a:t>الفساد </a:t>
            </a:r>
            <a:r>
              <a:rPr lang="ar-SA" sz="2000" dirty="0">
                <a:latin typeface="Times New Roman" panose="02020603050405020304" pitchFamily="18" charset="0"/>
                <a:cs typeface="Times New Roman" panose="02020603050405020304" pitchFamily="18" charset="0"/>
              </a:rPr>
              <a:t>المالي</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يمكن </a:t>
            </a:r>
            <a:r>
              <a:rPr lang="ar-SA" sz="2000" dirty="0">
                <a:latin typeface="Times New Roman" panose="02020603050405020304" pitchFamily="18" charset="0"/>
                <a:cs typeface="Times New Roman" panose="02020603050405020304" pitchFamily="18" charset="0"/>
              </a:rPr>
              <a:t>أن يكون الفساد عائقًا كبيرًا أمام تطبيق الحوكمة المالية الفعالة. يعرقل الفساد الثقة ويقلل من شفافية العمليات المالية</a:t>
            </a:r>
            <a:r>
              <a:rPr lang="en-US" sz="2000" dirty="0" smtClean="0">
                <a:latin typeface="Times New Roman" panose="02020603050405020304" pitchFamily="18" charset="0"/>
                <a:cs typeface="Times New Roman" panose="02020603050405020304" pitchFamily="18" charset="0"/>
              </a:rPr>
              <a:t>.</a:t>
            </a:r>
            <a:endParaRPr lang="ar-DZ" sz="2000" dirty="0">
              <a:latin typeface="Times New Roman" panose="02020603050405020304" pitchFamily="18" charset="0"/>
              <a:cs typeface="Times New Roman" panose="02020603050405020304" pitchFamily="18" charset="0"/>
            </a:endParaRPr>
          </a:p>
          <a:p>
            <a:pPr marL="0" lvl="0" indent="0">
              <a:buNone/>
            </a:pPr>
            <a:r>
              <a:rPr lang="ar-DZ" sz="2000" dirty="0" smtClean="0">
                <a:latin typeface="Times New Roman" panose="02020603050405020304" pitchFamily="18" charset="0"/>
                <a:cs typeface="Times New Roman" panose="02020603050405020304" pitchFamily="18" charset="0"/>
              </a:rPr>
              <a:t>ب - </a:t>
            </a:r>
            <a:r>
              <a:rPr lang="ar-SA" sz="2000" dirty="0" smtClean="0">
                <a:latin typeface="Times New Roman" panose="02020603050405020304" pitchFamily="18" charset="0"/>
                <a:cs typeface="Times New Roman" panose="02020603050405020304" pitchFamily="18" charset="0"/>
              </a:rPr>
              <a:t>نقص </a:t>
            </a:r>
            <a:r>
              <a:rPr lang="ar-SA" sz="2000" dirty="0">
                <a:latin typeface="Times New Roman" panose="02020603050405020304" pitchFamily="18" charset="0"/>
                <a:cs typeface="Times New Roman" panose="02020603050405020304" pitchFamily="18" charset="0"/>
              </a:rPr>
              <a:t>الشفافية</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عدم </a:t>
            </a:r>
            <a:r>
              <a:rPr lang="ar-SA" sz="2000" dirty="0">
                <a:latin typeface="Times New Roman" panose="02020603050405020304" pitchFamily="18" charset="0"/>
                <a:cs typeface="Times New Roman" panose="02020603050405020304" pitchFamily="18" charset="0"/>
              </a:rPr>
              <a:t>الإفصاح عن المعلومات المالية بشكل كافٍ يؤثر سلبًا على ثقة المستثمرين والجمهور ويعطل عملية المساءلة</a:t>
            </a:r>
            <a:r>
              <a:rPr lang="en-US" sz="2000" dirty="0" smtClean="0">
                <a:latin typeface="Times New Roman" panose="02020603050405020304" pitchFamily="18" charset="0"/>
                <a:cs typeface="Times New Roman" panose="02020603050405020304" pitchFamily="18" charset="0"/>
              </a:rPr>
              <a:t>.</a:t>
            </a:r>
            <a:endParaRPr lang="ar-DZ" sz="2000" dirty="0">
              <a:latin typeface="Times New Roman" panose="02020603050405020304" pitchFamily="18" charset="0"/>
              <a:cs typeface="Times New Roman" panose="02020603050405020304" pitchFamily="18" charset="0"/>
            </a:endParaRPr>
          </a:p>
          <a:p>
            <a:pPr marL="0" lvl="0" indent="0">
              <a:buNone/>
            </a:pPr>
            <a:r>
              <a:rPr lang="ar-DZ" sz="2000" dirty="0" smtClean="0">
                <a:latin typeface="Times New Roman" panose="02020603050405020304" pitchFamily="18" charset="0"/>
                <a:cs typeface="Times New Roman" panose="02020603050405020304" pitchFamily="18" charset="0"/>
              </a:rPr>
              <a:t>ج - </a:t>
            </a:r>
            <a:r>
              <a:rPr lang="ar-SA" sz="2000" dirty="0" smtClean="0">
                <a:latin typeface="Times New Roman" panose="02020603050405020304" pitchFamily="18" charset="0"/>
                <a:cs typeface="Times New Roman" panose="02020603050405020304" pitchFamily="18" charset="0"/>
              </a:rPr>
              <a:t>البنية </a:t>
            </a:r>
            <a:r>
              <a:rPr lang="ar-SA" sz="2000" dirty="0">
                <a:latin typeface="Times New Roman" panose="02020603050405020304" pitchFamily="18" charset="0"/>
                <a:cs typeface="Times New Roman" panose="02020603050405020304" pitchFamily="18" charset="0"/>
              </a:rPr>
              <a:t>التحتية التكنولوجية</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عدم </a:t>
            </a:r>
            <a:r>
              <a:rPr lang="ar-SA" sz="2000" dirty="0">
                <a:latin typeface="Times New Roman" panose="02020603050405020304" pitchFamily="18" charset="0"/>
                <a:cs typeface="Times New Roman" panose="02020603050405020304" pitchFamily="18" charset="0"/>
              </a:rPr>
              <a:t>توفر الأنظمة التكنولوجية المتقدمة قد يحد من قدرة المؤسسات على تطبيق آليات الحوكمة الحديثة بفعالية</a:t>
            </a:r>
            <a:r>
              <a:rPr lang="en-US" sz="2000" dirty="0" smtClean="0"/>
              <a:t>.</a:t>
            </a:r>
            <a:endParaRPr lang="ar-DZ" sz="2000" dirty="0"/>
          </a:p>
          <a:p>
            <a:pPr marL="0" indent="0">
              <a:buNone/>
            </a:pPr>
            <a:endParaRPr lang="ar-DZ" dirty="0"/>
          </a:p>
        </p:txBody>
      </p:sp>
    </p:spTree>
    <p:extLst>
      <p:ext uri="{BB962C8B-B14F-4D97-AF65-F5344CB8AC3E}">
        <p14:creationId xmlns:p14="http://schemas.microsoft.com/office/powerpoint/2010/main" val="2700317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8705" y="1224565"/>
            <a:ext cx="10018713" cy="3124201"/>
          </a:xfrm>
        </p:spPr>
        <p:txBody>
          <a:bodyPr/>
          <a:lstStyle/>
          <a:p>
            <a:pPr marL="0" lvl="0" indent="0">
              <a:buNone/>
            </a:pPr>
            <a:r>
              <a:rPr lang="ar-DZ" sz="2000" dirty="0" smtClean="0">
                <a:latin typeface="Times New Roman" panose="02020603050405020304" pitchFamily="18" charset="0"/>
                <a:cs typeface="Times New Roman" panose="02020603050405020304" pitchFamily="18" charset="0"/>
              </a:rPr>
              <a:t>د - </a:t>
            </a:r>
            <a:r>
              <a:rPr lang="ar-SA" sz="2000" dirty="0" smtClean="0">
                <a:latin typeface="Times New Roman" panose="02020603050405020304" pitchFamily="18" charset="0"/>
                <a:cs typeface="Times New Roman" panose="02020603050405020304" pitchFamily="18" charset="0"/>
              </a:rPr>
              <a:t>الموارد </a:t>
            </a:r>
            <a:r>
              <a:rPr lang="ar-SA" sz="2000" dirty="0">
                <a:latin typeface="Times New Roman" panose="02020603050405020304" pitchFamily="18" charset="0"/>
                <a:cs typeface="Times New Roman" panose="02020603050405020304" pitchFamily="18" charset="0"/>
              </a:rPr>
              <a:t>البشرية</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نقص </a:t>
            </a:r>
            <a:r>
              <a:rPr lang="ar-SA" sz="2000" dirty="0">
                <a:latin typeface="Times New Roman" panose="02020603050405020304" pitchFamily="18" charset="0"/>
                <a:cs typeface="Times New Roman" panose="02020603050405020304" pitchFamily="18" charset="0"/>
              </a:rPr>
              <a:t>الكفاءات المؤهلة والمدربة يمكن أن يعوق تنفيذ سياسات الحوكمة المالية بشكل فعال</a:t>
            </a:r>
            <a:r>
              <a:rPr lang="en-US" sz="2000" dirty="0">
                <a:latin typeface="Times New Roman" panose="02020603050405020304" pitchFamily="18" charset="0"/>
                <a:cs typeface="Times New Roman" panose="02020603050405020304" pitchFamily="18" charset="0"/>
              </a:rPr>
              <a:t>.</a:t>
            </a:r>
            <a:endParaRPr lang="ar-DZ" sz="2000" dirty="0">
              <a:latin typeface="Times New Roman" panose="02020603050405020304" pitchFamily="18" charset="0"/>
              <a:cs typeface="Times New Roman" panose="02020603050405020304" pitchFamily="18" charset="0"/>
            </a:endParaRPr>
          </a:p>
          <a:p>
            <a:pPr marL="0" lvl="0" indent="0">
              <a:buNone/>
            </a:pPr>
            <a:r>
              <a:rPr lang="ar-DZ" sz="2000" dirty="0" smtClean="0">
                <a:latin typeface="Times New Roman" panose="02020603050405020304" pitchFamily="18" charset="0"/>
                <a:cs typeface="Times New Roman" panose="02020603050405020304" pitchFamily="18" charset="0"/>
              </a:rPr>
              <a:t>و -</a:t>
            </a:r>
            <a:r>
              <a:rPr lang="ar-SA" sz="2000" dirty="0" smtClean="0">
                <a:latin typeface="Times New Roman" panose="02020603050405020304" pitchFamily="18" charset="0"/>
                <a:cs typeface="Times New Roman" panose="02020603050405020304" pitchFamily="18" charset="0"/>
              </a:rPr>
              <a:t>التشريعات </a:t>
            </a:r>
            <a:r>
              <a:rPr lang="ar-SA" sz="2000" dirty="0">
                <a:latin typeface="Times New Roman" panose="02020603050405020304" pitchFamily="18" charset="0"/>
                <a:cs typeface="Times New Roman" panose="02020603050405020304" pitchFamily="18" charset="0"/>
              </a:rPr>
              <a:t>والقوانين</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قد </a:t>
            </a:r>
            <a:r>
              <a:rPr lang="ar-SA" sz="2000" dirty="0">
                <a:latin typeface="Times New Roman" panose="02020603050405020304" pitchFamily="18" charset="0"/>
                <a:cs typeface="Times New Roman" panose="02020603050405020304" pitchFamily="18" charset="0"/>
              </a:rPr>
              <a:t>تكون القوانين والتشريعات غير مكتملة أو غير محدثة لتعكس احتياجات الحوكمة المالية الحالية</a:t>
            </a:r>
            <a:r>
              <a:rPr lang="en-US" sz="2000" dirty="0">
                <a:latin typeface="Times New Roman" panose="02020603050405020304" pitchFamily="18" charset="0"/>
                <a:cs typeface="Times New Roman" panose="02020603050405020304" pitchFamily="18" charset="0"/>
              </a:rPr>
              <a:t>.</a:t>
            </a:r>
          </a:p>
          <a:p>
            <a:pPr marL="0" indent="0">
              <a:buNone/>
            </a:pPr>
            <a:endParaRPr lang="ar-DZ" dirty="0"/>
          </a:p>
        </p:txBody>
      </p:sp>
    </p:spTree>
    <p:extLst>
      <p:ext uri="{BB962C8B-B14F-4D97-AF65-F5344CB8AC3E}">
        <p14:creationId xmlns:p14="http://schemas.microsoft.com/office/powerpoint/2010/main" val="3651097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159099"/>
            <a:ext cx="10018713" cy="4997002"/>
          </a:xfrm>
        </p:spPr>
        <p:txBody>
          <a:bodyPr>
            <a:normAutofit/>
          </a:bodyPr>
          <a:lstStyle/>
          <a:p>
            <a:pPr marL="0" indent="0">
              <a:buNone/>
            </a:pPr>
            <a:r>
              <a:rPr lang="ar-SA" b="1" dirty="0">
                <a:latin typeface="Times New Roman" panose="02020603050405020304" pitchFamily="18" charset="0"/>
                <a:cs typeface="Times New Roman" panose="02020603050405020304" pitchFamily="18" charset="0"/>
              </a:rPr>
              <a:t>خاتمة</a:t>
            </a:r>
            <a:r>
              <a:rPr lang="en-US" b="1" dirty="0" smtClean="0">
                <a:latin typeface="Times New Roman" panose="02020603050405020304" pitchFamily="18" charset="0"/>
                <a:cs typeface="Times New Roman" panose="02020603050405020304" pitchFamily="18" charset="0"/>
              </a:rPr>
              <a:t>:</a:t>
            </a:r>
            <a:endParaRPr lang="ar-DZ" dirty="0" smtClean="0">
              <a:latin typeface="Times New Roman" panose="02020603050405020304" pitchFamily="18" charset="0"/>
              <a:cs typeface="Times New Roman" panose="02020603050405020304" pitchFamily="18" charset="0"/>
            </a:endParaRPr>
          </a:p>
          <a:p>
            <a:pPr marL="0" indent="0">
              <a:buNone/>
            </a:pPr>
            <a:r>
              <a:rPr lang="ar-SA" sz="2000" dirty="0" smtClean="0">
                <a:latin typeface="Times New Roman" panose="02020603050405020304" pitchFamily="18" charset="0"/>
                <a:cs typeface="Times New Roman" panose="02020603050405020304" pitchFamily="18" charset="0"/>
              </a:rPr>
              <a:t>الحوكمة </a:t>
            </a:r>
            <a:r>
              <a:rPr lang="ar-SA" sz="2000" dirty="0">
                <a:latin typeface="Times New Roman" panose="02020603050405020304" pitchFamily="18" charset="0"/>
                <a:cs typeface="Times New Roman" panose="02020603050405020304" pitchFamily="18" charset="0"/>
              </a:rPr>
              <a:t>المالية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التنمية </a:t>
            </a:r>
            <a:r>
              <a:rPr lang="ar-SA" sz="2000" dirty="0">
                <a:latin typeface="Times New Roman" panose="02020603050405020304" pitchFamily="18" charset="0"/>
                <a:cs typeface="Times New Roman" panose="02020603050405020304" pitchFamily="18" charset="0"/>
              </a:rPr>
              <a:t>المستدامة مرتبطتان ارتباطًا وثيقًا، حيث تلعب الحوكمة المالية دورًا حاسمًا في تحقيق أهداف التنمية المستدامة من خلال تعزيز </a:t>
            </a:r>
            <a:r>
              <a:rPr lang="ar-SA" sz="2000" dirty="0" smtClean="0">
                <a:latin typeface="Times New Roman" panose="02020603050405020304" pitchFamily="18" charset="0"/>
                <a:cs typeface="Times New Roman" panose="02020603050405020304" pitchFamily="18" charset="0"/>
              </a:rPr>
              <a:t>الشفافية</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والمساءلة،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الكفاءة </a:t>
            </a:r>
            <a:r>
              <a:rPr lang="ar-SA" sz="2000" dirty="0">
                <a:latin typeface="Times New Roman" panose="02020603050405020304" pitchFamily="18" charset="0"/>
                <a:cs typeface="Times New Roman" panose="02020603050405020304" pitchFamily="18" charset="0"/>
              </a:rPr>
              <a:t>في إدارة </a:t>
            </a:r>
            <a:r>
              <a:rPr lang="ar-SA" sz="2000" dirty="0" smtClean="0">
                <a:latin typeface="Times New Roman" panose="02020603050405020304" pitchFamily="18" charset="0"/>
                <a:cs typeface="Times New Roman" panose="02020603050405020304" pitchFamily="18" charset="0"/>
              </a:rPr>
              <a:t>الموارد</a:t>
            </a:r>
            <a:r>
              <a:rPr lang="ar-DZ" sz="2000" dirty="0" smtClean="0">
                <a:latin typeface="Times New Roman" panose="02020603050405020304" pitchFamily="18" charset="0"/>
                <a:cs typeface="Times New Roman" panose="02020603050405020304" pitchFamily="18" charset="0"/>
              </a:rPr>
              <a:t> ، مما </a:t>
            </a:r>
            <a:r>
              <a:rPr lang="ar-SA" sz="2000" dirty="0" smtClean="0">
                <a:latin typeface="Times New Roman" panose="02020603050405020304" pitchFamily="18" charset="0"/>
                <a:cs typeface="Times New Roman" panose="02020603050405020304" pitchFamily="18" charset="0"/>
              </a:rPr>
              <a:t>يؤدي </a:t>
            </a:r>
            <a:r>
              <a:rPr lang="ar-SA" sz="2000" dirty="0">
                <a:latin typeface="Times New Roman" panose="02020603050405020304" pitchFamily="18" charset="0"/>
                <a:cs typeface="Times New Roman" panose="02020603050405020304" pitchFamily="18" charset="0"/>
              </a:rPr>
              <a:t>إلى تحقيق أهدافها المالية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التنموية</a:t>
            </a:r>
            <a:r>
              <a:rPr lang="ar-DZ" sz="2000" dirty="0" smtClean="0">
                <a:latin typeface="Times New Roman" panose="02020603050405020304" pitchFamily="18" charset="0"/>
                <a:cs typeface="Times New Roman" panose="02020603050405020304" pitchFamily="18" charset="0"/>
              </a:rPr>
              <a:t> الطويلة والقصيرة الأجل </a:t>
            </a:r>
            <a:r>
              <a:rPr lang="ar-SA" sz="2000" dirty="0" smtClean="0">
                <a:latin typeface="Times New Roman" panose="02020603050405020304" pitchFamily="18" charset="0"/>
                <a:cs typeface="Times New Roman" panose="02020603050405020304" pitchFamily="18" charset="0"/>
              </a:rPr>
              <a:t>.</a:t>
            </a:r>
            <a:endParaRPr lang="ar-DZ" sz="2000" dirty="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 إن </a:t>
            </a:r>
            <a:r>
              <a:rPr lang="ar-SA" sz="2000" dirty="0" smtClean="0">
                <a:latin typeface="Times New Roman" panose="02020603050405020304" pitchFamily="18" charset="0"/>
                <a:cs typeface="Times New Roman" panose="02020603050405020304" pitchFamily="18" charset="0"/>
              </a:rPr>
              <a:t>تحقيق </a:t>
            </a:r>
            <a:r>
              <a:rPr lang="ar-SA" sz="2000" dirty="0">
                <a:latin typeface="Times New Roman" panose="02020603050405020304" pitchFamily="18" charset="0"/>
                <a:cs typeface="Times New Roman" panose="02020603050405020304" pitchFamily="18" charset="0"/>
              </a:rPr>
              <a:t>هذه الأهداف يتطلب جهدًا مشتركًا من جميع الأطراف المعنية، بما في ذلك </a:t>
            </a:r>
            <a:r>
              <a:rPr lang="ar-SA" sz="2000" dirty="0" smtClean="0">
                <a:latin typeface="Times New Roman" panose="02020603050405020304" pitchFamily="18" charset="0"/>
                <a:cs typeface="Times New Roman" panose="02020603050405020304" pitchFamily="18" charset="0"/>
              </a:rPr>
              <a:t>الحكومات</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الشركات</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المجتمع المدني 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الأفراد</a:t>
            </a:r>
            <a:r>
              <a:rPr lang="en-US" sz="2000" dirty="0" smtClean="0">
                <a:latin typeface="Times New Roman" panose="02020603050405020304" pitchFamily="18" charset="0"/>
                <a:cs typeface="Times New Roman" panose="02020603050405020304" pitchFamily="18" charset="0"/>
              </a:rPr>
              <a:t>.</a:t>
            </a:r>
            <a:endParaRPr lang="ar-DZ" sz="2000" dirty="0" smtClean="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الحوكمة </a:t>
            </a:r>
            <a:r>
              <a:rPr lang="ar-SA" sz="2000" dirty="0">
                <a:latin typeface="Times New Roman" panose="02020603050405020304" pitchFamily="18" charset="0"/>
                <a:cs typeface="Times New Roman" panose="02020603050405020304" pitchFamily="18" charset="0"/>
              </a:rPr>
              <a:t>المالية أداة محورية لتحقيق التنمية </a:t>
            </a:r>
            <a:r>
              <a:rPr lang="ar-SA" sz="2000" dirty="0" smtClean="0">
                <a:latin typeface="Times New Roman" panose="02020603050405020304" pitchFamily="18" charset="0"/>
                <a:cs typeface="Times New Roman" panose="02020603050405020304" pitchFamily="18" charset="0"/>
              </a:rPr>
              <a:t>المستدامة</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حيث تعزز من أداء </a:t>
            </a:r>
            <a:r>
              <a:rPr lang="ar-SA" sz="2000" dirty="0" smtClean="0">
                <a:latin typeface="Times New Roman" panose="02020603050405020304" pitchFamily="18" charset="0"/>
                <a:cs typeface="Times New Roman" panose="02020603050405020304" pitchFamily="18" charset="0"/>
              </a:rPr>
              <a:t>المؤسس</a:t>
            </a:r>
            <a:r>
              <a:rPr lang="ar-DZ" sz="2000" dirty="0" smtClean="0">
                <a:latin typeface="Times New Roman" panose="02020603050405020304" pitchFamily="18" charset="0"/>
                <a:cs typeface="Times New Roman" panose="02020603050405020304" pitchFamily="18" charset="0"/>
              </a:rPr>
              <a:t>ة إ</a:t>
            </a:r>
            <a:r>
              <a:rPr lang="ar-SA" sz="2000" dirty="0" smtClean="0">
                <a:latin typeface="Times New Roman" panose="02020603050405020304" pitchFamily="18" charset="0"/>
                <a:cs typeface="Times New Roman" panose="02020603050405020304" pitchFamily="18" charset="0"/>
              </a:rPr>
              <a:t>قتصادي</a:t>
            </a:r>
            <a:r>
              <a:rPr lang="ar-DZ" sz="2000" dirty="0" smtClean="0">
                <a:latin typeface="Times New Roman" panose="02020603050405020304" pitchFamily="18" charset="0"/>
                <a:cs typeface="Times New Roman" panose="02020603050405020304" pitchFamily="18" charset="0"/>
              </a:rPr>
              <a:t>ا</a:t>
            </a:r>
            <a:r>
              <a:rPr lang="ar-SA" sz="2000" dirty="0" smtClean="0">
                <a:latin typeface="Times New Roman" panose="02020603050405020304" pitchFamily="18" charset="0"/>
                <a:cs typeface="Times New Roman" panose="02020603050405020304" pitchFamily="18" charset="0"/>
              </a:rPr>
              <a:t> 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تساهم </a:t>
            </a:r>
            <a:r>
              <a:rPr lang="ar-SA" sz="2000" dirty="0">
                <a:latin typeface="Times New Roman" panose="02020603050405020304" pitchFamily="18" charset="0"/>
                <a:cs typeface="Times New Roman" panose="02020603050405020304" pitchFamily="18" charset="0"/>
              </a:rPr>
              <a:t>في بناء مجتمع مستدام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صديق للبيئة</a:t>
            </a:r>
            <a:r>
              <a:rPr lang="ar-DZ"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a:t>
            </a:r>
            <a:r>
              <a:rPr lang="ar-SA" sz="2000" dirty="0" smtClean="0">
                <a:latin typeface="Times New Roman" panose="02020603050405020304" pitchFamily="18" charset="0"/>
                <a:cs typeface="Times New Roman" panose="02020603050405020304" pitchFamily="18" charset="0"/>
              </a:rPr>
              <a:t> التنمية </a:t>
            </a:r>
            <a:r>
              <a:rPr lang="ar-SA" sz="2000" dirty="0">
                <a:latin typeface="Times New Roman" panose="02020603050405020304" pitchFamily="18" charset="0"/>
                <a:cs typeface="Times New Roman" panose="02020603050405020304" pitchFamily="18" charset="0"/>
              </a:rPr>
              <a:t>المستدامة ليست مجرد مفهوم </a:t>
            </a:r>
            <a:r>
              <a:rPr lang="ar-SA" sz="2000" dirty="0" smtClean="0">
                <a:latin typeface="Times New Roman" panose="02020603050405020304" pitchFamily="18" charset="0"/>
                <a:cs typeface="Times New Roman" panose="02020603050405020304" pitchFamily="18" charset="0"/>
              </a:rPr>
              <a:t>نظري</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بل هي إطار عملي يمكن تنفيذه من خلال سياسات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إجراءات </a:t>
            </a:r>
            <a:r>
              <a:rPr lang="ar-SA" sz="2000" dirty="0">
                <a:latin typeface="Times New Roman" panose="02020603050405020304" pitchFamily="18" charset="0"/>
                <a:cs typeface="Times New Roman" panose="02020603050405020304" pitchFamily="18" charset="0"/>
              </a:rPr>
              <a:t>محددة تدعم تحقيق هذه الأهداف</a:t>
            </a:r>
            <a:r>
              <a:rPr lang="en-US" sz="2000" dirty="0">
                <a:latin typeface="Times New Roman" panose="02020603050405020304" pitchFamily="18" charset="0"/>
                <a:cs typeface="Times New Roman" panose="02020603050405020304" pitchFamily="18" charset="0"/>
              </a:rPr>
              <a:t>.</a:t>
            </a:r>
          </a:p>
          <a:p>
            <a:pPr marL="0" indent="0">
              <a:buNone/>
            </a:pPr>
            <a:r>
              <a:rPr lang="ar-DZ" sz="2000" dirty="0" smtClean="0">
                <a:solidFill>
                  <a:srgbClr val="FF0000"/>
                </a:solidFill>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التنمية </a:t>
            </a:r>
            <a:r>
              <a:rPr lang="ar-SA" sz="2000" dirty="0">
                <a:latin typeface="Times New Roman" panose="02020603050405020304" pitchFamily="18" charset="0"/>
                <a:cs typeface="Times New Roman" panose="02020603050405020304" pitchFamily="18" charset="0"/>
              </a:rPr>
              <a:t>المستدامة في المؤسسات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اقتصادية </a:t>
            </a:r>
            <a:r>
              <a:rPr lang="ar-SA" sz="2000" dirty="0">
                <a:latin typeface="Times New Roman" panose="02020603050405020304" pitchFamily="18" charset="0"/>
                <a:cs typeface="Times New Roman" panose="02020603050405020304" pitchFamily="18" charset="0"/>
              </a:rPr>
              <a:t>تهدف إلى تحقيق توازن بين النمو الاقتصادي،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العدالة </a:t>
            </a:r>
            <a:r>
              <a:rPr lang="ar-SA" sz="2000" dirty="0">
                <a:latin typeface="Times New Roman" panose="02020603050405020304" pitchFamily="18" charset="0"/>
                <a:cs typeface="Times New Roman" panose="02020603050405020304" pitchFamily="18" charset="0"/>
              </a:rPr>
              <a:t>الاجتماعية، </a:t>
            </a:r>
            <a:r>
              <a:rPr lang="ar-SA" sz="2000" dirty="0" smtClean="0">
                <a:latin typeface="Times New Roman" panose="02020603050405020304" pitchFamily="18" charset="0"/>
                <a:cs typeface="Times New Roman" panose="02020603050405020304" pitchFamily="18" charset="0"/>
              </a:rPr>
              <a:t>و</a:t>
            </a:r>
            <a:r>
              <a:rPr lang="ar-DZ" sz="2000" dirty="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حماية </a:t>
            </a:r>
            <a:r>
              <a:rPr lang="ar-SA" sz="2000" dirty="0">
                <a:latin typeface="Times New Roman" panose="02020603050405020304" pitchFamily="18" charset="0"/>
                <a:cs typeface="Times New Roman" panose="02020603050405020304" pitchFamily="18" charset="0"/>
              </a:rPr>
              <a:t>البيئة، مما يسهم في تحقيق استدامة شاملة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طويلة الأجل</a:t>
            </a:r>
            <a:endParaRPr lang="ar-DZ" sz="2000" dirty="0" smtClean="0">
              <a:latin typeface="Times New Roman" panose="02020603050405020304" pitchFamily="18" charset="0"/>
              <a:cs typeface="Times New Roman" panose="02020603050405020304" pitchFamily="18" charset="0"/>
            </a:endParaRPr>
          </a:p>
          <a:p>
            <a:pPr marL="0" indent="0">
              <a:buNone/>
            </a:pPr>
            <a:endParaRPr lang="ar-DZ" dirty="0"/>
          </a:p>
        </p:txBody>
      </p:sp>
    </p:spTree>
    <p:extLst>
      <p:ext uri="{BB962C8B-B14F-4D97-AF65-F5344CB8AC3E}">
        <p14:creationId xmlns:p14="http://schemas.microsoft.com/office/powerpoint/2010/main" val="336667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9764" y="206063"/>
            <a:ext cx="10018713" cy="5791200"/>
          </a:xfrm>
        </p:spPr>
        <p:txBody>
          <a:bodyPr/>
          <a:lstStyle/>
          <a:p>
            <a:pPr marL="0" indent="0" algn="ctr">
              <a:buNone/>
            </a:pPr>
            <a:r>
              <a:rPr lang="ar-DZ" dirty="0">
                <a:latin typeface="Sakkal Majalla" panose="02000000000000000000" pitchFamily="2" charset="-78"/>
                <a:cs typeface="Sakkal Majalla" panose="02000000000000000000" pitchFamily="2" charset="-78"/>
              </a:rPr>
              <a:t/>
            </a:r>
            <a:br>
              <a:rPr lang="ar-DZ" dirty="0">
                <a:latin typeface="Sakkal Majalla" panose="02000000000000000000" pitchFamily="2" charset="-78"/>
                <a:cs typeface="Sakkal Majalla" panose="02000000000000000000" pitchFamily="2" charset="-78"/>
              </a:rPr>
            </a:br>
            <a:r>
              <a:rPr lang="ar-DZ" dirty="0">
                <a:latin typeface="Sakkal Majalla" panose="02000000000000000000" pitchFamily="2" charset="-78"/>
                <a:cs typeface="Sakkal Majalla" panose="02000000000000000000" pitchFamily="2" charset="-78"/>
              </a:rPr>
              <a:t/>
            </a:r>
            <a:br>
              <a:rPr lang="ar-DZ" dirty="0">
                <a:latin typeface="Sakkal Majalla" panose="02000000000000000000" pitchFamily="2" charset="-78"/>
                <a:cs typeface="Sakkal Majalla" panose="02000000000000000000" pitchFamily="2" charset="-78"/>
              </a:rPr>
            </a:br>
            <a:r>
              <a:rPr lang="ar-DZ" dirty="0">
                <a:latin typeface="Sakkal Majalla" panose="02000000000000000000" pitchFamily="2" charset="-78"/>
                <a:cs typeface="Sakkal Majalla" panose="02000000000000000000" pitchFamily="2" charset="-78"/>
              </a:rPr>
              <a:t/>
            </a:r>
            <a:br>
              <a:rPr lang="ar-DZ" dirty="0">
                <a:latin typeface="Sakkal Majalla" panose="02000000000000000000" pitchFamily="2" charset="-78"/>
                <a:cs typeface="Sakkal Majalla" panose="02000000000000000000" pitchFamily="2" charset="-78"/>
              </a:rPr>
            </a:br>
            <a:endParaRPr lang="ar-DZ" dirty="0"/>
          </a:p>
        </p:txBody>
      </p:sp>
      <p:sp>
        <p:nvSpPr>
          <p:cNvPr id="4" name="Rectangle 3"/>
          <p:cNvSpPr/>
          <p:nvPr/>
        </p:nvSpPr>
        <p:spPr>
          <a:xfrm>
            <a:off x="987948" y="1333807"/>
            <a:ext cx="10702344" cy="4399987"/>
          </a:xfrm>
          <a:prstGeom prst="rect">
            <a:avLst/>
          </a:prstGeom>
        </p:spPr>
        <p:txBody>
          <a:bodyPr wrap="square">
            <a:spAutoFit/>
          </a:bodyPr>
          <a:lstStyle/>
          <a:p>
            <a:pPr>
              <a:lnSpc>
                <a:spcPct val="107000"/>
              </a:lnSpc>
              <a:spcAft>
                <a:spcPts val="800"/>
              </a:spcAft>
            </a:pPr>
            <a:endParaRPr lang="ar-DZ" dirty="0" smtClean="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ar-SA" sz="2400" b="1" dirty="0" smtClean="0">
                <a:latin typeface="Times New Roman" panose="02020603050405020304" pitchFamily="18" charset="0"/>
                <a:ea typeface="Times New Roman" panose="02020603050405020304" pitchFamily="18" charset="0"/>
                <a:cs typeface="Times New Roman" panose="02020603050405020304" pitchFamily="18" charset="0"/>
              </a:rPr>
              <a:t>مقدمة</a:t>
            </a: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ar-SA" sz="2000" dirty="0">
                <a:latin typeface="Times New Roman" panose="02020603050405020304" pitchFamily="18" charset="0"/>
                <a:ea typeface="Times New Roman" panose="02020603050405020304" pitchFamily="18" charset="0"/>
                <a:cs typeface="Times New Roman" panose="02020603050405020304" pitchFamily="18" charset="0"/>
              </a:rPr>
              <a:t>الحوكمة </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المالية</a:t>
            </a:r>
            <a:r>
              <a:rPr lang="ar-DZ"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أصبحت </a:t>
            </a:r>
            <a:r>
              <a:rPr lang="ar-SA" sz="2000" dirty="0">
                <a:latin typeface="Times New Roman" panose="02020603050405020304" pitchFamily="18" charset="0"/>
                <a:ea typeface="Times New Roman" panose="02020603050405020304" pitchFamily="18" charset="0"/>
                <a:cs typeface="Times New Roman" panose="02020603050405020304" pitchFamily="18" charset="0"/>
              </a:rPr>
              <a:t>أداة من الأدوات الأساسية لتحقيق التوازن بين الأداء الاقتصادي والعدالة الاجتماعية والحماية البيئية في العصر الحديث . تهدف من خلالها إلى ضمان الإدارة شفافة ومسؤولة والفعالة للموارد المالية داخل المؤسسات الاقتصادية ، مما يعزز من ثقة المستثمرين وأصحاب المصلحة ويعزز من الكفاءة الإنتاجية</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r>
              <a:rPr lang="ar-SA" sz="2000" dirty="0">
                <a:latin typeface="Times New Roman" panose="02020603050405020304" pitchFamily="18" charset="0"/>
                <a:ea typeface="Times New Roman" panose="02020603050405020304" pitchFamily="18" charset="0"/>
                <a:cs typeface="Times New Roman" panose="02020603050405020304" pitchFamily="18" charset="0"/>
              </a:rPr>
              <a:t> بما </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يضمن</a:t>
            </a:r>
            <a:r>
              <a:rPr lang="ar-DZ" sz="2000" dirty="0" smtClean="0">
                <a:latin typeface="Times New Roman" panose="02020603050405020304" pitchFamily="18" charset="0"/>
                <a:ea typeface="Times New Roman" panose="02020603050405020304" pitchFamily="18" charset="0"/>
                <a:cs typeface="Times New Roman" panose="02020603050405020304" pitchFamily="18" charset="0"/>
              </a:rPr>
              <a:t> المزيد من</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ea typeface="Times New Roman" panose="02020603050405020304" pitchFamily="18" charset="0"/>
                <a:cs typeface="Times New Roman" panose="02020603050405020304" pitchFamily="18" charset="0"/>
              </a:rPr>
              <a:t>التنمية المستدامة ، </a:t>
            </a:r>
            <a:r>
              <a:rPr lang="ar-DZ" sz="2000" dirty="0" smtClean="0">
                <a:latin typeface="Times New Roman" panose="02020603050405020304" pitchFamily="18" charset="0"/>
                <a:ea typeface="Times New Roman" panose="02020603050405020304" pitchFamily="18" charset="0"/>
                <a:cs typeface="Times New Roman" panose="02020603050405020304" pitchFamily="18" charset="0"/>
              </a:rPr>
              <a:t>هذه الأخيرة </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ea typeface="Times New Roman" panose="02020603050405020304" pitchFamily="18" charset="0"/>
                <a:cs typeface="Times New Roman" panose="02020603050405020304" pitchFamily="18" charset="0"/>
              </a:rPr>
              <a:t>تُعنى بتحقيق النمو الإقتصادي والإجتماعي بطريقة تحافظ على الموارد </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وتلبي </a:t>
            </a:r>
            <a:r>
              <a:rPr lang="ar-DZ" sz="2000" dirty="0" smtClean="0">
                <a:latin typeface="Times New Roman" panose="02020603050405020304" pitchFamily="18" charset="0"/>
                <a:ea typeface="Times New Roman" panose="02020603050405020304" pitchFamily="18" charset="0"/>
                <a:cs typeface="Times New Roman" panose="02020603050405020304" pitchFamily="18" charset="0"/>
              </a:rPr>
              <a:t>إ</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حتياجات </a:t>
            </a:r>
            <a:r>
              <a:rPr lang="ar-SA" sz="2000" dirty="0">
                <a:latin typeface="Times New Roman" panose="02020603050405020304" pitchFamily="18" charset="0"/>
                <a:ea typeface="Times New Roman" panose="02020603050405020304" pitchFamily="18" charset="0"/>
                <a:cs typeface="Times New Roman" panose="02020603050405020304" pitchFamily="18" charset="0"/>
              </a:rPr>
              <a:t>الأجيال الحالية دون المساس بقدرة الأجيال المستقبلية على تلبية احتياجاتها . وتبني السياسات </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والممارسات </a:t>
            </a:r>
            <a:r>
              <a:rPr lang="ar-SA" sz="2000" dirty="0">
                <a:latin typeface="Times New Roman" panose="02020603050405020304" pitchFamily="18" charset="0"/>
                <a:ea typeface="Times New Roman" panose="02020603050405020304" pitchFamily="18" charset="0"/>
                <a:cs typeface="Times New Roman" panose="02020603050405020304" pitchFamily="18" charset="0"/>
              </a:rPr>
              <a:t>تسهم في تحقيق التوازن بين </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أبعادها </a:t>
            </a:r>
            <a:r>
              <a:rPr lang="ar-SA" sz="2000" dirty="0">
                <a:latin typeface="Times New Roman" panose="02020603050405020304" pitchFamily="18" charset="0"/>
                <a:ea typeface="Times New Roman" panose="02020603050405020304" pitchFamily="18" charset="0"/>
                <a:cs typeface="Times New Roman" panose="02020603050405020304" pitchFamily="18" charset="0"/>
              </a:rPr>
              <a:t>الرئيسية </a:t>
            </a:r>
            <a:r>
              <a:rPr lang="ar-SA" sz="20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ar-DZ"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DZ" sz="2000" dirty="0" smtClean="0">
                <a:latin typeface="Times New Roman" panose="02020603050405020304" pitchFamily="18" charset="0"/>
                <a:cs typeface="Times New Roman" panose="02020603050405020304" pitchFamily="18" charset="0"/>
              </a:rPr>
              <a:t>الإشكالية : </a:t>
            </a:r>
            <a:r>
              <a:rPr lang="ar-SA" sz="2000" dirty="0" smtClean="0">
                <a:latin typeface="Times New Roman" panose="02020603050405020304" pitchFamily="18" charset="0"/>
                <a:cs typeface="Times New Roman" panose="02020603050405020304" pitchFamily="18" charset="0"/>
              </a:rPr>
              <a:t>ما </a:t>
            </a:r>
            <a:r>
              <a:rPr lang="ar-SA" sz="2000" dirty="0">
                <a:latin typeface="Times New Roman" panose="02020603050405020304" pitchFamily="18" charset="0"/>
                <a:cs typeface="Times New Roman" panose="02020603050405020304" pitchFamily="18" charset="0"/>
              </a:rPr>
              <a:t>مدى تأثير تطبيق </a:t>
            </a:r>
            <a:r>
              <a:rPr lang="ar-SA" sz="2000" dirty="0" smtClean="0">
                <a:latin typeface="Times New Roman" panose="02020603050405020304" pitchFamily="18" charset="0"/>
                <a:cs typeface="Times New Roman" panose="02020603050405020304" pitchFamily="18" charset="0"/>
              </a:rPr>
              <a:t>الحوكمة</a:t>
            </a:r>
            <a:r>
              <a:rPr lang="ar-DZ" sz="2000" dirty="0" smtClean="0">
                <a:latin typeface="Times New Roman" panose="02020603050405020304" pitchFamily="18" charset="0"/>
                <a:cs typeface="Times New Roman" panose="02020603050405020304" pitchFamily="18" charset="0"/>
              </a:rPr>
              <a:t>المالية </a:t>
            </a:r>
            <a:r>
              <a:rPr lang="ar-SA" sz="2000" dirty="0">
                <a:latin typeface="Times New Roman" panose="02020603050405020304" pitchFamily="18" charset="0"/>
                <a:cs typeface="Times New Roman" panose="02020603050405020304" pitchFamily="18" charset="0"/>
              </a:rPr>
              <a:t>لضمان </a:t>
            </a:r>
            <a:r>
              <a:rPr lang="ar-DZ" sz="2000" dirty="0" smtClean="0">
                <a:latin typeface="Times New Roman" panose="02020603050405020304" pitchFamily="18" charset="0"/>
                <a:cs typeface="Times New Roman" panose="02020603050405020304" pitchFamily="18" charset="0"/>
              </a:rPr>
              <a:t>تنمية م</a:t>
            </a:r>
            <a:r>
              <a:rPr lang="ar-SA" sz="2000" dirty="0" smtClean="0">
                <a:latin typeface="Times New Roman" panose="02020603050405020304" pitchFamily="18" charset="0"/>
                <a:cs typeface="Times New Roman" panose="02020603050405020304" pitchFamily="18" charset="0"/>
              </a:rPr>
              <a:t>ستدامة </a:t>
            </a:r>
            <a:r>
              <a:rPr lang="ar-DZ" sz="2000" dirty="0" smtClean="0">
                <a:latin typeface="Times New Roman" panose="02020603050405020304" pitchFamily="18" charset="0"/>
                <a:cs typeface="Times New Roman" panose="02020603050405020304" pitchFamily="18" charset="0"/>
              </a:rPr>
              <a:t>لل</a:t>
            </a:r>
            <a:r>
              <a:rPr lang="ar-SA" sz="2000" dirty="0" smtClean="0">
                <a:latin typeface="Times New Roman" panose="02020603050405020304" pitchFamily="18" charset="0"/>
                <a:cs typeface="Times New Roman" panose="02020603050405020304" pitchFamily="18" charset="0"/>
              </a:rPr>
              <a:t>مؤسسات 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قتصادية </a:t>
            </a:r>
            <a:r>
              <a:rPr lang="ar-SA" sz="2000" dirty="0">
                <a:latin typeface="Times New Roman" panose="02020603050405020304" pitchFamily="18" charset="0"/>
                <a:cs typeface="Times New Roman" panose="02020603050405020304" pitchFamily="18" charset="0"/>
              </a:rPr>
              <a:t>و </a:t>
            </a:r>
            <a:r>
              <a:rPr lang="ar-SA" sz="2000" dirty="0" smtClean="0">
                <a:latin typeface="Times New Roman" panose="02020603050405020304" pitchFamily="18" charset="0"/>
                <a:cs typeface="Times New Roman" panose="02020603050405020304" pitchFamily="18" charset="0"/>
              </a:rPr>
              <a:t>ا</a:t>
            </a:r>
            <a:r>
              <a:rPr lang="ar-DZ" sz="2000" dirty="0" smtClean="0">
                <a:latin typeface="Times New Roman" panose="02020603050405020304" pitchFamily="18" charset="0"/>
                <a:cs typeface="Times New Roman" panose="02020603050405020304" pitchFamily="18" charset="0"/>
              </a:rPr>
              <a:t>ل</a:t>
            </a:r>
            <a:r>
              <a:rPr lang="ar-SA" sz="2000" dirty="0" smtClean="0">
                <a:latin typeface="Times New Roman" panose="02020603050405020304" pitchFamily="18" charset="0"/>
                <a:cs typeface="Times New Roman" panose="02020603050405020304" pitchFamily="18" charset="0"/>
              </a:rPr>
              <a:t>م</a:t>
            </a:r>
            <a:r>
              <a:rPr lang="ar-DZ" sz="2000" dirty="0" smtClean="0">
                <a:latin typeface="Times New Roman" panose="02020603050405020304" pitchFamily="18" charset="0"/>
                <a:cs typeface="Times New Roman" panose="02020603050405020304" pitchFamily="18" charset="0"/>
              </a:rPr>
              <a:t>ا</a:t>
            </a:r>
            <a:r>
              <a:rPr lang="ar-SA" sz="2000" dirty="0" smtClean="0">
                <a:latin typeface="Times New Roman" panose="02020603050405020304" pitchFamily="18" charset="0"/>
                <a:cs typeface="Times New Roman" panose="02020603050405020304" pitchFamily="18" charset="0"/>
              </a:rPr>
              <a:t>لية</a:t>
            </a:r>
            <a:r>
              <a:rPr lang="ar-SA" sz="2000" dirty="0">
                <a:latin typeface="Times New Roman" panose="02020603050405020304" pitchFamily="18" charset="0"/>
                <a:cs typeface="Times New Roman" panose="02020603050405020304" pitchFamily="18" charset="0"/>
              </a:rPr>
              <a:t> ؟</a:t>
            </a:r>
            <a:endParaRPr lang="ar-DZ"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ar-DZ"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ar-D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ar-DZ"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ar-D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2749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20" y="772733"/>
            <a:ext cx="10018713" cy="4657859"/>
          </a:xfrm>
        </p:spPr>
        <p:txBody>
          <a:bodyPr>
            <a:normAutofit/>
          </a:bodyPr>
          <a:lstStyle/>
          <a:p>
            <a:pPr marL="0" indent="0">
              <a:buNone/>
            </a:pPr>
            <a:r>
              <a:rPr lang="ar-DZ" b="1" dirty="0" smtClean="0">
                <a:latin typeface="Times New Roman" panose="02020603050405020304" pitchFamily="18" charset="0"/>
                <a:cs typeface="Times New Roman" panose="02020603050405020304" pitchFamily="18" charset="0"/>
              </a:rPr>
              <a:t>توصيات :</a:t>
            </a:r>
            <a:endParaRPr lang="en-US" dirty="0">
              <a:latin typeface="Times New Roman" panose="02020603050405020304" pitchFamily="18" charset="0"/>
              <a:cs typeface="Times New Roman" panose="02020603050405020304" pitchFamily="18" charset="0"/>
            </a:endParaRPr>
          </a:p>
          <a:p>
            <a:pPr marL="0" indent="0">
              <a:buNone/>
            </a:pPr>
            <a:endParaRPr lang="ar-DZ" sz="2000" dirty="0" smtClean="0">
              <a:latin typeface="Times New Roman" panose="02020603050405020304" pitchFamily="18" charset="0"/>
              <a:cs typeface="Times New Roman" panose="02020603050405020304" pitchFamily="18" charset="0"/>
            </a:endParaRPr>
          </a:p>
          <a:p>
            <a:pPr marL="0" indent="0">
              <a:buNone/>
            </a:pPr>
            <a:r>
              <a:rPr lang="ar-DZ" sz="2000" dirty="0" smtClean="0">
                <a:latin typeface="Times New Roman" panose="02020603050405020304" pitchFamily="18" charset="0"/>
                <a:cs typeface="Times New Roman" panose="02020603050405020304" pitchFamily="18" charset="0"/>
              </a:rPr>
              <a:t>- ضرورة</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تبني ممارسات الحوكمة المالية </a:t>
            </a:r>
            <a:r>
              <a:rPr lang="ar-SA" sz="2000" dirty="0" smtClean="0">
                <a:latin typeface="Times New Roman" panose="02020603050405020304" pitchFamily="18" charset="0"/>
                <a:cs typeface="Times New Roman" panose="02020603050405020304" pitchFamily="18" charset="0"/>
              </a:rPr>
              <a:t>فعالة </a:t>
            </a:r>
            <a:r>
              <a:rPr lang="ar-DZ" sz="2000" dirty="0" smtClean="0">
                <a:latin typeface="Times New Roman" panose="02020603050405020304" pitchFamily="18" charset="0"/>
                <a:cs typeface="Times New Roman" panose="02020603050405020304" pitchFamily="18" charset="0"/>
              </a:rPr>
              <a:t>بما يضمن </a:t>
            </a:r>
            <a:r>
              <a:rPr lang="ar-SA" sz="2000" dirty="0" smtClean="0">
                <a:latin typeface="Times New Roman" panose="02020603050405020304" pitchFamily="18" charset="0"/>
                <a:cs typeface="Times New Roman" panose="02020603050405020304" pitchFamily="18" charset="0"/>
              </a:rPr>
              <a:t>تحقيق 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ستدامة </a:t>
            </a:r>
            <a:r>
              <a:rPr lang="ar-SA" sz="2000" dirty="0">
                <a:latin typeface="Times New Roman" panose="02020603050405020304" pitchFamily="18" charset="0"/>
                <a:cs typeface="Times New Roman" panose="02020603050405020304" pitchFamily="18" charset="0"/>
              </a:rPr>
              <a:t>الشاملة</a:t>
            </a:r>
            <a:r>
              <a:rPr lang="en-US" sz="2000" dirty="0" smtClean="0">
                <a:latin typeface="Times New Roman" panose="02020603050405020304" pitchFamily="18" charset="0"/>
                <a:cs typeface="Times New Roman" panose="02020603050405020304" pitchFamily="18" charset="0"/>
              </a:rPr>
              <a:t>.</a:t>
            </a:r>
            <a:r>
              <a:rPr lang="ar-DZ" sz="2000" dirty="0" smtClean="0">
                <a:latin typeface="Times New Roman" panose="02020603050405020304" pitchFamily="18" charset="0"/>
                <a:cs typeface="Times New Roman" panose="02020603050405020304" pitchFamily="18" charset="0"/>
              </a:rPr>
              <a:t> </a:t>
            </a:r>
          </a:p>
          <a:p>
            <a:pPr marL="0" indent="0">
              <a:buNone/>
            </a:pPr>
            <a:r>
              <a:rPr lang="ar-DZ" sz="2000" dirty="0" smtClean="0">
                <a:latin typeface="Times New Roman" panose="02020603050405020304" pitchFamily="18" charset="0"/>
                <a:cs typeface="Times New Roman" panose="02020603050405020304" pitchFamily="18" charset="0"/>
              </a:rPr>
              <a:t>- سلامة تطبيق قواعد الحوكمة من قبل الإدارة العليا ممثبة بمجلس الإدارة و الإدارة التنفيدية يؤدي لتحقيق منافع مالية على المدى الطويل لجميع الأطراف </a:t>
            </a:r>
          </a:p>
          <a:p>
            <a:pPr marL="0" indent="0">
              <a:buNone/>
            </a:pPr>
            <a:r>
              <a:rPr lang="ar-DZ" sz="2000" dirty="0" smtClean="0">
                <a:latin typeface="Times New Roman" panose="02020603050405020304" pitchFamily="18" charset="0"/>
                <a:cs typeface="Times New Roman" panose="02020603050405020304" pitchFamily="18" charset="0"/>
              </a:rPr>
              <a:t>- تفعيل مبدا الشفافية و المساءلة لمكافحة جميع أنواع الفساد الإداري و المالي مما يعزز من إستمرارية أنشطة المؤسسة ,</a:t>
            </a:r>
          </a:p>
          <a:p>
            <a:pPr marL="0" indent="0">
              <a:buNone/>
            </a:pPr>
            <a:r>
              <a:rPr lang="ar-DZ" sz="2000" dirty="0" smtClean="0">
                <a:latin typeface="Times New Roman" panose="02020603050405020304" pitchFamily="18" charset="0"/>
                <a:cs typeface="Times New Roman" panose="02020603050405020304" pitchFamily="18" charset="0"/>
              </a:rPr>
              <a:t>- العمل على تعزيز البعد الاجتماعي و البيئي في المؤسسة بما يسهم في تحسين جودتها ,</a:t>
            </a:r>
          </a:p>
          <a:p>
            <a:pPr>
              <a:buFontTx/>
              <a:buChar char="-"/>
            </a:pPr>
            <a:endParaRPr lang="en-US" dirty="0"/>
          </a:p>
          <a:p>
            <a:pPr marL="0" indent="0">
              <a:buNone/>
            </a:pPr>
            <a:endParaRPr lang="ar-DZ" dirty="0"/>
          </a:p>
        </p:txBody>
      </p:sp>
    </p:spTree>
    <p:extLst>
      <p:ext uri="{BB962C8B-B14F-4D97-AF65-F5344CB8AC3E}">
        <p14:creationId xmlns:p14="http://schemas.microsoft.com/office/powerpoint/2010/main" val="1231874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75763"/>
            <a:ext cx="10018713" cy="4915437"/>
          </a:xfrm>
        </p:spPr>
        <p:txBody>
          <a:bodyPr>
            <a:normAutofit/>
          </a:bodyPr>
          <a:lstStyle/>
          <a:p>
            <a:pPr marL="0" indent="0">
              <a:buNone/>
            </a:pPr>
            <a:r>
              <a:rPr lang="ar-DZ" b="1" dirty="0" smtClean="0">
                <a:latin typeface="Times New Roman" panose="02020603050405020304" pitchFamily="18" charset="0"/>
                <a:cs typeface="Times New Roman" panose="02020603050405020304" pitchFamily="18" charset="0"/>
              </a:rPr>
              <a:t>المراجع : </a:t>
            </a:r>
          </a:p>
          <a:p>
            <a:pPr marL="0" indent="0">
              <a:buNone/>
            </a:pPr>
            <a:r>
              <a:rPr lang="ar-DZ" sz="2000" dirty="0" smtClean="0">
                <a:latin typeface="Times New Roman" panose="02020603050405020304" pitchFamily="18" charset="0"/>
                <a:cs typeface="Times New Roman" panose="02020603050405020304" pitchFamily="18" charset="0"/>
              </a:rPr>
              <a:t>- يــوب </a:t>
            </a:r>
            <a:r>
              <a:rPr lang="ar-DZ" sz="2000" dirty="0">
                <a:latin typeface="Times New Roman" panose="02020603050405020304" pitchFamily="18" charset="0"/>
                <a:cs typeface="Times New Roman" panose="02020603050405020304" pitchFamily="18" charset="0"/>
              </a:rPr>
              <a:t>أمـال ، </a:t>
            </a:r>
            <a:r>
              <a:rPr lang="ar-DZ" sz="2000" dirty="0" smtClean="0">
                <a:latin typeface="Times New Roman" panose="02020603050405020304" pitchFamily="18" charset="0"/>
                <a:cs typeface="Times New Roman" panose="02020603050405020304" pitchFamily="18" charset="0"/>
              </a:rPr>
              <a:t>بودبزة إكرام (2021) أثر </a:t>
            </a:r>
            <a:r>
              <a:rPr lang="ar-DZ" sz="2000" dirty="0">
                <a:latin typeface="Times New Roman" panose="02020603050405020304" pitchFamily="18" charset="0"/>
                <a:cs typeface="Times New Roman" panose="02020603050405020304" pitchFamily="18" charset="0"/>
              </a:rPr>
              <a:t>تطبيق مبادئ </a:t>
            </a:r>
            <a:r>
              <a:rPr lang="ar-DZ" sz="2000" dirty="0" smtClean="0">
                <a:latin typeface="Times New Roman" panose="02020603050405020304" pitchFamily="18" charset="0"/>
                <a:cs typeface="Times New Roman" panose="02020603050405020304" pitchFamily="18" charset="0"/>
              </a:rPr>
              <a:t>الحوكمة </a:t>
            </a:r>
            <a:r>
              <a:rPr lang="ar-DZ" sz="2000" dirty="0">
                <a:latin typeface="Times New Roman" panose="02020603050405020304" pitchFamily="18" charset="0"/>
                <a:cs typeface="Times New Roman" panose="02020603050405020304" pitchFamily="18" charset="0"/>
              </a:rPr>
              <a:t>على </a:t>
            </a:r>
            <a:r>
              <a:rPr lang="ar-DZ" sz="2000" dirty="0" smtClean="0">
                <a:latin typeface="Times New Roman" panose="02020603050405020304" pitchFamily="18" charset="0"/>
                <a:cs typeface="Times New Roman" panose="02020603050405020304" pitchFamily="18" charset="0"/>
              </a:rPr>
              <a:t>تحقيق التنمية المستذامة </a:t>
            </a:r>
            <a:r>
              <a:rPr lang="ar-DZ" sz="2000" dirty="0">
                <a:latin typeface="Times New Roman" panose="02020603050405020304" pitchFamily="18" charset="0"/>
                <a:cs typeface="Times New Roman" panose="02020603050405020304" pitchFamily="18" charset="0"/>
              </a:rPr>
              <a:t>- دراسة حالة </a:t>
            </a:r>
            <a:r>
              <a:rPr lang="ar-DZ" sz="2000" dirty="0" smtClean="0">
                <a:latin typeface="Times New Roman" panose="02020603050405020304" pitchFamily="18" charset="0"/>
                <a:cs typeface="Times New Roman" panose="02020603050405020304" pitchFamily="18" charset="0"/>
              </a:rPr>
              <a:t>- المؤسسة الوطنية </a:t>
            </a:r>
            <a:r>
              <a:rPr lang="ar-DZ" sz="2000" dirty="0">
                <a:latin typeface="Times New Roman" panose="02020603050405020304" pitchFamily="18" charset="0"/>
                <a:cs typeface="Times New Roman" panose="02020603050405020304" pitchFamily="18" charset="0"/>
              </a:rPr>
              <a:t>للرخام بسكيكدة ، </a:t>
            </a:r>
            <a:r>
              <a:rPr lang="ar-DZ" sz="2000" dirty="0" smtClean="0">
                <a:latin typeface="Times New Roman" panose="02020603050405020304" pitchFamily="18" charset="0"/>
                <a:cs typeface="Times New Roman" panose="02020603050405020304" pitchFamily="18" charset="0"/>
              </a:rPr>
              <a:t>مجلة </a:t>
            </a:r>
            <a:r>
              <a:rPr lang="ar-DZ" sz="2000" dirty="0">
                <a:latin typeface="Times New Roman" panose="02020603050405020304" pitchFamily="18" charset="0"/>
                <a:cs typeface="Times New Roman" panose="02020603050405020304" pitchFamily="18" charset="0"/>
              </a:rPr>
              <a:t>الرسالة للدراسات و البحوث </a:t>
            </a:r>
            <a:r>
              <a:rPr lang="ar-DZ" sz="2000" dirty="0" smtClean="0">
                <a:latin typeface="Times New Roman" panose="02020603050405020304" pitchFamily="18" charset="0"/>
                <a:cs typeface="Times New Roman" panose="02020603050405020304" pitchFamily="18" charset="0"/>
              </a:rPr>
              <a:t>الإنسانية ، المجلد 06 ، العدد 01 ، ص ص 11- 24 , </a:t>
            </a:r>
          </a:p>
          <a:p>
            <a:pPr marL="0" indent="0">
              <a:buNone/>
            </a:pPr>
            <a:r>
              <a:rPr lang="ar-DZ" sz="2000" dirty="0" smtClean="0">
                <a:latin typeface="Times New Roman" panose="02020603050405020304" pitchFamily="18" charset="0"/>
                <a:cs typeface="Times New Roman" panose="02020603050405020304" pitchFamily="18" charset="0"/>
              </a:rPr>
              <a:t>- عبد الرؤوف أحمد الحنفي (يونيو 2024) الحوكمة و دورها في تحقيق التنمية المستدامة ، مجلة البحوث القانونية والإقتصادية ، العدد 88 , مصر ,</a:t>
            </a:r>
          </a:p>
          <a:p>
            <a:pPr marL="0" indent="0">
              <a:buNone/>
            </a:pPr>
            <a:r>
              <a:rPr lang="ar-DZ" sz="2000" dirty="0" smtClean="0">
                <a:latin typeface="Times New Roman" panose="02020603050405020304" pitchFamily="18" charset="0"/>
                <a:cs typeface="Times New Roman" panose="02020603050405020304" pitchFamily="18" charset="0"/>
              </a:rPr>
              <a:t>- درويش مصطفى الجخلب ، عبيدة محمد الجماصي ، (2023)، أثر تطبيق مبادئ الحوكمة في تحقيق الإستدامة المالية  ، دراسة ميدانية على البنوك في بورصة فلسطين ، مجلة جامعة القدس المفتوحة للبحوث الإدارية و الاقتصادية ، المجلد 8 ، العدد 19 ,</a:t>
            </a:r>
          </a:p>
        </p:txBody>
      </p:sp>
    </p:spTree>
    <p:extLst>
      <p:ext uri="{BB962C8B-B14F-4D97-AF65-F5344CB8AC3E}">
        <p14:creationId xmlns:p14="http://schemas.microsoft.com/office/powerpoint/2010/main" val="39371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7341" y="1160171"/>
            <a:ext cx="10018713" cy="4210319"/>
          </a:xfrm>
        </p:spPr>
        <p:txBody>
          <a:bodyPr/>
          <a:lstStyle/>
          <a:p>
            <a:pPr marL="0" indent="0">
              <a:buNone/>
            </a:pPr>
            <a:r>
              <a:rPr lang="ar-SA" sz="2000" dirty="0" smtClean="0">
                <a:latin typeface="Times New Roman" panose="02020603050405020304" pitchFamily="18" charset="0"/>
                <a:cs typeface="Times New Roman" panose="02020603050405020304" pitchFamily="18" charset="0"/>
              </a:rPr>
              <a:t>قس</a:t>
            </a:r>
            <a:r>
              <a:rPr lang="ar-DZ" sz="2000" dirty="0">
                <a:latin typeface="Times New Roman" panose="02020603050405020304" pitchFamily="18" charset="0"/>
                <a:cs typeface="Times New Roman" panose="02020603050405020304" pitchFamily="18" charset="0"/>
              </a:rPr>
              <a:t>منا</a:t>
            </a:r>
            <a:r>
              <a:rPr lang="ar-SA" sz="2000" dirty="0">
                <a:latin typeface="Times New Roman" panose="02020603050405020304" pitchFamily="18" charset="0"/>
                <a:cs typeface="Times New Roman" panose="02020603050405020304" pitchFamily="18" charset="0"/>
              </a:rPr>
              <a:t> البحث إلى ثلاثة </a:t>
            </a:r>
            <a:r>
              <a:rPr lang="ar-DZ" sz="2000" dirty="0" smtClean="0">
                <a:latin typeface="Times New Roman" panose="02020603050405020304" pitchFamily="18" charset="0"/>
                <a:cs typeface="Times New Roman" panose="02020603050405020304" pitchFamily="18" charset="0"/>
              </a:rPr>
              <a:t>أجزاء </a:t>
            </a:r>
            <a:r>
              <a:rPr lang="ar-SA" sz="2000" dirty="0" smtClean="0">
                <a:latin typeface="Times New Roman" panose="02020603050405020304" pitchFamily="18" charset="0"/>
                <a:cs typeface="Times New Roman" panose="02020603050405020304" pitchFamily="18" charset="0"/>
              </a:rPr>
              <a:t>هي </a:t>
            </a:r>
            <a:r>
              <a:rPr lang="ar-SA"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lvl="0" indent="0">
              <a:buNone/>
            </a:pPr>
            <a:r>
              <a:rPr lang="ar-DZ" sz="2000" dirty="0">
                <a:latin typeface="Times New Roman" panose="02020603050405020304" pitchFamily="18" charset="0"/>
                <a:cs typeface="Times New Roman" panose="02020603050405020304" pitchFamily="18" charset="0"/>
              </a:rPr>
              <a:t>                          </a:t>
            </a:r>
            <a:r>
              <a:rPr lang="ar-DZ" sz="2000" dirty="0" smtClean="0">
                <a:latin typeface="Times New Roman" panose="02020603050405020304" pitchFamily="18" charset="0"/>
                <a:cs typeface="Times New Roman" panose="02020603050405020304" pitchFamily="18" charset="0"/>
              </a:rPr>
              <a:t> 1- </a:t>
            </a:r>
            <a:r>
              <a:rPr lang="ar-DZ" sz="2000" dirty="0" smtClean="0">
                <a:latin typeface="Times New Roman" panose="02020603050405020304" pitchFamily="18" charset="0"/>
                <a:cs typeface="Times New Roman" panose="02020603050405020304" pitchFamily="18" charset="0"/>
              </a:rPr>
              <a:t>الحوكمة المالية </a:t>
            </a:r>
            <a:r>
              <a:rPr lang="ar-SA"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lvl="0" indent="0">
              <a:buNone/>
            </a:pPr>
            <a:r>
              <a:rPr lang="ar-DZ" sz="2000" dirty="0">
                <a:latin typeface="Times New Roman" panose="02020603050405020304" pitchFamily="18" charset="0"/>
                <a:cs typeface="Times New Roman" panose="02020603050405020304" pitchFamily="18" charset="0"/>
              </a:rPr>
              <a:t>                        </a:t>
            </a:r>
            <a:r>
              <a:rPr lang="ar-DZ" sz="2000" dirty="0" smtClean="0">
                <a:latin typeface="Times New Roman" panose="02020603050405020304" pitchFamily="18" charset="0"/>
                <a:cs typeface="Times New Roman" panose="02020603050405020304" pitchFamily="18" charset="0"/>
              </a:rPr>
              <a:t>  2 - </a:t>
            </a:r>
            <a:r>
              <a:rPr lang="ar-DZ" sz="2000" dirty="0" smtClean="0">
                <a:latin typeface="Times New Roman" panose="02020603050405020304" pitchFamily="18" charset="0"/>
                <a:cs typeface="Times New Roman" panose="02020603050405020304" pitchFamily="18" charset="0"/>
              </a:rPr>
              <a:t>التنمية المستدامة في المؤسسات </a:t>
            </a:r>
            <a:r>
              <a:rPr lang="ar-SA"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lvl="0" indent="0">
              <a:buNone/>
            </a:pPr>
            <a:r>
              <a:rPr lang="ar-DZ" sz="2000" dirty="0">
                <a:latin typeface="Times New Roman" panose="02020603050405020304" pitchFamily="18" charset="0"/>
                <a:cs typeface="Times New Roman" panose="02020603050405020304" pitchFamily="18" charset="0"/>
              </a:rPr>
              <a:t>                          </a:t>
            </a:r>
            <a:r>
              <a:rPr lang="ar-DZ" sz="2000" dirty="0" smtClean="0">
                <a:latin typeface="Times New Roman" panose="02020603050405020304" pitchFamily="18" charset="0"/>
                <a:cs typeface="Times New Roman" panose="02020603050405020304" pitchFamily="18" charset="0"/>
              </a:rPr>
              <a:t>3- أثر الحوكمة على إستدامة التنمية في المؤسسات </a:t>
            </a:r>
            <a:r>
              <a:rPr lang="ar-SA" sz="2000" dirty="0" smtClean="0">
                <a:latin typeface="Sakkal Majalla" panose="02000000000000000000" pitchFamily="2" charset="-78"/>
                <a:cs typeface="Sakkal Majalla" panose="02000000000000000000" pitchFamily="2" charset="-78"/>
              </a:rPr>
              <a:t>.</a:t>
            </a:r>
            <a:endParaRPr lang="en-US" sz="2000" dirty="0">
              <a:latin typeface="Sakkal Majalla" panose="02000000000000000000" pitchFamily="2" charset="-78"/>
              <a:cs typeface="Sakkal Majalla" panose="02000000000000000000" pitchFamily="2" charset="-78"/>
            </a:endParaRPr>
          </a:p>
          <a:p>
            <a:pPr marL="0" indent="0">
              <a:buNone/>
            </a:pPr>
            <a:endParaRPr lang="ar-DZ" dirty="0"/>
          </a:p>
        </p:txBody>
      </p:sp>
    </p:spTree>
    <p:extLst>
      <p:ext uri="{BB962C8B-B14F-4D97-AF65-F5344CB8AC3E}">
        <p14:creationId xmlns:p14="http://schemas.microsoft.com/office/powerpoint/2010/main" val="451475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038" y="811369"/>
            <a:ext cx="10549986" cy="5396248"/>
          </a:xfrm>
        </p:spPr>
        <p:txBody>
          <a:bodyPr>
            <a:normAutofit/>
          </a:bodyPr>
          <a:lstStyle/>
          <a:p>
            <a:pPr marL="0" indent="0">
              <a:buNone/>
            </a:pPr>
            <a:r>
              <a:rPr lang="ar-DZ" b="1" dirty="0" smtClean="0">
                <a:latin typeface="Times New Roman" panose="02020603050405020304" pitchFamily="18" charset="0"/>
                <a:cs typeface="Times New Roman" panose="02020603050405020304" pitchFamily="18" charset="0"/>
              </a:rPr>
              <a:t>1- الحوكمة المالية</a:t>
            </a:r>
            <a:endParaRPr lang="ar-DZ" b="1" dirty="0" smtClean="0">
              <a:latin typeface="Times New Roman" panose="02020603050405020304" pitchFamily="18" charset="0"/>
              <a:cs typeface="Times New Roman" panose="02020603050405020304" pitchFamily="18" charset="0"/>
            </a:endParaRPr>
          </a:p>
          <a:p>
            <a:pPr marL="0" indent="0">
              <a:buNone/>
            </a:pPr>
            <a:r>
              <a:rPr lang="ar-DZ" b="1" dirty="0" smtClean="0">
                <a:latin typeface="Times New Roman" panose="02020603050405020304" pitchFamily="18" charset="0"/>
                <a:cs typeface="Times New Roman" panose="02020603050405020304" pitchFamily="18" charset="0"/>
              </a:rPr>
              <a:t>1</a:t>
            </a:r>
            <a:r>
              <a:rPr lang="ar-SA" b="1" dirty="0" smtClean="0">
                <a:latin typeface="Times New Roman" panose="02020603050405020304" pitchFamily="18" charset="0"/>
                <a:cs typeface="Times New Roman" panose="02020603050405020304" pitchFamily="18" charset="0"/>
              </a:rPr>
              <a:t>-</a:t>
            </a:r>
            <a:r>
              <a:rPr lang="ar-DZ" b="1" dirty="0" smtClean="0">
                <a:latin typeface="Times New Roman" panose="02020603050405020304" pitchFamily="18" charset="0"/>
                <a:cs typeface="Times New Roman" panose="02020603050405020304" pitchFamily="18" charset="0"/>
              </a:rPr>
              <a:t> 1</a:t>
            </a:r>
            <a:r>
              <a:rPr lang="ar-SA" b="1" dirty="0" smtClean="0">
                <a:latin typeface="Times New Roman" panose="02020603050405020304" pitchFamily="18" charset="0"/>
                <a:cs typeface="Times New Roman" panose="02020603050405020304" pitchFamily="18" charset="0"/>
              </a:rPr>
              <a:t> </a:t>
            </a:r>
            <a:r>
              <a:rPr lang="ar-SA" b="1" dirty="0">
                <a:latin typeface="Times New Roman" panose="02020603050405020304" pitchFamily="18" charset="0"/>
                <a:cs typeface="Times New Roman" panose="02020603050405020304" pitchFamily="18" charset="0"/>
              </a:rPr>
              <a:t>تعريف الحوكمة المالية</a:t>
            </a:r>
            <a:endParaRPr lang="en-US" b="1" dirty="0">
              <a:latin typeface="Times New Roman" panose="02020603050405020304" pitchFamily="18" charset="0"/>
              <a:cs typeface="Times New Roman" panose="02020603050405020304" pitchFamily="18" charset="0"/>
            </a:endParaRPr>
          </a:p>
          <a:p>
            <a:pPr marL="0" indent="0">
              <a:buNone/>
            </a:pPr>
            <a:r>
              <a:rPr lang="ar-SA" sz="2000" dirty="0">
                <a:latin typeface="Times New Roman" panose="02020603050405020304" pitchFamily="18" charset="0"/>
                <a:cs typeface="Times New Roman" panose="02020603050405020304" pitchFamily="18" charset="0"/>
              </a:rPr>
              <a:t>هي مجموعة المبادئ والممارسات التي تهدف إلى تنظيم وإدارة الموارد المالية في المؤسسات بطريقة شفافة وعادلة ومسؤولة. هدفها الأساسي هو ضمان أن جميع الأنشطة المالية تتم وفقًا لمعايير محددة تضمن الشفافية والمساءلة والكفاءة</a:t>
            </a:r>
            <a:r>
              <a:rPr lang="en-US" sz="2000" dirty="0" smtClean="0">
                <a:latin typeface="Times New Roman" panose="02020603050405020304" pitchFamily="18" charset="0"/>
                <a:cs typeface="Times New Roman" panose="02020603050405020304" pitchFamily="18" charset="0"/>
              </a:rPr>
              <a:t>.</a:t>
            </a:r>
            <a:r>
              <a:rPr lang="ar-SA"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indent="0">
              <a:buNone/>
            </a:pPr>
            <a:r>
              <a:rPr lang="ar-SA" sz="2000" dirty="0" smtClean="0">
                <a:latin typeface="Times New Roman" panose="02020603050405020304" pitchFamily="18" charset="0"/>
                <a:cs typeface="Times New Roman" panose="02020603050405020304" pitchFamily="18" charset="0"/>
              </a:rPr>
              <a:t>هي </a:t>
            </a:r>
            <a:r>
              <a:rPr lang="ar-SA" sz="2000" dirty="0">
                <a:latin typeface="Times New Roman" panose="02020603050405020304" pitchFamily="18" charset="0"/>
                <a:cs typeface="Times New Roman" panose="02020603050405020304" pitchFamily="18" charset="0"/>
              </a:rPr>
              <a:t>مجموعة من الأنظمة والإجراءات التي تتبناها المؤسسات لضمان الإدارة الرشيدة لمواردها المالية. تهدف إلى تحقيق الشفافية والمساءلة وضمان استخدام الموارد بشكل فعال</a:t>
            </a:r>
            <a:r>
              <a:rPr lang="en-US" sz="2000" dirty="0">
                <a:latin typeface="Times New Roman" panose="02020603050405020304" pitchFamily="18" charset="0"/>
                <a:cs typeface="Times New Roman" panose="02020603050405020304" pitchFamily="18" charset="0"/>
              </a:rPr>
              <a:t>.</a:t>
            </a:r>
          </a:p>
          <a:p>
            <a:pPr marL="0" indent="0">
              <a:buNone/>
            </a:pPr>
            <a:r>
              <a:rPr lang="ar-SA" sz="2000" dirty="0" smtClean="0">
                <a:latin typeface="Times New Roman" panose="02020603050405020304" pitchFamily="18" charset="0"/>
                <a:cs typeface="Times New Roman" panose="02020603050405020304" pitchFamily="18" charset="0"/>
              </a:rPr>
              <a:t>مجموعة </a:t>
            </a:r>
            <a:r>
              <a:rPr lang="ar-SA" sz="2000" dirty="0">
                <a:latin typeface="Times New Roman" panose="02020603050405020304" pitchFamily="18" charset="0"/>
                <a:cs typeface="Times New Roman" panose="02020603050405020304" pitchFamily="18" charset="0"/>
              </a:rPr>
              <a:t>من العمليات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القوانين 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السياسات </a:t>
            </a:r>
            <a:r>
              <a:rPr lang="ar-SA" sz="2000" dirty="0">
                <a:latin typeface="Times New Roman" panose="02020603050405020304" pitchFamily="18" charset="0"/>
                <a:cs typeface="Times New Roman" panose="02020603050405020304" pitchFamily="18" charset="0"/>
              </a:rPr>
              <a:t>التي تدير بها المؤسسات مواردها المالية. تهدف إلى تحقيق الشفافية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المساءلة 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ضمان </a:t>
            </a:r>
            <a:r>
              <a:rPr lang="ar-SA" sz="2000" dirty="0">
                <a:latin typeface="Times New Roman" panose="02020603050405020304" pitchFamily="18" charset="0"/>
                <a:cs typeface="Times New Roman" panose="02020603050405020304" pitchFamily="18" charset="0"/>
              </a:rPr>
              <a:t>استخدام الموارد بشكل </a:t>
            </a:r>
            <a:r>
              <a:rPr lang="ar-SA" sz="2000" dirty="0" smtClean="0">
                <a:latin typeface="Times New Roman" panose="02020603050405020304" pitchFamily="18" charset="0"/>
                <a:cs typeface="Times New Roman" panose="02020603050405020304" pitchFamily="18" charset="0"/>
              </a:rPr>
              <a:t>أمثل</a:t>
            </a:r>
            <a:r>
              <a:rPr lang="ar-DZ"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endParaRPr lang="en-US" dirty="0"/>
          </a:p>
          <a:p>
            <a:endParaRPr lang="ar-DZ" dirty="0"/>
          </a:p>
        </p:txBody>
      </p:sp>
    </p:spTree>
    <p:extLst>
      <p:ext uri="{BB962C8B-B14F-4D97-AF65-F5344CB8AC3E}">
        <p14:creationId xmlns:p14="http://schemas.microsoft.com/office/powerpoint/2010/main" val="2381223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2" y="772732"/>
            <a:ext cx="10601502" cy="5331853"/>
          </a:xfrm>
        </p:spPr>
        <p:txBody>
          <a:bodyPr/>
          <a:lstStyle/>
          <a:p>
            <a:pPr marL="0" indent="0">
              <a:buNone/>
            </a:pPr>
            <a:r>
              <a:rPr lang="ar-DZ" b="1" dirty="0" smtClean="0">
                <a:latin typeface="Times New Roman" panose="02020603050405020304" pitchFamily="18" charset="0"/>
                <a:cs typeface="Times New Roman" panose="02020603050405020304" pitchFamily="18" charset="0"/>
              </a:rPr>
              <a:t>1- 2 </a:t>
            </a:r>
            <a:r>
              <a:rPr lang="ar-SA" b="1" dirty="0" smtClean="0">
                <a:latin typeface="Times New Roman" panose="02020603050405020304" pitchFamily="18" charset="0"/>
                <a:cs typeface="Times New Roman" panose="02020603050405020304" pitchFamily="18" charset="0"/>
              </a:rPr>
              <a:t> </a:t>
            </a:r>
            <a:r>
              <a:rPr lang="ar-SA" b="1" dirty="0">
                <a:latin typeface="Times New Roman" panose="02020603050405020304" pitchFamily="18" charset="0"/>
                <a:cs typeface="Times New Roman" panose="02020603050405020304" pitchFamily="18" charset="0"/>
              </a:rPr>
              <a:t>أهمية الحوكمة المالية</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lvl="0" indent="0">
              <a:buNone/>
            </a:pPr>
            <a:r>
              <a:rPr lang="ar-DZ" sz="2000" dirty="0" smtClean="0">
                <a:latin typeface="Times New Roman" panose="02020603050405020304" pitchFamily="18" charset="0"/>
                <a:cs typeface="Times New Roman" panose="02020603050405020304" pitchFamily="18" charset="0"/>
              </a:rPr>
              <a:t>أ - </a:t>
            </a:r>
            <a:r>
              <a:rPr lang="ar-SA" sz="2000" dirty="0" smtClean="0">
                <a:latin typeface="Times New Roman" panose="02020603050405020304" pitchFamily="18" charset="0"/>
                <a:cs typeface="Times New Roman" panose="02020603050405020304" pitchFamily="18" charset="0"/>
              </a:rPr>
              <a:t>تحسين </a:t>
            </a:r>
            <a:r>
              <a:rPr lang="ar-SA" sz="2000" dirty="0">
                <a:latin typeface="Times New Roman" panose="02020603050405020304" pitchFamily="18" charset="0"/>
                <a:cs typeface="Times New Roman" panose="02020603050405020304" pitchFamily="18" charset="0"/>
              </a:rPr>
              <a:t>الأداء المالي</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تعزيز </a:t>
            </a:r>
            <a:r>
              <a:rPr lang="ar-SA" sz="2000" dirty="0">
                <a:latin typeface="Times New Roman" panose="02020603050405020304" pitchFamily="18" charset="0"/>
                <a:cs typeface="Times New Roman" panose="02020603050405020304" pitchFamily="18" charset="0"/>
              </a:rPr>
              <a:t>الكفاءة في استخدام الموارد المالية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زيادة </a:t>
            </a:r>
            <a:r>
              <a:rPr lang="ar-SA" sz="2000" dirty="0">
                <a:latin typeface="Times New Roman" panose="02020603050405020304" pitchFamily="18" charset="0"/>
                <a:cs typeface="Times New Roman" panose="02020603050405020304" pitchFamily="18" charset="0"/>
              </a:rPr>
              <a:t>الربحية</a:t>
            </a:r>
            <a:r>
              <a:rPr lang="en-US" sz="2000" dirty="0">
                <a:latin typeface="Times New Roman" panose="02020603050405020304" pitchFamily="18" charset="0"/>
                <a:cs typeface="Times New Roman" panose="02020603050405020304" pitchFamily="18" charset="0"/>
              </a:rPr>
              <a:t>.</a:t>
            </a:r>
          </a:p>
          <a:p>
            <a:pPr marL="0" lvl="0" indent="0">
              <a:buNone/>
            </a:pPr>
            <a:r>
              <a:rPr lang="ar-DZ" sz="2000" dirty="0" smtClean="0">
                <a:latin typeface="Times New Roman" panose="02020603050405020304" pitchFamily="18" charset="0"/>
                <a:cs typeface="Times New Roman" panose="02020603050405020304" pitchFamily="18" charset="0"/>
              </a:rPr>
              <a:t>ب - </a:t>
            </a:r>
            <a:r>
              <a:rPr lang="ar-SA" sz="2000" dirty="0" smtClean="0">
                <a:latin typeface="Times New Roman" panose="02020603050405020304" pitchFamily="18" charset="0"/>
                <a:cs typeface="Times New Roman" panose="02020603050405020304" pitchFamily="18" charset="0"/>
              </a:rPr>
              <a:t>تعزيز الثقة</a:t>
            </a:r>
            <a:r>
              <a:rPr lang="ar-DZ" sz="2000" dirty="0" smtClean="0">
                <a:latin typeface="Times New Roman" panose="02020603050405020304" pitchFamily="18" charset="0"/>
                <a:cs typeface="Times New Roman" panose="02020603050405020304" pitchFamily="18" charset="0"/>
              </a:rPr>
              <a:t>:</a:t>
            </a:r>
          </a:p>
          <a:p>
            <a:pPr marL="0" lvl="0" indent="0">
              <a:buNone/>
            </a:pPr>
            <a:r>
              <a:rPr lang="ar-SA" sz="2000" dirty="0" smtClean="0">
                <a:latin typeface="Times New Roman" panose="02020603050405020304" pitchFamily="18" charset="0"/>
                <a:cs typeface="Times New Roman" panose="02020603050405020304" pitchFamily="18" charset="0"/>
              </a:rPr>
              <a:t>بناء </a:t>
            </a:r>
            <a:r>
              <a:rPr lang="ar-SA" sz="2000" dirty="0">
                <a:latin typeface="Times New Roman" panose="02020603050405020304" pitchFamily="18" charset="0"/>
                <a:cs typeface="Times New Roman" panose="02020603050405020304" pitchFamily="18" charset="0"/>
              </a:rPr>
              <a:t>الثقة مع الأطراف المستفيدة ( المساهمين و المستثمرين حاليين </a:t>
            </a:r>
            <a:r>
              <a:rPr lang="ar-SA" sz="2000" dirty="0" smtClean="0">
                <a:latin typeface="Times New Roman" panose="02020603050405020304" pitchFamily="18" charset="0"/>
                <a:cs typeface="Times New Roman" panose="02020603050405020304" pitchFamily="18" charset="0"/>
              </a:rPr>
              <a:t>و</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مستقبليين </a:t>
            </a:r>
            <a:r>
              <a:rPr lang="ar-S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p>
          <a:p>
            <a:pPr marL="0" lvl="0" indent="0">
              <a:buNone/>
            </a:pPr>
            <a:r>
              <a:rPr lang="ar-DZ" sz="2000" dirty="0" smtClean="0">
                <a:latin typeface="Times New Roman" panose="02020603050405020304" pitchFamily="18" charset="0"/>
                <a:cs typeface="Times New Roman" panose="02020603050405020304" pitchFamily="18" charset="0"/>
              </a:rPr>
              <a:t>ج - </a:t>
            </a:r>
            <a:r>
              <a:rPr lang="ar-SA" sz="2000" dirty="0" smtClean="0">
                <a:latin typeface="Times New Roman" panose="02020603050405020304" pitchFamily="18" charset="0"/>
                <a:cs typeface="Times New Roman" panose="02020603050405020304" pitchFamily="18" charset="0"/>
              </a:rPr>
              <a:t>دعم ا</a:t>
            </a:r>
            <a:r>
              <a:rPr lang="ar-DZ" sz="2000" dirty="0" smtClean="0">
                <a:latin typeface="Times New Roman" panose="02020603050405020304" pitchFamily="18" charset="0"/>
                <a:cs typeface="Times New Roman" panose="02020603050405020304" pitchFamily="18" charset="0"/>
              </a:rPr>
              <a:t>لإ</a:t>
            </a:r>
            <a:r>
              <a:rPr lang="ar-SA" sz="2000" dirty="0" smtClean="0">
                <a:latin typeface="Times New Roman" panose="02020603050405020304" pitchFamily="18" charset="0"/>
                <a:cs typeface="Times New Roman" panose="02020603050405020304" pitchFamily="18" charset="0"/>
              </a:rPr>
              <a:t>ستدامة</a:t>
            </a:r>
            <a:r>
              <a:rPr lang="en-US" sz="2000" dirty="0">
                <a:latin typeface="Times New Roman" panose="02020603050405020304" pitchFamily="18" charset="0"/>
                <a:cs typeface="Times New Roman" panose="02020603050405020304" pitchFamily="18" charset="0"/>
              </a:rPr>
              <a:t>: </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المساهمة </a:t>
            </a:r>
            <a:r>
              <a:rPr lang="ar-SA" sz="2000" dirty="0">
                <a:latin typeface="Times New Roman" panose="02020603050405020304" pitchFamily="18" charset="0"/>
                <a:cs typeface="Times New Roman" panose="02020603050405020304" pitchFamily="18" charset="0"/>
              </a:rPr>
              <a:t>في </a:t>
            </a:r>
            <a:r>
              <a:rPr lang="ar-SA" sz="2000" dirty="0" smtClean="0">
                <a:latin typeface="Times New Roman" panose="02020603050405020304" pitchFamily="18" charset="0"/>
                <a:cs typeface="Times New Roman" panose="02020603050405020304" pitchFamily="18" charset="0"/>
              </a:rPr>
              <a:t>تعزيز</a:t>
            </a:r>
            <a:r>
              <a:rPr lang="ar-DZ" sz="2000" dirty="0" smtClean="0">
                <a:latin typeface="Times New Roman" panose="02020603050405020304" pitchFamily="18" charset="0"/>
                <a:cs typeface="Times New Roman" panose="02020603050405020304" pitchFamily="18" charset="0"/>
              </a:rPr>
              <a:t> </a:t>
            </a:r>
            <a:r>
              <a:rPr lang="ar-SA" sz="2000" dirty="0" smtClean="0">
                <a:latin typeface="Times New Roman" panose="02020603050405020304" pitchFamily="18" charset="0"/>
                <a:cs typeface="Times New Roman" panose="02020603050405020304" pitchFamily="18" charset="0"/>
              </a:rPr>
              <a:t>السياسات </a:t>
            </a:r>
            <a:r>
              <a:rPr lang="ar-SA" sz="2000" dirty="0">
                <a:latin typeface="Times New Roman" panose="02020603050405020304" pitchFamily="18" charset="0"/>
                <a:cs typeface="Times New Roman" panose="02020603050405020304" pitchFamily="18" charset="0"/>
              </a:rPr>
              <a:t>المالية التي تحقق توازن بين </a:t>
            </a:r>
            <a:r>
              <a:rPr lang="ar-DZ" sz="2000" dirty="0" smtClean="0">
                <a:latin typeface="Times New Roman" panose="02020603050405020304" pitchFamily="18" charset="0"/>
                <a:cs typeface="Times New Roman" panose="02020603050405020304" pitchFamily="18" charset="0"/>
              </a:rPr>
              <a:t>أ</a:t>
            </a:r>
            <a:r>
              <a:rPr lang="ar-SA" sz="2000" dirty="0" smtClean="0">
                <a:latin typeface="Times New Roman" panose="02020603050405020304" pitchFamily="18" charset="0"/>
                <a:cs typeface="Times New Roman" panose="02020603050405020304" pitchFamily="18" charset="0"/>
              </a:rPr>
              <a:t>أبعاد</a:t>
            </a:r>
            <a:r>
              <a:rPr lang="ar-DZ" sz="2000" dirty="0" smtClean="0">
                <a:latin typeface="Times New Roman" panose="02020603050405020304" pitchFamily="18" charset="0"/>
                <a:cs typeface="Times New Roman" panose="02020603050405020304" pitchFamily="18" charset="0"/>
              </a:rPr>
              <a:t>ها</a:t>
            </a:r>
            <a:r>
              <a:rPr lang="ar-SA" sz="2000" dirty="0" smtClean="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الأساسية </a:t>
            </a:r>
            <a:r>
              <a:rPr lang="ar-DZ" sz="2000" dirty="0" smtClean="0">
                <a:latin typeface="Times New Roman" panose="02020603050405020304" pitchFamily="18" charset="0"/>
                <a:cs typeface="Times New Roman" panose="02020603050405020304" pitchFamily="18" charset="0"/>
              </a:rPr>
              <a:t>الإ</a:t>
            </a:r>
            <a:r>
              <a:rPr lang="ar-SA" sz="2000" dirty="0" smtClean="0">
                <a:latin typeface="Times New Roman" panose="02020603050405020304" pitchFamily="18" charset="0"/>
                <a:cs typeface="Times New Roman" panose="02020603050405020304" pitchFamily="18" charset="0"/>
              </a:rPr>
              <a:t>قتصادية و</a:t>
            </a:r>
            <a:r>
              <a:rPr lang="ar-DZ" sz="2000" dirty="0" smtClean="0">
                <a:latin typeface="Times New Roman" panose="02020603050405020304" pitchFamily="18" charset="0"/>
                <a:cs typeface="Times New Roman" panose="02020603050405020304" pitchFamily="18" charset="0"/>
              </a:rPr>
              <a:t> ال</a:t>
            </a:r>
            <a:r>
              <a:rPr lang="ar-SA" sz="2000" dirty="0" smtClean="0">
                <a:latin typeface="Times New Roman" panose="02020603050405020304" pitchFamily="18" charset="0"/>
                <a:cs typeface="Times New Roman" panose="02020603050405020304" pitchFamily="18" charset="0"/>
              </a:rPr>
              <a:t>إجتماعية </a:t>
            </a:r>
            <a:r>
              <a:rPr lang="ar-SA" sz="2000" dirty="0">
                <a:latin typeface="Times New Roman" panose="02020603050405020304" pitchFamily="18" charset="0"/>
                <a:cs typeface="Times New Roman" panose="02020603050405020304" pitchFamily="18" charset="0"/>
              </a:rPr>
              <a:t>والبيئية</a:t>
            </a:r>
            <a:r>
              <a:rPr lang="en-US" sz="2000" dirty="0">
                <a:latin typeface="Times New Roman" panose="02020603050405020304" pitchFamily="18" charset="0"/>
                <a:cs typeface="Times New Roman" panose="02020603050405020304" pitchFamily="18" charset="0"/>
              </a:rPr>
              <a:t>.</a:t>
            </a:r>
          </a:p>
          <a:p>
            <a:pPr marL="0" indent="0">
              <a:buNone/>
            </a:pPr>
            <a:endParaRPr lang="ar-DZ" dirty="0"/>
          </a:p>
        </p:txBody>
      </p:sp>
    </p:spTree>
    <p:extLst>
      <p:ext uri="{BB962C8B-B14F-4D97-AF65-F5344CB8AC3E}">
        <p14:creationId xmlns:p14="http://schemas.microsoft.com/office/powerpoint/2010/main" val="24845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885" y="631066"/>
            <a:ext cx="10614381" cy="5469228"/>
          </a:xfrm>
        </p:spPr>
        <p:txBody>
          <a:bodyPr>
            <a:normAutofit fontScale="92500"/>
          </a:bodyPr>
          <a:lstStyle/>
          <a:p>
            <a:pPr marL="0" indent="0">
              <a:buNone/>
            </a:pPr>
            <a:endParaRPr lang="ar-DZ" sz="2200" b="1" dirty="0" smtClean="0"/>
          </a:p>
          <a:p>
            <a:pPr marL="0" indent="0">
              <a:buNone/>
            </a:pPr>
            <a:r>
              <a:rPr lang="ar-DZ" sz="2600" b="1" dirty="0">
                <a:latin typeface="Times New Roman" panose="02020603050405020304" pitchFamily="18" charset="0"/>
                <a:cs typeface="Times New Roman" panose="02020603050405020304" pitchFamily="18" charset="0"/>
              </a:rPr>
              <a:t>1</a:t>
            </a:r>
            <a:r>
              <a:rPr lang="ar-DZ" sz="2600" b="1" dirty="0" smtClean="0">
                <a:latin typeface="Times New Roman" panose="02020603050405020304" pitchFamily="18" charset="0"/>
                <a:cs typeface="Times New Roman" panose="02020603050405020304" pitchFamily="18" charset="0"/>
              </a:rPr>
              <a:t> - 3</a:t>
            </a:r>
            <a:r>
              <a:rPr lang="ar-SA" sz="2600" b="1" dirty="0" smtClean="0">
                <a:latin typeface="Times New Roman" panose="02020603050405020304" pitchFamily="18" charset="0"/>
                <a:cs typeface="Times New Roman" panose="02020603050405020304" pitchFamily="18" charset="0"/>
              </a:rPr>
              <a:t> </a:t>
            </a:r>
            <a:r>
              <a:rPr lang="ar-SA" sz="2600" b="1" dirty="0">
                <a:latin typeface="Times New Roman" panose="02020603050405020304" pitchFamily="18" charset="0"/>
                <a:cs typeface="Times New Roman" panose="02020603050405020304" pitchFamily="18" charset="0"/>
              </a:rPr>
              <a:t>أنواع الحوكمة </a:t>
            </a:r>
            <a:r>
              <a:rPr lang="ar-SA" sz="2600" b="1" dirty="0" smtClean="0">
                <a:latin typeface="Times New Roman" panose="02020603050405020304" pitchFamily="18" charset="0"/>
                <a:cs typeface="Times New Roman" panose="02020603050405020304" pitchFamily="18" charset="0"/>
              </a:rPr>
              <a:t>المالية</a:t>
            </a:r>
            <a:r>
              <a:rPr lang="ar-DZ" sz="2600" b="1" dirty="0" smtClean="0">
                <a:latin typeface="Times New Roman" panose="02020603050405020304" pitchFamily="18" charset="0"/>
                <a:cs typeface="Times New Roman" panose="02020603050405020304" pitchFamily="18" charset="0"/>
              </a:rPr>
              <a:t>  </a:t>
            </a:r>
            <a:r>
              <a:rPr lang="ar-DZ" sz="2200" dirty="0" smtClean="0">
                <a:latin typeface="Times New Roman" panose="02020603050405020304" pitchFamily="18" charset="0"/>
                <a:cs typeface="Times New Roman" panose="02020603050405020304" pitchFamily="18" charset="0"/>
              </a:rPr>
              <a:t>يتم</a:t>
            </a:r>
            <a:r>
              <a:rPr lang="ar-SA" sz="2200" dirty="0" smtClean="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تصنيفها إلى عدة أنواع بناءً على الهدف والمجال تطبقها. فيما يلي أبرز أنواع الحوكمة المالية</a:t>
            </a:r>
            <a:r>
              <a:rPr lang="en-US" sz="2200" dirty="0">
                <a:latin typeface="Times New Roman" panose="02020603050405020304" pitchFamily="18" charset="0"/>
                <a:cs typeface="Times New Roman" panose="02020603050405020304" pitchFamily="18" charset="0"/>
              </a:rPr>
              <a:t>:</a:t>
            </a:r>
          </a:p>
          <a:p>
            <a:pPr marL="0" lvl="0" indent="0">
              <a:buNone/>
            </a:pPr>
            <a:r>
              <a:rPr lang="en-US" sz="2200" dirty="0">
                <a:latin typeface="Times New Roman" panose="02020603050405020304" pitchFamily="18" charset="0"/>
                <a:cs typeface="Times New Roman" panose="02020603050405020304" pitchFamily="18" charset="0"/>
              </a:rPr>
              <a:t> </a:t>
            </a:r>
            <a:r>
              <a:rPr lang="ar-DZ" sz="2200" dirty="0" smtClean="0">
                <a:latin typeface="Times New Roman" panose="02020603050405020304" pitchFamily="18" charset="0"/>
                <a:cs typeface="Times New Roman" panose="02020603050405020304" pitchFamily="18" charset="0"/>
              </a:rPr>
              <a:t>أ - </a:t>
            </a:r>
            <a:r>
              <a:rPr lang="ar-SA" sz="2200" dirty="0" smtClean="0">
                <a:latin typeface="Times New Roman" panose="02020603050405020304" pitchFamily="18" charset="0"/>
                <a:cs typeface="Times New Roman" panose="02020603050405020304" pitchFamily="18" charset="0"/>
              </a:rPr>
              <a:t>الحوكمة </a:t>
            </a:r>
            <a:r>
              <a:rPr lang="ar-SA" sz="2200" dirty="0">
                <a:latin typeface="Times New Roman" panose="02020603050405020304" pitchFamily="18" charset="0"/>
                <a:cs typeface="Times New Roman" panose="02020603050405020304" pitchFamily="18" charset="0"/>
              </a:rPr>
              <a:t>المالية المؤسسية</a:t>
            </a:r>
            <a:r>
              <a:rPr lang="en-US" sz="2200" dirty="0">
                <a:latin typeface="Times New Roman" panose="02020603050405020304" pitchFamily="18" charset="0"/>
                <a:cs typeface="Times New Roman" panose="02020603050405020304" pitchFamily="18" charset="0"/>
              </a:rPr>
              <a:t>: </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هي </a:t>
            </a:r>
            <a:r>
              <a:rPr lang="ar-SA" sz="2200" dirty="0">
                <a:latin typeface="Times New Roman" panose="02020603050405020304" pitchFamily="18" charset="0"/>
                <a:cs typeface="Times New Roman" panose="02020603050405020304" pitchFamily="18" charset="0"/>
              </a:rPr>
              <a:t>مجموعة القواعد والإجراءات التي تنظم الأنشطة المالية داخل المؤسسة. تهدف إلى ضمان الشفافية والمساءلة في إدارة الموارد المالية .</a:t>
            </a:r>
            <a:endParaRPr lang="en-US" sz="2200" dirty="0">
              <a:latin typeface="Times New Roman" panose="02020603050405020304" pitchFamily="18" charset="0"/>
              <a:cs typeface="Times New Roman" panose="02020603050405020304" pitchFamily="18" charset="0"/>
            </a:endParaRPr>
          </a:p>
          <a:p>
            <a:pPr marL="0" lvl="0" indent="0">
              <a:buNone/>
            </a:pPr>
            <a:r>
              <a:rPr lang="ar-DZ" sz="2200" dirty="0" smtClean="0">
                <a:latin typeface="Times New Roman" panose="02020603050405020304" pitchFamily="18" charset="0"/>
                <a:cs typeface="Times New Roman" panose="02020603050405020304" pitchFamily="18" charset="0"/>
              </a:rPr>
              <a:t>ب -</a:t>
            </a:r>
            <a:r>
              <a:rPr lang="ar-SA" sz="2200" dirty="0" smtClean="0">
                <a:latin typeface="Times New Roman" panose="02020603050405020304" pitchFamily="18" charset="0"/>
                <a:cs typeface="Times New Roman" panose="02020603050405020304" pitchFamily="18" charset="0"/>
              </a:rPr>
              <a:t>الحوكمة </a:t>
            </a:r>
            <a:r>
              <a:rPr lang="ar-SA" sz="2200" dirty="0">
                <a:latin typeface="Times New Roman" panose="02020603050405020304" pitchFamily="18" charset="0"/>
                <a:cs typeface="Times New Roman" panose="02020603050405020304" pitchFamily="18" charset="0"/>
              </a:rPr>
              <a:t>المالية العامة </a:t>
            </a:r>
            <a:r>
              <a:rPr lang="en-US" sz="2200" dirty="0">
                <a:latin typeface="Times New Roman" panose="02020603050405020304" pitchFamily="18" charset="0"/>
                <a:cs typeface="Times New Roman" panose="02020603050405020304" pitchFamily="18" charset="0"/>
              </a:rPr>
              <a:t>:</a:t>
            </a:r>
          </a:p>
          <a:p>
            <a:pPr marL="0" indent="0">
              <a:buNone/>
            </a:pPr>
            <a:r>
              <a:rPr lang="ar-SA" sz="2200" dirty="0">
                <a:latin typeface="Times New Roman" panose="02020603050405020304" pitchFamily="18" charset="0"/>
                <a:cs typeface="Times New Roman" panose="02020603050405020304" pitchFamily="18" charset="0"/>
              </a:rPr>
              <a:t>تطبق على المستوى الحكومي </a:t>
            </a:r>
            <a:r>
              <a:rPr lang="ar-SA" sz="2200" dirty="0" smtClean="0">
                <a:latin typeface="Times New Roman" panose="02020603050405020304" pitchFamily="18" charset="0"/>
                <a:cs typeface="Times New Roman" panose="02020603050405020304" pitchFamily="18" charset="0"/>
              </a:rPr>
              <a:t>و</a:t>
            </a:r>
            <a:r>
              <a:rPr lang="fr-FR"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تهدف </a:t>
            </a:r>
            <a:r>
              <a:rPr lang="ar-SA" sz="2200" dirty="0">
                <a:latin typeface="Times New Roman" panose="02020603050405020304" pitchFamily="18" charset="0"/>
                <a:cs typeface="Times New Roman" panose="02020603050405020304" pitchFamily="18" charset="0"/>
              </a:rPr>
              <a:t>إلى ضمان إدارة الموارد المالية العامة بطريقة شفافة وعادلة. </a:t>
            </a:r>
            <a:endParaRPr lang="ar-DZ" sz="2200" dirty="0" smtClean="0">
              <a:latin typeface="Times New Roman" panose="02020603050405020304" pitchFamily="18" charset="0"/>
              <a:cs typeface="Times New Roman" panose="02020603050405020304" pitchFamily="18" charset="0"/>
            </a:endParaRPr>
          </a:p>
          <a:p>
            <a:pPr marL="0" indent="0">
              <a:buNone/>
            </a:pPr>
            <a:r>
              <a:rPr lang="ar-DZ" sz="2200" dirty="0" smtClean="0">
                <a:latin typeface="Times New Roman" panose="02020603050405020304" pitchFamily="18" charset="0"/>
                <a:cs typeface="Times New Roman" panose="02020603050405020304" pitchFamily="18" charset="0"/>
              </a:rPr>
              <a:t>ج - </a:t>
            </a:r>
            <a:r>
              <a:rPr lang="ar-SA" sz="2200" dirty="0" smtClean="0">
                <a:latin typeface="Times New Roman" panose="02020603050405020304" pitchFamily="18" charset="0"/>
                <a:cs typeface="Times New Roman" panose="02020603050405020304" pitchFamily="18" charset="0"/>
              </a:rPr>
              <a:t>الحوكمة </a:t>
            </a:r>
            <a:r>
              <a:rPr lang="ar-SA" sz="2200" dirty="0">
                <a:latin typeface="Times New Roman" panose="02020603050405020304" pitchFamily="18" charset="0"/>
                <a:cs typeface="Times New Roman" panose="02020603050405020304" pitchFamily="18" charset="0"/>
              </a:rPr>
              <a:t>المالية المصرفية</a:t>
            </a:r>
            <a:r>
              <a:rPr lang="en-US" sz="2200" dirty="0">
                <a:latin typeface="Times New Roman" panose="02020603050405020304" pitchFamily="18" charset="0"/>
                <a:cs typeface="Times New Roman" panose="02020603050405020304" pitchFamily="18" charset="0"/>
              </a:rPr>
              <a:t>: </a:t>
            </a:r>
          </a:p>
          <a:p>
            <a:pPr marL="0" indent="0">
              <a:buNone/>
            </a:pPr>
            <a:r>
              <a:rPr lang="ar-SA" sz="2200" dirty="0">
                <a:latin typeface="Times New Roman" panose="02020603050405020304" pitchFamily="18" charset="0"/>
                <a:cs typeface="Times New Roman" panose="02020603050405020304" pitchFamily="18" charset="0"/>
              </a:rPr>
              <a:t>تطبق في المؤسسات المصرفية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المالية 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تهدف </a:t>
            </a:r>
            <a:r>
              <a:rPr lang="ar-SA" sz="2200" dirty="0">
                <a:latin typeface="Times New Roman" panose="02020603050405020304" pitchFamily="18" charset="0"/>
                <a:cs typeface="Times New Roman" panose="02020603050405020304" pitchFamily="18" charset="0"/>
              </a:rPr>
              <a:t>إلى تعزيز الثقة في النظام المصرفي .  </a:t>
            </a:r>
            <a:endParaRPr lang="en-US" sz="2200" dirty="0">
              <a:latin typeface="Times New Roman" panose="02020603050405020304" pitchFamily="18" charset="0"/>
              <a:cs typeface="Times New Roman" panose="02020603050405020304" pitchFamily="18" charset="0"/>
            </a:endParaRPr>
          </a:p>
          <a:p>
            <a:pPr marL="0" lvl="0" indent="0">
              <a:buNone/>
            </a:pPr>
            <a:r>
              <a:rPr lang="ar-DZ" sz="2200" dirty="0" smtClean="0">
                <a:latin typeface="Times New Roman" panose="02020603050405020304" pitchFamily="18" charset="0"/>
                <a:cs typeface="Times New Roman" panose="02020603050405020304" pitchFamily="18" charset="0"/>
              </a:rPr>
              <a:t>د - </a:t>
            </a:r>
            <a:r>
              <a:rPr lang="ar-SA" sz="2200" dirty="0" smtClean="0">
                <a:latin typeface="Times New Roman" panose="02020603050405020304" pitchFamily="18" charset="0"/>
                <a:cs typeface="Times New Roman" panose="02020603050405020304" pitchFamily="18" charset="0"/>
              </a:rPr>
              <a:t>الحوكمة </a:t>
            </a:r>
            <a:r>
              <a:rPr lang="ar-SA" sz="2200" dirty="0">
                <a:latin typeface="Times New Roman" panose="02020603050405020304" pitchFamily="18" charset="0"/>
                <a:cs typeface="Times New Roman" panose="02020603050405020304" pitchFamily="18" charset="0"/>
              </a:rPr>
              <a:t>المالية للشركات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t>
            </a:r>
            <a:r>
              <a:rPr lang="ar-SA" sz="2200" dirty="0" smtClean="0">
                <a:latin typeface="Times New Roman" panose="02020603050405020304" pitchFamily="18" charset="0"/>
                <a:cs typeface="Times New Roman" panose="02020603050405020304" pitchFamily="18" charset="0"/>
              </a:rPr>
              <a:t>تهدف </a:t>
            </a:r>
            <a:r>
              <a:rPr lang="ar-SA" sz="2200" dirty="0">
                <a:latin typeface="Times New Roman" panose="02020603050405020304" pitchFamily="18" charset="0"/>
                <a:cs typeface="Times New Roman" panose="02020603050405020304" pitchFamily="18" charset="0"/>
              </a:rPr>
              <a:t>إلى ضمان إدارة الموارد المالية للشركات بطريقة تتماشى مع مصالح المساهمين والمستثمرين </a:t>
            </a:r>
            <a:endParaRPr lang="en-US" sz="2200" dirty="0">
              <a:latin typeface="Times New Roman" panose="02020603050405020304" pitchFamily="18" charset="0"/>
              <a:cs typeface="Times New Roman" panose="02020603050405020304" pitchFamily="18" charset="0"/>
            </a:endParaRPr>
          </a:p>
          <a:p>
            <a:pPr marL="0" lvl="0" indent="0">
              <a:buNone/>
            </a:pPr>
            <a:r>
              <a:rPr lang="en-US" sz="2200" dirty="0">
                <a:latin typeface="Times New Roman" panose="02020603050405020304" pitchFamily="18" charset="0"/>
                <a:cs typeface="Times New Roman" panose="02020603050405020304" pitchFamily="18" charset="0"/>
              </a:rPr>
              <a:t> </a:t>
            </a:r>
            <a:r>
              <a:rPr lang="ar-DZ" sz="2200" dirty="0" smtClean="0">
                <a:latin typeface="Times New Roman" panose="02020603050405020304" pitchFamily="18" charset="0"/>
                <a:cs typeface="Times New Roman" panose="02020603050405020304" pitchFamily="18" charset="0"/>
              </a:rPr>
              <a:t>هـ -</a:t>
            </a:r>
            <a:r>
              <a:rPr lang="en-US" sz="2200" dirty="0" smtClean="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الحوكمة المالية البيئية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الاجتماعية </a:t>
            </a:r>
            <a:r>
              <a:rPr lang="fr-FR"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a:t>
            </a:r>
            <a:r>
              <a:rPr lang="ar-SA" sz="2200" dirty="0" smtClean="0">
                <a:latin typeface="Times New Roman" panose="02020603050405020304" pitchFamily="18" charset="0"/>
                <a:cs typeface="Times New Roman" panose="02020603050405020304" pitchFamily="18" charset="0"/>
              </a:rPr>
              <a:t>تركز </a:t>
            </a:r>
            <a:r>
              <a:rPr lang="ar-SA" sz="2200" dirty="0">
                <a:latin typeface="Times New Roman" panose="02020603050405020304" pitchFamily="18" charset="0"/>
                <a:cs typeface="Times New Roman" panose="02020603050405020304" pitchFamily="18" charset="0"/>
              </a:rPr>
              <a:t>على دمج القضايا البيئية والاجتماعية في السياسات المالية لتحقيق التنمية المستدامة .  </a:t>
            </a:r>
            <a:endParaRPr lang="en-US" sz="2200" dirty="0">
              <a:latin typeface="Times New Roman" panose="02020603050405020304" pitchFamily="18" charset="0"/>
              <a:cs typeface="Times New Roman" panose="02020603050405020304" pitchFamily="18" charset="0"/>
            </a:endParaRPr>
          </a:p>
          <a:p>
            <a:pPr marL="0" lvl="0" indent="0">
              <a:buNone/>
            </a:pPr>
            <a:r>
              <a:rPr lang="ar-DZ" sz="2200" dirty="0" smtClean="0">
                <a:latin typeface="Times New Roman" panose="02020603050405020304" pitchFamily="18" charset="0"/>
                <a:cs typeface="Times New Roman" panose="02020603050405020304" pitchFamily="18" charset="0"/>
              </a:rPr>
              <a:t>و - </a:t>
            </a:r>
            <a:r>
              <a:rPr lang="ar-SA" sz="2200" dirty="0" smtClean="0">
                <a:latin typeface="Times New Roman" panose="02020603050405020304" pitchFamily="18" charset="0"/>
                <a:cs typeface="Times New Roman" panose="02020603050405020304" pitchFamily="18" charset="0"/>
              </a:rPr>
              <a:t>الحوكمة </a:t>
            </a:r>
            <a:r>
              <a:rPr lang="ar-SA" sz="2200" dirty="0">
                <a:latin typeface="Times New Roman" panose="02020603050405020304" pitchFamily="18" charset="0"/>
                <a:cs typeface="Times New Roman" panose="02020603050405020304" pitchFamily="18" charset="0"/>
              </a:rPr>
              <a:t>المالية الدولية </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تطبق </a:t>
            </a:r>
            <a:r>
              <a:rPr lang="ar-SA" sz="2200" dirty="0">
                <a:latin typeface="Times New Roman" panose="02020603050405020304" pitchFamily="18" charset="0"/>
                <a:cs typeface="Times New Roman" panose="02020603050405020304" pitchFamily="18" charset="0"/>
              </a:rPr>
              <a:t>على مستوى المنظمات الدولية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تهدف </a:t>
            </a:r>
            <a:r>
              <a:rPr lang="ar-SA" sz="2200" dirty="0">
                <a:latin typeface="Times New Roman" panose="02020603050405020304" pitchFamily="18" charset="0"/>
                <a:cs typeface="Times New Roman" panose="02020603050405020304" pitchFamily="18" charset="0"/>
              </a:rPr>
              <a:t>إلى تعزيز التعاون المالي الدولي ، مراقبة </a:t>
            </a:r>
            <a:r>
              <a:rPr lang="ar-SA" sz="2200" dirty="0" smtClean="0">
                <a:latin typeface="Times New Roman" panose="02020603050405020304" pitchFamily="18" charset="0"/>
                <a:cs typeface="Times New Roman" panose="02020603050405020304" pitchFamily="18" charset="0"/>
              </a:rPr>
              <a:t>ا</a:t>
            </a:r>
            <a:r>
              <a:rPr lang="ar-DZ" sz="2200" dirty="0" smtClean="0">
                <a:latin typeface="Times New Roman" panose="02020603050405020304" pitchFamily="18" charset="0"/>
                <a:cs typeface="Times New Roman" panose="02020603050405020304" pitchFamily="18" charset="0"/>
              </a:rPr>
              <a:t>لإ</a:t>
            </a:r>
            <a:r>
              <a:rPr lang="ar-SA" sz="2200" dirty="0" smtClean="0">
                <a:latin typeface="Times New Roman" panose="02020603050405020304" pitchFamily="18" charset="0"/>
                <a:cs typeface="Times New Roman" panose="02020603050405020304" pitchFamily="18" charset="0"/>
              </a:rPr>
              <a:t>متثال </a:t>
            </a:r>
            <a:r>
              <a:rPr lang="ar-SA"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buNone/>
            </a:pPr>
            <a:endParaRPr lang="ar-DZ" dirty="0"/>
          </a:p>
        </p:txBody>
      </p:sp>
    </p:spTree>
    <p:extLst>
      <p:ext uri="{BB962C8B-B14F-4D97-AF65-F5344CB8AC3E}">
        <p14:creationId xmlns:p14="http://schemas.microsoft.com/office/powerpoint/2010/main" val="64546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8946" y="811369"/>
            <a:ext cx="10434077" cy="5396248"/>
          </a:xfrm>
        </p:spPr>
        <p:txBody>
          <a:bodyPr>
            <a:normAutofit fontScale="92500" lnSpcReduction="10000"/>
          </a:bodyPr>
          <a:lstStyle/>
          <a:p>
            <a:pPr marL="0" indent="0">
              <a:buNone/>
            </a:pPr>
            <a:endParaRPr lang="ar-DZ" sz="2200" b="1" dirty="0" smtClean="0"/>
          </a:p>
          <a:p>
            <a:pPr marL="0" indent="0">
              <a:buNone/>
            </a:pPr>
            <a:r>
              <a:rPr lang="ar-DZ" b="1" dirty="0">
                <a:latin typeface="Times New Roman" panose="02020603050405020304" pitchFamily="18" charset="0"/>
                <a:cs typeface="Times New Roman" panose="02020603050405020304" pitchFamily="18" charset="0"/>
              </a:rPr>
              <a:t>1</a:t>
            </a:r>
            <a:r>
              <a:rPr lang="ar-DZ" b="1" dirty="0" smtClean="0">
                <a:latin typeface="Times New Roman" panose="02020603050405020304" pitchFamily="18" charset="0"/>
                <a:cs typeface="Times New Roman" panose="02020603050405020304" pitchFamily="18" charset="0"/>
              </a:rPr>
              <a:t> – 4 </a:t>
            </a:r>
            <a:r>
              <a:rPr lang="ar-SA" b="1" dirty="0" smtClean="0">
                <a:latin typeface="Times New Roman" panose="02020603050405020304" pitchFamily="18" charset="0"/>
                <a:cs typeface="Times New Roman" panose="02020603050405020304" pitchFamily="18" charset="0"/>
              </a:rPr>
              <a:t>الأهداف </a:t>
            </a:r>
            <a:r>
              <a:rPr lang="ar-SA" b="1" dirty="0">
                <a:latin typeface="Times New Roman" panose="02020603050405020304" pitchFamily="18" charset="0"/>
                <a:cs typeface="Times New Roman" panose="02020603050405020304" pitchFamily="18" charset="0"/>
              </a:rPr>
              <a:t>الرئيسية للحوكمة المالية</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lvl="0" indent="0">
              <a:buNone/>
            </a:pPr>
            <a:r>
              <a:rPr lang="ar-DZ" sz="2200" dirty="0" smtClean="0">
                <a:latin typeface="Times New Roman" panose="02020603050405020304" pitchFamily="18" charset="0"/>
                <a:cs typeface="Times New Roman" panose="02020603050405020304" pitchFamily="18" charset="0"/>
              </a:rPr>
              <a:t>أ - </a:t>
            </a:r>
            <a:r>
              <a:rPr lang="ar-SA" sz="2200" dirty="0" smtClean="0">
                <a:latin typeface="Times New Roman" panose="02020603050405020304" pitchFamily="18" charset="0"/>
                <a:cs typeface="Times New Roman" panose="02020603050405020304" pitchFamily="18" charset="0"/>
              </a:rPr>
              <a:t>تعزيز </a:t>
            </a:r>
            <a:r>
              <a:rPr lang="ar-SA" sz="2200" dirty="0" smtClean="0">
                <a:latin typeface="Times New Roman" panose="02020603050405020304" pitchFamily="18" charset="0"/>
                <a:cs typeface="Times New Roman" panose="02020603050405020304" pitchFamily="18" charset="0"/>
              </a:rPr>
              <a:t>الشفافية والمساءلة</a:t>
            </a:r>
            <a:r>
              <a:rPr lang="en-US" sz="2200" dirty="0" smtClean="0">
                <a:latin typeface="Times New Roman" panose="02020603050405020304" pitchFamily="18" charset="0"/>
                <a:cs typeface="Times New Roman" panose="02020603050405020304" pitchFamily="18" charset="0"/>
              </a:rPr>
              <a:t>:</a:t>
            </a:r>
          </a:p>
          <a:p>
            <a:pPr marL="0" indent="0">
              <a:buNone/>
            </a:pPr>
            <a:r>
              <a:rPr lang="ar-SA" sz="2200" dirty="0" smtClean="0">
                <a:latin typeface="Times New Roman" panose="02020603050405020304" pitchFamily="18" charset="0"/>
                <a:cs typeface="Times New Roman" panose="02020603050405020304" pitchFamily="18" charset="0"/>
              </a:rPr>
              <a:t>تقديم </a:t>
            </a:r>
            <a:r>
              <a:rPr lang="ar-SA" sz="2200" dirty="0">
                <a:latin typeface="Times New Roman" panose="02020603050405020304" pitchFamily="18" charset="0"/>
                <a:cs typeface="Times New Roman" panose="02020603050405020304" pitchFamily="18" charset="0"/>
              </a:rPr>
              <a:t>تقارير مالية واضحة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شاملة </a:t>
            </a:r>
            <a:r>
              <a:rPr lang="ar-SA" sz="2200" dirty="0">
                <a:latin typeface="Times New Roman" panose="02020603050405020304" pitchFamily="18" charset="0"/>
                <a:cs typeface="Times New Roman" panose="02020603050405020304" pitchFamily="18" charset="0"/>
              </a:rPr>
              <a:t>تتيح للمستثمرين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أصحاب </a:t>
            </a:r>
            <a:r>
              <a:rPr lang="ar-SA" sz="2200" dirty="0">
                <a:latin typeface="Times New Roman" panose="02020603050405020304" pitchFamily="18" charset="0"/>
                <a:cs typeface="Times New Roman" panose="02020603050405020304" pitchFamily="18" charset="0"/>
              </a:rPr>
              <a:t>المصلحة فهم الوضع المالي للمؤسسة </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و </a:t>
            </a:r>
            <a:r>
              <a:rPr lang="ar-SA" sz="2200" dirty="0">
                <a:latin typeface="Times New Roman" panose="02020603050405020304" pitchFamily="18" charset="0"/>
                <a:cs typeface="Times New Roman" panose="02020603050405020304" pitchFamily="18" charset="0"/>
              </a:rPr>
              <a:t>ضمان أن جميع الأفراد داخل المؤسسة يتحملون مسؤولياتهم المالية بجدية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أ</a:t>
            </a:r>
            <a:r>
              <a:rPr lang="ar-SA" sz="2200" dirty="0" smtClean="0">
                <a:latin typeface="Times New Roman" panose="02020603050405020304" pitchFamily="18" charset="0"/>
                <a:cs typeface="Times New Roman" panose="02020603050405020304" pitchFamily="18" charset="0"/>
              </a:rPr>
              <a:t>ن </a:t>
            </a:r>
            <a:r>
              <a:rPr lang="ar-SA" sz="2200" dirty="0">
                <a:latin typeface="Times New Roman" panose="02020603050405020304" pitchFamily="18" charset="0"/>
                <a:cs typeface="Times New Roman" panose="02020603050405020304" pitchFamily="18" charset="0"/>
              </a:rPr>
              <a:t>هناك آليات لمحاسبتهم </a:t>
            </a:r>
            <a:r>
              <a:rPr lang="en-US" sz="2200" dirty="0">
                <a:latin typeface="Times New Roman" panose="02020603050405020304" pitchFamily="18" charset="0"/>
                <a:cs typeface="Times New Roman" panose="02020603050405020304" pitchFamily="18" charset="0"/>
              </a:rPr>
              <a:t>.</a:t>
            </a:r>
          </a:p>
          <a:p>
            <a:pPr marL="0" lvl="0" indent="0">
              <a:buNone/>
            </a:pPr>
            <a:r>
              <a:rPr lang="ar-DZ" sz="2200" dirty="0" smtClean="0">
                <a:latin typeface="Times New Roman" panose="02020603050405020304" pitchFamily="18" charset="0"/>
                <a:cs typeface="Times New Roman" panose="02020603050405020304" pitchFamily="18" charset="0"/>
              </a:rPr>
              <a:t>ب - </a:t>
            </a:r>
            <a:r>
              <a:rPr lang="ar-SA" sz="2200" dirty="0" smtClean="0">
                <a:latin typeface="Times New Roman" panose="02020603050405020304" pitchFamily="18" charset="0"/>
                <a:cs typeface="Times New Roman" panose="02020603050405020304" pitchFamily="18" charset="0"/>
              </a:rPr>
              <a:t>تحسين </a:t>
            </a:r>
            <a:r>
              <a:rPr lang="ar-SA" sz="2200" dirty="0">
                <a:latin typeface="Times New Roman" panose="02020603050405020304" pitchFamily="18" charset="0"/>
                <a:cs typeface="Times New Roman" panose="02020603050405020304" pitchFamily="18" charset="0"/>
              </a:rPr>
              <a:t>الأداء المالي</a:t>
            </a:r>
            <a:r>
              <a:rPr lang="en-US" sz="2200" dirty="0">
                <a:latin typeface="Times New Roman" panose="02020603050405020304" pitchFamily="18" charset="0"/>
                <a:cs typeface="Times New Roman" panose="02020603050405020304" pitchFamily="18" charset="0"/>
              </a:rPr>
              <a:t>:</a:t>
            </a:r>
          </a:p>
          <a:p>
            <a:pPr marL="0" indent="0">
              <a:buNone/>
            </a:pPr>
            <a:r>
              <a:rPr lang="ar-DZ" sz="2200" dirty="0" smtClean="0">
                <a:latin typeface="Times New Roman" panose="02020603050405020304" pitchFamily="18" charset="0"/>
                <a:cs typeface="Times New Roman" panose="02020603050405020304" pitchFamily="18" charset="0"/>
              </a:rPr>
              <a:t>تكون الإ</a:t>
            </a:r>
            <a:r>
              <a:rPr lang="ar-SA" sz="2200" dirty="0" smtClean="0">
                <a:latin typeface="Times New Roman" panose="02020603050405020304" pitchFamily="18" charset="0"/>
                <a:cs typeface="Times New Roman" panose="02020603050405020304" pitchFamily="18" charset="0"/>
              </a:rPr>
              <a:t>دارة </a:t>
            </a:r>
            <a:r>
              <a:rPr lang="ar-SA" sz="2200" dirty="0">
                <a:latin typeface="Times New Roman" panose="02020603050405020304" pitchFamily="18" charset="0"/>
                <a:cs typeface="Times New Roman" panose="02020603050405020304" pitchFamily="18" charset="0"/>
              </a:rPr>
              <a:t>فعالة للموارد من خلال </a:t>
            </a:r>
            <a:r>
              <a:rPr lang="ar-DZ" sz="2200" dirty="0" smtClean="0">
                <a:latin typeface="Times New Roman" panose="02020603050405020304" pitchFamily="18" charset="0"/>
                <a:cs typeface="Times New Roman" panose="02020603050405020304" pitchFamily="18" charset="0"/>
              </a:rPr>
              <a:t>إ</a:t>
            </a:r>
            <a:r>
              <a:rPr lang="ar-SA" sz="2200" dirty="0" smtClean="0">
                <a:latin typeface="Times New Roman" panose="02020603050405020304" pitchFamily="18" charset="0"/>
                <a:cs typeface="Times New Roman" panose="02020603050405020304" pitchFamily="18" charset="0"/>
              </a:rPr>
              <a:t>ستخدام </a:t>
            </a:r>
            <a:r>
              <a:rPr lang="ar-DZ" sz="2200" dirty="0" smtClean="0">
                <a:latin typeface="Times New Roman" panose="02020603050405020304" pitchFamily="18" charset="0"/>
                <a:cs typeface="Times New Roman" panose="02020603050405020304" pitchFamily="18" charset="0"/>
              </a:rPr>
              <a:t>الأ</a:t>
            </a:r>
            <a:r>
              <a:rPr lang="ar-SA" sz="2200" dirty="0" smtClean="0">
                <a:latin typeface="Times New Roman" panose="02020603050405020304" pitchFamily="18" charset="0"/>
                <a:cs typeface="Times New Roman" panose="02020603050405020304" pitchFamily="18" charset="0"/>
              </a:rPr>
              <a:t>مثل </a:t>
            </a:r>
            <a:r>
              <a:rPr lang="ar-SA" sz="2200" dirty="0">
                <a:latin typeface="Times New Roman" panose="02020603050405020304" pitchFamily="18" charset="0"/>
                <a:cs typeface="Times New Roman" panose="02020603050405020304" pitchFamily="18" charset="0"/>
              </a:rPr>
              <a:t>للموارد المالية و تحسين الأداء المالي للمؤسسة </a:t>
            </a:r>
            <a:r>
              <a:rPr lang="ar-DZ" sz="2200" dirty="0" smtClean="0">
                <a:latin typeface="Times New Roman" panose="02020603050405020304" pitchFamily="18" charset="0"/>
                <a:cs typeface="Times New Roman" panose="02020603050405020304" pitchFamily="18" charset="0"/>
              </a:rPr>
              <a:t>و </a:t>
            </a:r>
            <a:r>
              <a:rPr lang="ar-SA" sz="2200" dirty="0" smtClean="0">
                <a:latin typeface="Times New Roman" panose="02020603050405020304" pitchFamily="18" charset="0"/>
                <a:cs typeface="Times New Roman" panose="02020603050405020304" pitchFamily="18" charset="0"/>
              </a:rPr>
              <a:t>تقليل </a:t>
            </a:r>
            <a:r>
              <a:rPr lang="ar-SA" sz="2200" dirty="0">
                <a:latin typeface="Times New Roman" panose="02020603050405020304" pitchFamily="18" charset="0"/>
                <a:cs typeface="Times New Roman" panose="02020603050405020304" pitchFamily="18" charset="0"/>
              </a:rPr>
              <a:t>التكاليف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زيادة </a:t>
            </a:r>
            <a:r>
              <a:rPr lang="ar-SA" sz="2200" dirty="0">
                <a:latin typeface="Times New Roman" panose="02020603050405020304" pitchFamily="18" charset="0"/>
                <a:cs typeface="Times New Roman" panose="02020603050405020304" pitchFamily="18" charset="0"/>
              </a:rPr>
              <a:t>الإيرادات</a:t>
            </a:r>
            <a:r>
              <a:rPr lang="en-US" sz="2200" dirty="0">
                <a:latin typeface="Times New Roman" panose="02020603050405020304" pitchFamily="18" charset="0"/>
                <a:cs typeface="Times New Roman" panose="02020603050405020304" pitchFamily="18" charset="0"/>
              </a:rPr>
              <a:t>.</a:t>
            </a:r>
          </a:p>
          <a:p>
            <a:pPr marL="0" lvl="0" indent="0">
              <a:buNone/>
            </a:pPr>
            <a:r>
              <a:rPr lang="ar-DZ" sz="2200" dirty="0" smtClean="0">
                <a:latin typeface="Times New Roman" panose="02020603050405020304" pitchFamily="18" charset="0"/>
                <a:cs typeface="Times New Roman" panose="02020603050405020304" pitchFamily="18" charset="0"/>
              </a:rPr>
              <a:t>ج - </a:t>
            </a:r>
            <a:r>
              <a:rPr lang="ar-SA" sz="2200" dirty="0" smtClean="0">
                <a:latin typeface="Times New Roman" panose="02020603050405020304" pitchFamily="18" charset="0"/>
                <a:cs typeface="Times New Roman" panose="02020603050405020304" pitchFamily="18" charset="0"/>
              </a:rPr>
              <a:t>تعزيز </a:t>
            </a:r>
            <a:r>
              <a:rPr lang="ar-SA" sz="2200" dirty="0">
                <a:latin typeface="Times New Roman" panose="02020603050405020304" pitchFamily="18" charset="0"/>
                <a:cs typeface="Times New Roman" panose="02020603050405020304" pitchFamily="18" charset="0"/>
              </a:rPr>
              <a:t>الثقة بين المستثمرين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أصحاب </a:t>
            </a:r>
            <a:r>
              <a:rPr lang="ar-SA" sz="2200" dirty="0">
                <a:latin typeface="Times New Roman" panose="02020603050405020304" pitchFamily="18" charset="0"/>
                <a:cs typeface="Times New Roman" panose="02020603050405020304" pitchFamily="18" charset="0"/>
              </a:rPr>
              <a:t>المصلحة</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buNone/>
            </a:pPr>
            <a:r>
              <a:rPr lang="ar-SA" sz="2200" dirty="0">
                <a:latin typeface="Times New Roman" panose="02020603050405020304" pitchFamily="18" charset="0"/>
                <a:cs typeface="Times New Roman" panose="02020603050405020304" pitchFamily="18" charset="0"/>
              </a:rPr>
              <a:t>من خلال الشفافية والمساءلة، يمكن بناء ثقة قوية بين المستثمرين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أصحاب </a:t>
            </a:r>
            <a:r>
              <a:rPr lang="ar-SA" sz="2200" dirty="0">
                <a:latin typeface="Times New Roman" panose="02020603050405020304" pitchFamily="18" charset="0"/>
                <a:cs typeface="Times New Roman" panose="02020603050405020304" pitchFamily="18" charset="0"/>
              </a:rPr>
              <a:t>المصلحة ، بما يعزز من قدرة المؤسسة على جذب الاستثمارات</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lvl="0" indent="0">
              <a:buNone/>
            </a:pPr>
            <a:r>
              <a:rPr lang="ar-DZ" sz="2200" dirty="0" smtClean="0">
                <a:latin typeface="Times New Roman" panose="02020603050405020304" pitchFamily="18" charset="0"/>
                <a:cs typeface="Times New Roman" panose="02020603050405020304" pitchFamily="18" charset="0"/>
              </a:rPr>
              <a:t>د - </a:t>
            </a:r>
            <a:r>
              <a:rPr lang="ar-SA" sz="2200" dirty="0" smtClean="0">
                <a:latin typeface="Times New Roman" panose="02020603050405020304" pitchFamily="18" charset="0"/>
                <a:cs typeface="Times New Roman" panose="02020603050405020304" pitchFamily="18" charset="0"/>
              </a:rPr>
              <a:t>ال</a:t>
            </a:r>
            <a:r>
              <a:rPr lang="ar-DZ" sz="2200" dirty="0" smtClean="0">
                <a:latin typeface="Times New Roman" panose="02020603050405020304" pitchFamily="18" charset="0"/>
                <a:cs typeface="Times New Roman" panose="02020603050405020304" pitchFamily="18" charset="0"/>
              </a:rPr>
              <a:t>إ</a:t>
            </a:r>
            <a:r>
              <a:rPr lang="ar-SA" sz="2200" dirty="0" smtClean="0">
                <a:latin typeface="Times New Roman" panose="02020603050405020304" pitchFamily="18" charset="0"/>
                <a:cs typeface="Times New Roman" panose="02020603050405020304" pitchFamily="18" charset="0"/>
              </a:rPr>
              <a:t>متثال </a:t>
            </a:r>
            <a:r>
              <a:rPr lang="ar-SA" sz="2200" dirty="0">
                <a:latin typeface="Times New Roman" panose="02020603050405020304" pitchFamily="18" charset="0"/>
                <a:cs typeface="Times New Roman" panose="02020603050405020304" pitchFamily="18" charset="0"/>
              </a:rPr>
              <a:t>للمعايير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التشريعات</a:t>
            </a:r>
            <a:r>
              <a:rPr lang="en-US" sz="2200" dirty="0">
                <a:latin typeface="Times New Roman" panose="02020603050405020304" pitchFamily="18" charset="0"/>
                <a:cs typeface="Times New Roman" panose="02020603050405020304" pitchFamily="18" charset="0"/>
              </a:rPr>
              <a:t>:</a:t>
            </a:r>
          </a:p>
          <a:p>
            <a:pPr marL="0" indent="0">
              <a:buNone/>
            </a:pPr>
            <a:r>
              <a:rPr lang="ar-SA" sz="2200" dirty="0">
                <a:latin typeface="Times New Roman" panose="02020603050405020304" pitchFamily="18" charset="0"/>
                <a:cs typeface="Times New Roman" panose="02020603050405020304" pitchFamily="18" charset="0"/>
              </a:rPr>
              <a:t>ضمان أن جميع الأنشطة المالية تتماشى مع المعايير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التشريعات </a:t>
            </a:r>
            <a:r>
              <a:rPr lang="ar-SA" sz="2200" dirty="0">
                <a:latin typeface="Times New Roman" panose="02020603050405020304" pitchFamily="18" charset="0"/>
                <a:cs typeface="Times New Roman" panose="02020603050405020304" pitchFamily="18" charset="0"/>
              </a:rPr>
              <a:t>المالية المحلية </a:t>
            </a:r>
            <a:r>
              <a:rPr lang="ar-SA" sz="2200" dirty="0" smtClean="0">
                <a:latin typeface="Times New Roman" panose="02020603050405020304" pitchFamily="18" charset="0"/>
                <a:cs typeface="Times New Roman" panose="02020603050405020304" pitchFamily="18" charset="0"/>
              </a:rPr>
              <a:t>و</a:t>
            </a:r>
            <a:r>
              <a:rPr lang="ar-DZ" sz="2200" dirty="0" smtClean="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الدولية </a:t>
            </a:r>
            <a:r>
              <a:rPr lang="ar-DZ"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endParaRPr lang="ar-DZ" dirty="0"/>
          </a:p>
        </p:txBody>
      </p:sp>
    </p:spTree>
    <p:extLst>
      <p:ext uri="{BB962C8B-B14F-4D97-AF65-F5344CB8AC3E}">
        <p14:creationId xmlns:p14="http://schemas.microsoft.com/office/powerpoint/2010/main" val="1475640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11369"/>
            <a:ext cx="10018713" cy="4979831"/>
          </a:xfrm>
        </p:spPr>
        <p:txBody>
          <a:bodyPr/>
          <a:lstStyle/>
          <a:p>
            <a:pPr marL="0" lvl="0" indent="0">
              <a:buNone/>
            </a:pPr>
            <a:r>
              <a:rPr lang="ar-DZ" sz="2000" dirty="0" smtClean="0">
                <a:latin typeface="Times New Roman" panose="02020603050405020304" pitchFamily="18" charset="0"/>
                <a:cs typeface="Times New Roman" panose="02020603050405020304" pitchFamily="18" charset="0"/>
              </a:rPr>
              <a:t>و - </a:t>
            </a:r>
            <a:r>
              <a:rPr lang="ar-SA" sz="2000" dirty="0" smtClean="0">
                <a:latin typeface="Times New Roman" panose="02020603050405020304" pitchFamily="18" charset="0"/>
                <a:cs typeface="Times New Roman" panose="02020603050405020304" pitchFamily="18" charset="0"/>
              </a:rPr>
              <a:t>تحقيق </a:t>
            </a:r>
            <a:r>
              <a:rPr lang="ar-SA" sz="2000" dirty="0">
                <a:latin typeface="Times New Roman" panose="02020603050405020304" pitchFamily="18" charset="0"/>
                <a:cs typeface="Times New Roman" panose="02020603050405020304" pitchFamily="18" charset="0"/>
              </a:rPr>
              <a:t>الاستدامة المالية</a:t>
            </a:r>
            <a:r>
              <a:rPr lang="en-US" sz="2000" dirty="0">
                <a:latin typeface="Times New Roman" panose="02020603050405020304" pitchFamily="18" charset="0"/>
                <a:cs typeface="Times New Roman" panose="02020603050405020304" pitchFamily="18" charset="0"/>
              </a:rPr>
              <a:t>:</a:t>
            </a:r>
          </a:p>
          <a:p>
            <a:pPr marL="0" indent="0">
              <a:buNone/>
            </a:pPr>
            <a:r>
              <a:rPr lang="ar-DZ" sz="2000" dirty="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تطوير </a:t>
            </a:r>
            <a:r>
              <a:rPr lang="ar-DZ" sz="2000" dirty="0">
                <a:latin typeface="Times New Roman" panose="02020603050405020304" pitchFamily="18" charset="0"/>
                <a:cs typeface="Times New Roman" panose="02020603050405020304" pitchFamily="18" charset="0"/>
              </a:rPr>
              <a:t>إ</a:t>
            </a:r>
            <a:r>
              <a:rPr lang="ar-SA" sz="2000" dirty="0">
                <a:latin typeface="Times New Roman" panose="02020603050405020304" pitchFamily="18" charset="0"/>
                <a:cs typeface="Times New Roman" panose="02020603050405020304" pitchFamily="18" charset="0"/>
              </a:rPr>
              <a:t>ستراتيجيات مالية تضمن </a:t>
            </a:r>
            <a:r>
              <a:rPr lang="ar-DZ" sz="2000" dirty="0">
                <a:latin typeface="Times New Roman" panose="02020603050405020304" pitchFamily="18" charset="0"/>
                <a:cs typeface="Times New Roman" panose="02020603050405020304" pitchFamily="18" charset="0"/>
              </a:rPr>
              <a:t>إ</a:t>
            </a:r>
            <a:r>
              <a:rPr lang="ar-SA" sz="2000" dirty="0">
                <a:latin typeface="Times New Roman" panose="02020603050405020304" pitchFamily="18" charset="0"/>
                <a:cs typeface="Times New Roman" panose="02020603050405020304" pitchFamily="18" charset="0"/>
              </a:rPr>
              <a:t>ستدامة النمو على المدى الطويل ، بالإضافة إلى</a:t>
            </a:r>
            <a:r>
              <a:rPr lang="ar-DZ" sz="2000" dirty="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تشجيع ا</a:t>
            </a:r>
            <a:r>
              <a:rPr lang="ar-DZ" sz="2000" dirty="0">
                <a:latin typeface="Times New Roman" panose="02020603050405020304" pitchFamily="18" charset="0"/>
                <a:cs typeface="Times New Roman" panose="02020603050405020304" pitchFamily="18" charset="0"/>
              </a:rPr>
              <a:t>لإ</a:t>
            </a:r>
            <a:r>
              <a:rPr lang="ar-SA" sz="2000" dirty="0">
                <a:latin typeface="Times New Roman" panose="02020603050405020304" pitchFamily="18" charset="0"/>
                <a:cs typeface="Times New Roman" panose="02020603050405020304" pitchFamily="18" charset="0"/>
              </a:rPr>
              <a:t>ستثمارات التي تساهم في تحقيق التنمية المستدامة</a:t>
            </a:r>
            <a:r>
              <a:rPr lang="en-US" sz="2000" dirty="0">
                <a:latin typeface="Times New Roman" panose="02020603050405020304" pitchFamily="18" charset="0"/>
                <a:cs typeface="Times New Roman" panose="02020603050405020304" pitchFamily="18" charset="0"/>
              </a:rPr>
              <a:t>.</a:t>
            </a:r>
          </a:p>
          <a:p>
            <a:pPr marL="0" lvl="0" indent="0">
              <a:buNone/>
            </a:pPr>
            <a:r>
              <a:rPr lang="ar-DZ" sz="2000" dirty="0" smtClean="0">
                <a:latin typeface="Times New Roman" panose="02020603050405020304" pitchFamily="18" charset="0"/>
                <a:cs typeface="Times New Roman" panose="02020603050405020304" pitchFamily="18" charset="0"/>
              </a:rPr>
              <a:t>هـ - </a:t>
            </a:r>
            <a:r>
              <a:rPr lang="ar-SA" sz="2000" dirty="0" smtClean="0">
                <a:latin typeface="Times New Roman" panose="02020603050405020304" pitchFamily="18" charset="0"/>
                <a:cs typeface="Times New Roman" panose="02020603050405020304" pitchFamily="18" charset="0"/>
              </a:rPr>
              <a:t>إدارة </a:t>
            </a:r>
            <a:r>
              <a:rPr lang="ar-SA" sz="2000" dirty="0">
                <a:latin typeface="Times New Roman" panose="02020603050405020304" pitchFamily="18" charset="0"/>
                <a:cs typeface="Times New Roman" panose="02020603050405020304" pitchFamily="18" charset="0"/>
              </a:rPr>
              <a:t>المخاطر المالية</a:t>
            </a:r>
            <a:r>
              <a:rPr lang="en-US" sz="2000" dirty="0">
                <a:latin typeface="Times New Roman" panose="02020603050405020304" pitchFamily="18" charset="0"/>
                <a:cs typeface="Times New Roman" panose="02020603050405020304" pitchFamily="18" charset="0"/>
              </a:rPr>
              <a:t>:</a:t>
            </a:r>
          </a:p>
          <a:p>
            <a:pPr marL="0" indent="0">
              <a:buNone/>
            </a:pPr>
            <a:r>
              <a:rPr lang="ar-SA" sz="2000" dirty="0">
                <a:latin typeface="Times New Roman" panose="02020603050405020304" pitchFamily="18" charset="0"/>
                <a:cs typeface="Times New Roman" panose="02020603050405020304" pitchFamily="18" charset="0"/>
              </a:rPr>
              <a:t>تطوير </a:t>
            </a:r>
            <a:r>
              <a:rPr lang="ar-DZ" sz="2000" dirty="0">
                <a:latin typeface="Times New Roman" panose="02020603050405020304" pitchFamily="18" charset="0"/>
                <a:cs typeface="Times New Roman" panose="02020603050405020304" pitchFamily="18" charset="0"/>
              </a:rPr>
              <a:t>إ</a:t>
            </a:r>
            <a:r>
              <a:rPr lang="ar-SA" sz="2000" dirty="0">
                <a:latin typeface="Times New Roman" panose="02020603050405020304" pitchFamily="18" charset="0"/>
                <a:cs typeface="Times New Roman" panose="02020603050405020304" pitchFamily="18" charset="0"/>
              </a:rPr>
              <a:t>ستراتيجيات لتحديد و</a:t>
            </a:r>
            <a:r>
              <a:rPr lang="ar-DZ" sz="2000" dirty="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تحليل المخاطر المالية المحتملة ،  و</a:t>
            </a:r>
            <a:r>
              <a:rPr lang="ar-DZ" sz="2000" dirty="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تخطيط لتقليل من الآثارها السلبية على المؤسسة</a:t>
            </a:r>
            <a:r>
              <a:rPr lang="en-US" sz="2000" dirty="0">
                <a:latin typeface="Times New Roman" panose="02020603050405020304" pitchFamily="18" charset="0"/>
                <a:cs typeface="Times New Roman" panose="02020603050405020304" pitchFamily="18" charset="0"/>
              </a:rPr>
              <a:t>.</a:t>
            </a:r>
          </a:p>
          <a:p>
            <a:pPr marL="0" indent="0">
              <a:buNone/>
            </a:pPr>
            <a:endParaRPr lang="ar-DZ" dirty="0"/>
          </a:p>
        </p:txBody>
      </p:sp>
    </p:spTree>
    <p:extLst>
      <p:ext uri="{BB962C8B-B14F-4D97-AF65-F5344CB8AC3E}">
        <p14:creationId xmlns:p14="http://schemas.microsoft.com/office/powerpoint/2010/main" val="3014824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450761"/>
            <a:ext cx="10018713" cy="5340439"/>
          </a:xfrm>
        </p:spPr>
        <p:txBody>
          <a:bodyPr>
            <a:normAutofit/>
          </a:bodyPr>
          <a:lstStyle/>
          <a:p>
            <a:pPr marL="0" indent="0">
              <a:buNone/>
            </a:pPr>
            <a:r>
              <a:rPr lang="ar-DZ" b="1" dirty="0" smtClean="0">
                <a:latin typeface="Times New Roman" panose="02020603050405020304" pitchFamily="18" charset="0"/>
                <a:cs typeface="Times New Roman" panose="02020603050405020304" pitchFamily="18" charset="0"/>
              </a:rPr>
              <a:t>1- 5  </a:t>
            </a:r>
            <a:r>
              <a:rPr lang="ar-SA" b="1" dirty="0" smtClean="0">
                <a:latin typeface="Times New Roman" panose="02020603050405020304" pitchFamily="18" charset="0"/>
                <a:cs typeface="Times New Roman" panose="02020603050405020304" pitchFamily="18" charset="0"/>
              </a:rPr>
              <a:t>عناصر </a:t>
            </a:r>
            <a:r>
              <a:rPr lang="ar-SA" b="1" dirty="0">
                <a:latin typeface="Times New Roman" panose="02020603050405020304" pitchFamily="18" charset="0"/>
                <a:cs typeface="Times New Roman" panose="02020603050405020304" pitchFamily="18" charset="0"/>
              </a:rPr>
              <a:t>الحوكمة المالية</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الشفافية</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المساءلة</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الرقابة الداخلية</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الإفصاح المالي</a:t>
            </a:r>
            <a:endParaRPr lang="ar-DZ" sz="2000" dirty="0" smtClean="0">
              <a:latin typeface="Times New Roman" panose="02020603050405020304" pitchFamily="18" charset="0"/>
              <a:cs typeface="Times New Roman" panose="02020603050405020304" pitchFamily="18" charset="0"/>
            </a:endParaRPr>
          </a:p>
          <a:p>
            <a:pPr marL="0" lvl="0" indent="0">
              <a:buNone/>
            </a:pPr>
            <a:r>
              <a:rPr lang="ar-SA" sz="2000" dirty="0" smtClean="0">
                <a:latin typeface="Times New Roman" panose="02020603050405020304" pitchFamily="18" charset="0"/>
                <a:cs typeface="Times New Roman" panose="02020603050405020304" pitchFamily="18" charset="0"/>
              </a:rPr>
              <a:t>إدارة المخاطر</a:t>
            </a:r>
            <a:endParaRPr lang="ar-D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8173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404</TotalTime>
  <Words>1782</Words>
  <Application>Microsoft Office PowerPoint</Application>
  <PresentationFormat>Widescreen</PresentationFormat>
  <Paragraphs>122</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Andalus</vt:lpstr>
      <vt:lpstr>Arial</vt:lpstr>
      <vt:lpstr>Calibri</vt:lpstr>
      <vt:lpstr>Corbel</vt:lpstr>
      <vt:lpstr>PT Bold Dusky</vt:lpstr>
      <vt:lpstr>Sakkal Majalla</vt:lpstr>
      <vt:lpstr>Tahoma</vt:lpstr>
      <vt:lpstr>Times New Roman</vt:lpstr>
      <vt:lpstr>Parallax</vt:lpstr>
      <vt:lpstr>الجمهورية الجزائرية الديمقراطية الشعبية وزارةالتعليم العالي و البحث العلمي جامعة غرداية كلية العلوم الإقتصادية، التجارية و علوم التسيير  ملتقى وطني حضوري/ عن بعد حول: إستراتيجية تطوير وتعزيز الحوكمة المالية في المؤسسات الإقتصادية  يوم: 05 ديسمبر 2024 عنوان المداخلة : الحوكمة المالية وأثرها على التنمية المستدامة  بهاز جيلالي /جامعة غرداية، أستاذ محاضر أ، مخبر التطبيقات الكمية والنوعية للارتقاء بالمؤسسات الاقتصادية،   ghardaia.dz bahaz.djillali@univ-               بلي لمين /جامعة غرداية، طالب دكتوراه، مخبر التنمية الادارية للارتقاء بالمؤسسات الاقتصادية،                                                       belli.lamine@univ-ghardaia.dz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العلمي و الحث العلمي  المركز شريف بوشوشة - بآفلو الجامعي  معهد العلوم الاقتصادية والتجارية وعلوم التسيير ملتقى وطني حول : متطلبات حوكمة مهنة محافظ الحسابات بالجزائر في ظل معايير التدقيق الدولية -  الواقع و الأفاق – 01 جوان 2023 محور المداخلة  : متطلبات حوكمة مهنة محافظ الحسابات في الجزائر . عنوان المداخلة : العلاقة التفاعلية بين التدقيق الخارجي و حوكمة الشركات  بهاز جيلالي /جامعة غرداية، أستاذ محاضر أ، مخبر التطبيقات الكمية والنوعية للارتقاء بالمؤسسات الاقتصادية، bahaz.djillali@univ-ghardaia.dz              بلي لمين /جامعة غرداية، طالب دكتوراه، مخبر التنمية الادارية للارتقاء بالمؤسسات الاقتصادية، </dc:title>
  <dc:creator>حساب Microsoft</dc:creator>
  <cp:lastModifiedBy>pc</cp:lastModifiedBy>
  <cp:revision>119</cp:revision>
  <dcterms:created xsi:type="dcterms:W3CDTF">2023-06-23T17:40:19Z</dcterms:created>
  <dcterms:modified xsi:type="dcterms:W3CDTF">2024-12-03T16:24:43Z</dcterms:modified>
</cp:coreProperties>
</file>