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23"/>
  </p:notesMasterIdLst>
  <p:sldIdLst>
    <p:sldId id="289" r:id="rId2"/>
    <p:sldId id="306" r:id="rId3"/>
    <p:sldId id="342" r:id="rId4"/>
    <p:sldId id="343" r:id="rId5"/>
    <p:sldId id="297" r:id="rId6"/>
    <p:sldId id="308" r:id="rId7"/>
    <p:sldId id="348" r:id="rId8"/>
    <p:sldId id="328" r:id="rId9"/>
    <p:sldId id="291" r:id="rId10"/>
    <p:sldId id="349" r:id="rId11"/>
    <p:sldId id="350" r:id="rId12"/>
    <p:sldId id="351" r:id="rId13"/>
    <p:sldId id="352" r:id="rId14"/>
    <p:sldId id="353" r:id="rId15"/>
    <p:sldId id="354" r:id="rId16"/>
    <p:sldId id="355" r:id="rId17"/>
    <p:sldId id="356" r:id="rId18"/>
    <p:sldId id="357" r:id="rId19"/>
    <p:sldId id="340" r:id="rId20"/>
    <p:sldId id="341" r:id="rId21"/>
    <p:sldId id="316" r:id="rId22"/>
  </p:sldIdLst>
  <p:sldSz cx="9144000" cy="6858000" type="screen4x3"/>
  <p:notesSz cx="6858000" cy="9144000"/>
  <p:defaultTextStyle>
    <a:defPPr>
      <a:defRPr lang="ar-DZ"/>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47B808"/>
    <a:srgbClr val="FF99FF"/>
    <a:srgbClr val="CCFFFF"/>
    <a:srgbClr val="FFCCFF"/>
    <a:srgbClr val="00C459"/>
    <a:srgbClr val="09FF78"/>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4192" autoAdjust="0"/>
    <p:restoredTop sz="94660"/>
  </p:normalViewPr>
  <p:slideViewPr>
    <p:cSldViewPr>
      <p:cViewPr>
        <p:scale>
          <a:sx n="110" d="100"/>
          <a:sy n="110" d="100"/>
        </p:scale>
        <p:origin x="-372" y="6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6296AD90-90F5-406E-8643-F39947999DB1}" type="datetimeFigureOut">
              <a:rPr lang="fr-FR"/>
              <a:pPr>
                <a:defRPr/>
              </a:pPr>
              <a:t>03/12/2024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669C1EAB-B50D-4B16-B0B9-50F1EB5B2080}"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40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cs typeface="Arial" pitchFamily="34" charset="0"/>
            </a:endParaRPr>
          </a:p>
        </p:txBody>
      </p:sp>
      <p:sp>
        <p:nvSpPr>
          <p:cNvPr id="4403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981678-43BB-43FE-8F4F-573251B3E7D8}" type="slidenum">
              <a:rPr lang="fr-FR" smtClean="0">
                <a:latin typeface="Arial" pitchFamily="34" charset="0"/>
                <a:cs typeface="Arial" pitchFamily="34" charset="0"/>
              </a:rPr>
              <a:pPr/>
              <a:t>1</a:t>
            </a:fld>
            <a:endParaRPr lang="fr-FR"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Connecteur droit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8" name="Titr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fr-FR" smtClean="0"/>
              <a:t>Cliquez pour modifier le style du titre</a:t>
            </a:r>
            <a:endParaRPr lang="en-US"/>
          </a:p>
        </p:txBody>
      </p:sp>
      <p:sp>
        <p:nvSpPr>
          <p:cNvPr id="15" name="Espace réservé de la date 27"/>
          <p:cNvSpPr>
            <a:spLocks noGrp="1"/>
          </p:cNvSpPr>
          <p:nvPr>
            <p:ph type="dt" sz="half" idx="10"/>
          </p:nvPr>
        </p:nvSpPr>
        <p:spPr/>
        <p:txBody>
          <a:bodyPr/>
          <a:lstStyle>
            <a:lvl1pPr>
              <a:defRPr/>
            </a:lvl1pPr>
          </a:lstStyle>
          <a:p>
            <a:pPr>
              <a:defRPr/>
            </a:pPr>
            <a:fld id="{CA4D6630-CF49-45F1-8515-DBF1522F141A}" type="datetimeFigureOut">
              <a:rPr lang="ar-DZ"/>
              <a:pPr>
                <a:defRPr/>
              </a:pPr>
              <a:t>02-06-1446</a:t>
            </a:fld>
            <a:endParaRPr lang="ar-DZ"/>
          </a:p>
        </p:txBody>
      </p:sp>
      <p:sp>
        <p:nvSpPr>
          <p:cNvPr id="16" name="Espace réservé du pied de page 16"/>
          <p:cNvSpPr>
            <a:spLocks noGrp="1"/>
          </p:cNvSpPr>
          <p:nvPr>
            <p:ph type="ftr" sz="quarter" idx="11"/>
          </p:nvPr>
        </p:nvSpPr>
        <p:spPr/>
        <p:txBody>
          <a:bodyPr/>
          <a:lstStyle>
            <a:lvl1pPr>
              <a:defRPr/>
            </a:lvl1pPr>
          </a:lstStyle>
          <a:p>
            <a:pPr>
              <a:defRPr/>
            </a:pPr>
            <a:endParaRPr lang="ar-DZ"/>
          </a:p>
        </p:txBody>
      </p:sp>
      <p:sp>
        <p:nvSpPr>
          <p:cNvPr id="17" name="Espace réservé du numéro de diapositive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FADE85A6-04A1-45E4-92B8-BC940CC9DB2A}" type="slidenum">
              <a:rPr lang="ar-DZ"/>
              <a:pPr>
                <a:defRPr/>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fld id="{0C1BD22F-BA0F-4E24-A3EF-254ACB2BEA25}" type="datetimeFigureOut">
              <a:rPr lang="ar-DZ"/>
              <a:pPr>
                <a:defRPr/>
              </a:pPr>
              <a:t>02-06-1446</a:t>
            </a:fld>
            <a:endParaRPr lang="ar-DZ"/>
          </a:p>
        </p:txBody>
      </p:sp>
      <p:sp>
        <p:nvSpPr>
          <p:cNvPr id="5" name="Espace réservé du pied de page 4"/>
          <p:cNvSpPr>
            <a:spLocks noGrp="1"/>
          </p:cNvSpPr>
          <p:nvPr>
            <p:ph type="ftr" sz="quarter" idx="11"/>
          </p:nvPr>
        </p:nvSpPr>
        <p:spPr/>
        <p:txBody>
          <a:bodyPr/>
          <a:lstStyle>
            <a:lvl1pPr>
              <a:defRPr/>
            </a:lvl1pPr>
          </a:lstStyle>
          <a:p>
            <a:pPr>
              <a:defRPr/>
            </a:pPr>
            <a:endParaRPr lang="ar-DZ"/>
          </a:p>
        </p:txBody>
      </p:sp>
      <p:sp>
        <p:nvSpPr>
          <p:cNvPr id="6" name="Espace réservé du numéro de diapositive 5"/>
          <p:cNvSpPr>
            <a:spLocks noGrp="1"/>
          </p:cNvSpPr>
          <p:nvPr>
            <p:ph type="sldNum" sz="quarter" idx="12"/>
          </p:nvPr>
        </p:nvSpPr>
        <p:spPr/>
        <p:txBody>
          <a:bodyPr/>
          <a:lstStyle>
            <a:lvl1pPr>
              <a:defRPr/>
            </a:lvl1pPr>
          </a:lstStyle>
          <a:p>
            <a:pPr>
              <a:defRPr/>
            </a:pPr>
            <a:fld id="{B0333016-A6F5-4A11-B8B0-820A67D3E4C2}" type="slidenum">
              <a:rPr lang="ar-DZ"/>
              <a:pPr>
                <a:defRPr/>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Connecteur droit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Ellipse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Ellipse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 name="Titre vertical 1"/>
          <p:cNvSpPr>
            <a:spLocks noGrp="1"/>
          </p:cNvSpPr>
          <p:nvPr>
            <p:ph type="title" orient="vert"/>
          </p:nvPr>
        </p:nvSpPr>
        <p:spPr>
          <a:xfrm>
            <a:off x="7391400" y="304801"/>
            <a:ext cx="1447800" cy="5851525"/>
          </a:xfrm>
        </p:spPr>
        <p:txBody>
          <a:bodyPr vert="eaVert"/>
          <a:lstStyle/>
          <a:p>
            <a:r>
              <a:rPr lang="fr-FR" smtClean="0"/>
              <a:t>Cliquez pour modifier le style du titre</a:t>
            </a:r>
            <a:endParaRPr lang="en-US"/>
          </a:p>
        </p:txBody>
      </p:sp>
      <p:sp>
        <p:nvSpPr>
          <p:cNvPr id="13" name="Espace réservé du numéro de diapositive 5"/>
          <p:cNvSpPr>
            <a:spLocks noGrp="1"/>
          </p:cNvSpPr>
          <p:nvPr>
            <p:ph type="sldNum" sz="quarter" idx="10"/>
          </p:nvPr>
        </p:nvSpPr>
        <p:spPr>
          <a:xfrm>
            <a:off x="6915150" y="3009900"/>
            <a:ext cx="457200" cy="441325"/>
          </a:xfrm>
        </p:spPr>
        <p:txBody>
          <a:bodyPr/>
          <a:lstStyle>
            <a:lvl1pPr>
              <a:defRPr/>
            </a:lvl1pPr>
          </a:lstStyle>
          <a:p>
            <a:pPr>
              <a:defRPr/>
            </a:pPr>
            <a:fld id="{1D4A7D4B-F1DD-469A-A4FD-1CF5D2D27260}" type="slidenum">
              <a:rPr lang="ar-DZ"/>
              <a:pPr>
                <a:defRPr/>
              </a:pPr>
              <a:t>‹N°›</a:t>
            </a:fld>
            <a:endParaRPr lang="ar-DZ"/>
          </a:p>
        </p:txBody>
      </p:sp>
      <p:sp>
        <p:nvSpPr>
          <p:cNvPr id="14" name="Espace réservé de la date 3"/>
          <p:cNvSpPr>
            <a:spLocks noGrp="1"/>
          </p:cNvSpPr>
          <p:nvPr>
            <p:ph type="dt" sz="half" idx="11"/>
          </p:nvPr>
        </p:nvSpPr>
        <p:spPr/>
        <p:txBody>
          <a:bodyPr/>
          <a:lstStyle>
            <a:lvl1pPr>
              <a:defRPr/>
            </a:lvl1pPr>
          </a:lstStyle>
          <a:p>
            <a:pPr>
              <a:defRPr/>
            </a:pPr>
            <a:fld id="{8FDE64DB-5047-40FA-9211-53690B99556B}" type="datetimeFigureOut">
              <a:rPr lang="ar-DZ"/>
              <a:pPr>
                <a:defRPr/>
              </a:pPr>
              <a:t>02-06-1446</a:t>
            </a:fld>
            <a:endParaRPr lang="ar-DZ"/>
          </a:p>
        </p:txBody>
      </p:sp>
      <p:sp>
        <p:nvSpPr>
          <p:cNvPr id="15" name="Espace réservé du pied de page 4"/>
          <p:cNvSpPr>
            <a:spLocks noGrp="1"/>
          </p:cNvSpPr>
          <p:nvPr>
            <p:ph type="ftr" sz="quarter" idx="12"/>
          </p:nvPr>
        </p:nvSpPr>
        <p:spPr/>
        <p:txBody>
          <a:bodyPr/>
          <a:lstStyle>
            <a:lvl1pPr>
              <a:defRPr/>
            </a:lvl1pPr>
          </a:lstStyle>
          <a:p>
            <a:pPr>
              <a:defRPr/>
            </a:pPr>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lang="fr-FR" smtClean="0"/>
              <a:t>Cliquez pour modifier le style du titre</a:t>
            </a:r>
            <a:endParaRPr lang="en-US"/>
          </a:p>
        </p:txBody>
      </p:sp>
      <p:sp>
        <p:nvSpPr>
          <p:cNvPr id="8" name="Espace réservé du contenu 7"/>
          <p:cNvSpPr>
            <a:spLocks noGrp="1"/>
          </p:cNvSpPr>
          <p:nvPr>
            <p:ph sz="quarter" idx="1"/>
          </p:nvPr>
        </p:nvSpPr>
        <p:spPr>
          <a:xfrm>
            <a:off x="301752" y="1527048"/>
            <a:ext cx="850392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fld id="{9141C1AE-1712-41A6-8B70-6E284B948236}" type="datetimeFigureOut">
              <a:rPr lang="ar-DZ"/>
              <a:pPr>
                <a:defRPr/>
              </a:pPr>
              <a:t>02-06-1446</a:t>
            </a:fld>
            <a:endParaRPr lang="ar-DZ"/>
          </a:p>
        </p:txBody>
      </p:sp>
      <p:sp>
        <p:nvSpPr>
          <p:cNvPr id="5" name="Espace réservé du pied de page 4"/>
          <p:cNvSpPr>
            <a:spLocks noGrp="1"/>
          </p:cNvSpPr>
          <p:nvPr>
            <p:ph type="ftr" sz="quarter" idx="11"/>
          </p:nvPr>
        </p:nvSpPr>
        <p:spPr/>
        <p:txBody>
          <a:bodyPr/>
          <a:lstStyle>
            <a:lvl1pPr>
              <a:defRPr/>
            </a:lvl1pPr>
          </a:lstStyle>
          <a:p>
            <a:pPr>
              <a:defRPr/>
            </a:pPr>
            <a:endParaRPr lang="ar-DZ"/>
          </a:p>
        </p:txBody>
      </p:sp>
      <p:sp>
        <p:nvSpPr>
          <p:cNvPr id="6" name="Espace réservé du numéro de diapositive 5"/>
          <p:cNvSpPr>
            <a:spLocks noGrp="1"/>
          </p:cNvSpPr>
          <p:nvPr>
            <p:ph type="sldNum" sz="quarter" idx="12"/>
          </p:nvPr>
        </p:nvSpPr>
        <p:spPr>
          <a:xfrm>
            <a:off x="4362450" y="1027113"/>
            <a:ext cx="457200" cy="441325"/>
          </a:xfrm>
        </p:spPr>
        <p:txBody>
          <a:bodyPr/>
          <a:lstStyle>
            <a:lvl1pPr>
              <a:defRPr/>
            </a:lvl1pPr>
          </a:lstStyle>
          <a:p>
            <a:pPr>
              <a:defRPr/>
            </a:pPr>
            <a:fld id="{958070EE-A18F-4992-98A9-838E9D007CD0}" type="slidenum">
              <a:rPr lang="ar-DZ"/>
              <a:pPr>
                <a:defRPr/>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Connecteur droit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ce réservé du texte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2" name="Titr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fr-FR" smtClean="0"/>
              <a:t>Cliquez pour modifier le style du titre</a:t>
            </a:r>
            <a:endParaRPr lang="en-US"/>
          </a:p>
        </p:txBody>
      </p:sp>
      <p:sp>
        <p:nvSpPr>
          <p:cNvPr id="15" name="Espace réservé du pied de page 4"/>
          <p:cNvSpPr>
            <a:spLocks noGrp="1"/>
          </p:cNvSpPr>
          <p:nvPr>
            <p:ph type="ftr" sz="quarter" idx="10"/>
          </p:nvPr>
        </p:nvSpPr>
        <p:spPr/>
        <p:txBody>
          <a:bodyPr/>
          <a:lstStyle>
            <a:lvl1pPr>
              <a:defRPr/>
            </a:lvl1pPr>
          </a:lstStyle>
          <a:p>
            <a:pPr>
              <a:defRPr/>
            </a:pPr>
            <a:endParaRPr lang="ar-DZ"/>
          </a:p>
        </p:txBody>
      </p:sp>
      <p:sp>
        <p:nvSpPr>
          <p:cNvPr id="16" name="Espace réservé de la date 3"/>
          <p:cNvSpPr>
            <a:spLocks noGrp="1"/>
          </p:cNvSpPr>
          <p:nvPr>
            <p:ph type="dt" sz="half" idx="11"/>
          </p:nvPr>
        </p:nvSpPr>
        <p:spPr/>
        <p:txBody>
          <a:bodyPr/>
          <a:lstStyle>
            <a:lvl1pPr>
              <a:defRPr/>
            </a:lvl1pPr>
          </a:lstStyle>
          <a:p>
            <a:pPr>
              <a:defRPr/>
            </a:pPr>
            <a:fld id="{5BAD8112-D6B0-4F9F-92E9-5A3675A6202E}" type="datetimeFigureOut">
              <a:rPr lang="ar-DZ"/>
              <a:pPr>
                <a:defRPr/>
              </a:pPr>
              <a:t>02-06-1446</a:t>
            </a:fld>
            <a:endParaRPr lang="ar-DZ"/>
          </a:p>
        </p:txBody>
      </p:sp>
      <p:sp>
        <p:nvSpPr>
          <p:cNvPr id="17" name="Espace réservé du numéro de diapositive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AF57F4C-1F61-45BC-9FB8-7D2F6EEB2397}" type="slidenum">
              <a:rPr lang="ar-DZ"/>
              <a:pPr>
                <a:defRPr/>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5" name="Connecteur droit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re 1"/>
          <p:cNvSpPr>
            <a:spLocks noGrp="1"/>
          </p:cNvSpPr>
          <p:nvPr>
            <p:ph type="title"/>
          </p:nvPr>
        </p:nvSpPr>
        <p:spPr>
          <a:xfrm>
            <a:off x="301752" y="228600"/>
            <a:ext cx="8534400" cy="758952"/>
          </a:xfrm>
        </p:spPr>
        <p:txBody>
          <a:bodyPr/>
          <a:lstStyle/>
          <a:p>
            <a:r>
              <a:rPr lang="fr-FR" smtClean="0"/>
              <a:t>Cliquez pour modifier le style du titre</a:t>
            </a:r>
            <a:endParaRPr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e la date 4"/>
          <p:cNvSpPr>
            <a:spLocks noGrp="1"/>
          </p:cNvSpPr>
          <p:nvPr>
            <p:ph type="dt" sz="half" idx="10"/>
          </p:nvPr>
        </p:nvSpPr>
        <p:spPr>
          <a:xfrm>
            <a:off x="5791200" y="6410325"/>
            <a:ext cx="3044825" cy="365125"/>
          </a:xfrm>
        </p:spPr>
        <p:txBody>
          <a:bodyPr/>
          <a:lstStyle>
            <a:lvl1pPr>
              <a:defRPr/>
            </a:lvl1pPr>
          </a:lstStyle>
          <a:p>
            <a:pPr>
              <a:defRPr/>
            </a:pPr>
            <a:fld id="{31ECC465-298E-43FF-ACB7-21A3A74B2175}" type="datetimeFigureOut">
              <a:rPr lang="ar-DZ"/>
              <a:pPr>
                <a:defRPr/>
              </a:pPr>
              <a:t>02-06-1446</a:t>
            </a:fld>
            <a:endParaRPr lang="ar-DZ"/>
          </a:p>
        </p:txBody>
      </p:sp>
      <p:sp>
        <p:nvSpPr>
          <p:cNvPr id="7" name="Espace réservé du pied de page 5"/>
          <p:cNvSpPr>
            <a:spLocks noGrp="1"/>
          </p:cNvSpPr>
          <p:nvPr>
            <p:ph type="ftr" sz="quarter" idx="11"/>
          </p:nvPr>
        </p:nvSpPr>
        <p:spPr/>
        <p:txBody>
          <a:bodyPr/>
          <a:lstStyle>
            <a:lvl1pPr>
              <a:defRPr/>
            </a:lvl1pPr>
          </a:lstStyle>
          <a:p>
            <a:pPr>
              <a:defRPr/>
            </a:pPr>
            <a:endParaRPr lang="ar-DZ"/>
          </a:p>
        </p:txBody>
      </p:sp>
      <p:sp>
        <p:nvSpPr>
          <p:cNvPr id="8" name="Espace réservé du numéro de diapositive 6"/>
          <p:cNvSpPr>
            <a:spLocks noGrp="1"/>
          </p:cNvSpPr>
          <p:nvPr>
            <p:ph type="sldNum" sz="quarter" idx="12"/>
          </p:nvPr>
        </p:nvSpPr>
        <p:spPr/>
        <p:txBody>
          <a:bodyPr/>
          <a:lstStyle>
            <a:lvl1pPr>
              <a:defRPr/>
            </a:lvl1pPr>
          </a:lstStyle>
          <a:p>
            <a:pPr>
              <a:defRPr/>
            </a:pPr>
            <a:fld id="{5A72FA95-1B6E-45C9-8D76-652E03DE5EE9}" type="slidenum">
              <a:rPr lang="ar-DZ"/>
              <a:pPr>
                <a:defRPr/>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Connecteur droit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Ellipse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Ellipse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24" name="Espace réservé du contenu 23"/>
          <p:cNvSpPr>
            <a:spLocks noGrp="1"/>
          </p:cNvSpPr>
          <p:nvPr>
            <p:ph sz="quarter" idx="2"/>
          </p:nvPr>
        </p:nvSpPr>
        <p:spPr>
          <a:xfrm>
            <a:off x="301752" y="2471383"/>
            <a:ext cx="4041648" cy="3818404"/>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6" name="Espace réservé du contenu 25"/>
          <p:cNvSpPr>
            <a:spLocks noGrp="1"/>
          </p:cNvSpPr>
          <p:nvPr>
            <p:ph sz="quarter" idx="4"/>
          </p:nvPr>
        </p:nvSpPr>
        <p:spPr>
          <a:xfrm>
            <a:off x="4800600" y="2471383"/>
            <a:ext cx="4038600" cy="382219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3" name="Titre 22"/>
          <p:cNvSpPr>
            <a:spLocks noGrp="1"/>
          </p:cNvSpPr>
          <p:nvPr>
            <p:ph type="title"/>
          </p:nvPr>
        </p:nvSpPr>
        <p:spPr/>
        <p:txBody>
          <a:bodyPr rtlCol="0"/>
          <a:lstStyle/>
          <a:p>
            <a:r>
              <a:rPr lang="fr-FR" smtClean="0"/>
              <a:t>Cliquez pour modifier le style du titre</a:t>
            </a:r>
            <a:endParaRPr lang="en-US"/>
          </a:p>
        </p:txBody>
      </p:sp>
      <p:sp>
        <p:nvSpPr>
          <p:cNvPr id="18" name="Espace réservé de la date 6"/>
          <p:cNvSpPr>
            <a:spLocks noGrp="1"/>
          </p:cNvSpPr>
          <p:nvPr>
            <p:ph type="dt" sz="half" idx="10"/>
          </p:nvPr>
        </p:nvSpPr>
        <p:spPr/>
        <p:txBody>
          <a:bodyPr/>
          <a:lstStyle>
            <a:lvl1pPr>
              <a:defRPr/>
            </a:lvl1pPr>
          </a:lstStyle>
          <a:p>
            <a:pPr>
              <a:defRPr/>
            </a:pPr>
            <a:fld id="{1E7B0BBD-E558-46E2-8693-275017AC38AE}" type="datetimeFigureOut">
              <a:rPr lang="ar-DZ"/>
              <a:pPr>
                <a:defRPr/>
              </a:pPr>
              <a:t>02-06-1446</a:t>
            </a:fld>
            <a:endParaRPr lang="ar-DZ"/>
          </a:p>
        </p:txBody>
      </p:sp>
      <p:sp>
        <p:nvSpPr>
          <p:cNvPr id="19" name="Espace réservé du pied de page 7"/>
          <p:cNvSpPr>
            <a:spLocks noGrp="1"/>
          </p:cNvSpPr>
          <p:nvPr>
            <p:ph type="ftr" sz="quarter" idx="11"/>
          </p:nvPr>
        </p:nvSpPr>
        <p:spPr>
          <a:xfrm>
            <a:off x="304800" y="6410325"/>
            <a:ext cx="3581400" cy="365125"/>
          </a:xfrm>
        </p:spPr>
        <p:txBody>
          <a:bodyPr/>
          <a:lstStyle>
            <a:lvl1pPr>
              <a:defRPr/>
            </a:lvl1pPr>
          </a:lstStyle>
          <a:p>
            <a:pPr>
              <a:defRPr/>
            </a:pPr>
            <a:endParaRPr lang="ar-DZ"/>
          </a:p>
        </p:txBody>
      </p:sp>
      <p:sp>
        <p:nvSpPr>
          <p:cNvPr id="20" name="Espace réservé du numéro de diapositive 8"/>
          <p:cNvSpPr>
            <a:spLocks noGrp="1"/>
          </p:cNvSpPr>
          <p:nvPr>
            <p:ph type="sldNum" sz="quarter" idx="12"/>
          </p:nvPr>
        </p:nvSpPr>
        <p:spPr>
          <a:xfrm>
            <a:off x="4343400" y="1042988"/>
            <a:ext cx="457200" cy="441325"/>
          </a:xfrm>
        </p:spPr>
        <p:txBody>
          <a:bodyPr/>
          <a:lstStyle>
            <a:lvl1pPr algn="ctr">
              <a:defRPr/>
            </a:lvl1pPr>
          </a:lstStyle>
          <a:p>
            <a:pPr>
              <a:defRPr/>
            </a:pPr>
            <a:fld id="{33F0D3AB-26CF-4DBB-9598-FD469479FC32}" type="slidenum">
              <a:rPr lang="ar-DZ"/>
              <a:pPr>
                <a:defRPr/>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lvl1pPr>
              <a:defRPr/>
            </a:lvl1pPr>
          </a:lstStyle>
          <a:p>
            <a:pPr>
              <a:defRPr/>
            </a:pPr>
            <a:fld id="{99194D41-5A0C-4AE3-BA36-689013AEAD9F}" type="datetimeFigureOut">
              <a:rPr lang="ar-DZ"/>
              <a:pPr>
                <a:defRPr/>
              </a:pPr>
              <a:t>02-06-1446</a:t>
            </a:fld>
            <a:endParaRPr lang="ar-DZ"/>
          </a:p>
        </p:txBody>
      </p:sp>
      <p:sp>
        <p:nvSpPr>
          <p:cNvPr id="4" name="Espace réservé du pied de page 3"/>
          <p:cNvSpPr>
            <a:spLocks noGrp="1"/>
          </p:cNvSpPr>
          <p:nvPr>
            <p:ph type="ftr" sz="quarter" idx="11"/>
          </p:nvPr>
        </p:nvSpPr>
        <p:spPr/>
        <p:txBody>
          <a:bodyPr/>
          <a:lstStyle>
            <a:lvl1pPr>
              <a:defRPr/>
            </a:lvl1pPr>
          </a:lstStyle>
          <a:p>
            <a:pPr>
              <a:defRPr/>
            </a:pPr>
            <a:endParaRPr lang="ar-DZ"/>
          </a:p>
        </p:txBody>
      </p:sp>
      <p:sp>
        <p:nvSpPr>
          <p:cNvPr id="5" name="Espace réservé du numéro de diapositive 4"/>
          <p:cNvSpPr>
            <a:spLocks noGrp="1"/>
          </p:cNvSpPr>
          <p:nvPr>
            <p:ph type="sldNum" sz="quarter" idx="12"/>
          </p:nvPr>
        </p:nvSpPr>
        <p:spPr>
          <a:xfrm>
            <a:off x="4343400" y="1036638"/>
            <a:ext cx="457200" cy="441325"/>
          </a:xfrm>
        </p:spPr>
        <p:txBody>
          <a:bodyPr/>
          <a:lstStyle>
            <a:lvl1pPr>
              <a:defRPr/>
            </a:lvl1pPr>
          </a:lstStyle>
          <a:p>
            <a:pPr>
              <a:defRPr/>
            </a:pPr>
            <a:fld id="{68E02734-D678-4FB8-87B9-790F55D8DAD7}" type="slidenum">
              <a:rPr lang="ar-DZ"/>
              <a:pPr>
                <a:defRPr/>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Espace réservé de la date 1"/>
          <p:cNvSpPr>
            <a:spLocks noGrp="1"/>
          </p:cNvSpPr>
          <p:nvPr>
            <p:ph type="dt" sz="half" idx="10"/>
          </p:nvPr>
        </p:nvSpPr>
        <p:spPr/>
        <p:txBody>
          <a:bodyPr/>
          <a:lstStyle>
            <a:lvl1pPr>
              <a:defRPr/>
            </a:lvl1pPr>
          </a:lstStyle>
          <a:p>
            <a:pPr>
              <a:defRPr/>
            </a:pPr>
            <a:fld id="{DFD63530-090F-4E64-BF53-586F5DF00665}" type="datetimeFigureOut">
              <a:rPr lang="ar-DZ"/>
              <a:pPr>
                <a:defRPr/>
              </a:pPr>
              <a:t>02-06-1446</a:t>
            </a:fld>
            <a:endParaRPr lang="ar-DZ"/>
          </a:p>
        </p:txBody>
      </p:sp>
      <p:sp>
        <p:nvSpPr>
          <p:cNvPr id="9" name="Espace réservé du pied de page 2"/>
          <p:cNvSpPr>
            <a:spLocks noGrp="1"/>
          </p:cNvSpPr>
          <p:nvPr>
            <p:ph type="ftr" sz="quarter" idx="11"/>
          </p:nvPr>
        </p:nvSpPr>
        <p:spPr/>
        <p:txBody>
          <a:bodyPr/>
          <a:lstStyle>
            <a:lvl1pPr>
              <a:defRPr/>
            </a:lvl1pPr>
          </a:lstStyle>
          <a:p>
            <a:pPr>
              <a:defRPr/>
            </a:pPr>
            <a:endParaRPr lang="ar-DZ"/>
          </a:p>
        </p:txBody>
      </p:sp>
      <p:sp>
        <p:nvSpPr>
          <p:cNvPr id="10" name="Espace réservé du numéro de diapositive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4B60B5FD-7A76-448F-B470-3F32FB6513CC}" type="slidenum">
              <a:rPr lang="ar-DZ"/>
              <a:pPr>
                <a:defRPr/>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Connecteur droit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El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r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20" name="Espace réservé du contenu 19"/>
          <p:cNvSpPr>
            <a:spLocks noGrp="1"/>
          </p:cNvSpPr>
          <p:nvPr>
            <p:ph sz="quarter" idx="1"/>
          </p:nvPr>
        </p:nvSpPr>
        <p:spPr>
          <a:xfrm>
            <a:off x="3124200" y="685800"/>
            <a:ext cx="5638800" cy="5410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6" name="Espace réservé du numéro de diapositive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FE93EB9B-2A18-4FD6-B660-546E4EEADA3E}" type="slidenum">
              <a:rPr lang="ar-DZ"/>
              <a:pPr>
                <a:defRPr/>
              </a:pPr>
              <a:t>‹N°›</a:t>
            </a:fld>
            <a:endParaRPr lang="ar-DZ"/>
          </a:p>
        </p:txBody>
      </p:sp>
      <p:sp>
        <p:nvSpPr>
          <p:cNvPr id="17" name="Espace réservé de la date 4"/>
          <p:cNvSpPr>
            <a:spLocks noGrp="1"/>
          </p:cNvSpPr>
          <p:nvPr>
            <p:ph type="dt" sz="half" idx="11"/>
          </p:nvPr>
        </p:nvSpPr>
        <p:spPr/>
        <p:txBody>
          <a:bodyPr/>
          <a:lstStyle>
            <a:lvl1pPr>
              <a:defRPr/>
            </a:lvl1pPr>
          </a:lstStyle>
          <a:p>
            <a:pPr>
              <a:defRPr/>
            </a:pPr>
            <a:fld id="{AF1135B5-B289-4F56-818E-E57648DCB21E}" type="datetimeFigureOut">
              <a:rPr lang="ar-DZ"/>
              <a:pPr>
                <a:defRPr/>
              </a:pPr>
              <a:t>02-06-1446</a:t>
            </a:fld>
            <a:endParaRPr lang="ar-DZ"/>
          </a:p>
        </p:txBody>
      </p:sp>
      <p:sp>
        <p:nvSpPr>
          <p:cNvPr id="18" name="Espace réservé du pied de page 5"/>
          <p:cNvSpPr>
            <a:spLocks noGrp="1"/>
          </p:cNvSpPr>
          <p:nvPr>
            <p:ph type="ftr" sz="quarter" idx="12"/>
          </p:nvPr>
        </p:nvSpPr>
        <p:spPr>
          <a:xfrm>
            <a:off x="301625" y="6410325"/>
            <a:ext cx="3382963" cy="366713"/>
          </a:xfrm>
        </p:spPr>
        <p:txBody>
          <a:bodyPr/>
          <a:lstStyle>
            <a:lvl1pPr>
              <a:defRPr/>
            </a:lvl1pPr>
          </a:lstStyle>
          <a:p>
            <a:pPr>
              <a:defRPr/>
            </a:pPr>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Connecteur droit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El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El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16" name="Espace réservé du numéro de diapositive 6"/>
          <p:cNvSpPr>
            <a:spLocks noGrp="1"/>
          </p:cNvSpPr>
          <p:nvPr>
            <p:ph type="sldNum" sz="quarter" idx="10"/>
          </p:nvPr>
        </p:nvSpPr>
        <p:spPr>
          <a:xfrm>
            <a:off x="1371600" y="312738"/>
            <a:ext cx="457200" cy="441325"/>
          </a:xfrm>
        </p:spPr>
        <p:txBody>
          <a:bodyPr/>
          <a:lstStyle>
            <a:lvl1pPr>
              <a:defRPr/>
            </a:lvl1pPr>
          </a:lstStyle>
          <a:p>
            <a:pPr>
              <a:defRPr/>
            </a:pPr>
            <a:fld id="{A016BDC2-00C4-4492-A90A-421C404A5618}" type="slidenum">
              <a:rPr lang="ar-DZ"/>
              <a:pPr>
                <a:defRPr/>
              </a:pPr>
              <a:t>‹N°›</a:t>
            </a:fld>
            <a:endParaRPr lang="ar-DZ"/>
          </a:p>
        </p:txBody>
      </p:sp>
      <p:sp>
        <p:nvSpPr>
          <p:cNvPr id="17" name="Espace réservé de la date 4"/>
          <p:cNvSpPr>
            <a:spLocks noGrp="1"/>
          </p:cNvSpPr>
          <p:nvPr>
            <p:ph type="dt" sz="half" idx="11"/>
          </p:nvPr>
        </p:nvSpPr>
        <p:spPr>
          <a:xfrm>
            <a:off x="5788025" y="6405563"/>
            <a:ext cx="3044825" cy="365125"/>
          </a:xfrm>
        </p:spPr>
        <p:txBody>
          <a:bodyPr/>
          <a:lstStyle>
            <a:lvl1pPr>
              <a:defRPr/>
            </a:lvl1pPr>
          </a:lstStyle>
          <a:p>
            <a:pPr>
              <a:defRPr/>
            </a:pPr>
            <a:fld id="{4C6A2B3C-7230-45D0-9258-B02977343738}" type="datetimeFigureOut">
              <a:rPr lang="ar-DZ"/>
              <a:pPr>
                <a:defRPr/>
              </a:pPr>
              <a:t>02-06-1446</a:t>
            </a:fld>
            <a:endParaRPr lang="ar-DZ"/>
          </a:p>
        </p:txBody>
      </p:sp>
      <p:sp>
        <p:nvSpPr>
          <p:cNvPr id="18" name="Espace réservé du pied de page 5"/>
          <p:cNvSpPr>
            <a:spLocks noGrp="1"/>
          </p:cNvSpPr>
          <p:nvPr>
            <p:ph type="ftr" sz="quarter" idx="12"/>
          </p:nvPr>
        </p:nvSpPr>
        <p:spPr>
          <a:xfrm>
            <a:off x="301625" y="6410325"/>
            <a:ext cx="3584575" cy="366713"/>
          </a:xfrm>
        </p:spPr>
        <p:txBody>
          <a:bodyPr/>
          <a:lstStyle>
            <a:lvl1pPr>
              <a:defRPr/>
            </a:lvl1pPr>
          </a:lstStyle>
          <a:p>
            <a:pPr>
              <a:defRPr/>
            </a:pPr>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Espace réservé de la date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fld id="{D3132A19-33DE-4F2F-B773-1B7FF03AE142}" type="datetimeFigureOut">
              <a:rPr lang="ar-DZ"/>
              <a:pPr>
                <a:defRPr/>
              </a:pPr>
              <a:t>02-06-1446</a:t>
            </a:fld>
            <a:endParaRPr lang="ar-DZ"/>
          </a:p>
        </p:txBody>
      </p:sp>
      <p:sp>
        <p:nvSpPr>
          <p:cNvPr id="3" name="Espace réservé du pied de page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ar-DZ"/>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Connecteur droit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Ellipse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Ellipse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Espace réservé du numéro de diapositive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2194D941-E9E0-478D-B339-260F30C3D669}" type="slidenum">
              <a:rPr lang="ar-DZ"/>
              <a:pPr>
                <a:defRPr/>
              </a:pPr>
              <a:t>‹N°›</a:t>
            </a:fld>
            <a:endParaRPr lang="ar-DZ"/>
          </a:p>
        </p:txBody>
      </p:sp>
      <p:sp>
        <p:nvSpPr>
          <p:cNvPr id="1038" name="Espace réservé du titre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a:t>
            </a:r>
            <a:endParaRPr lang="en-US" smtClean="0"/>
          </a:p>
        </p:txBody>
      </p:sp>
      <p:sp>
        <p:nvSpPr>
          <p:cNvPr id="1039" name="Espace réservé du texte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cs typeface="Arial" pitchFamily="34" charset="0"/>
        </a:defRPr>
      </a:lvl2pPr>
      <a:lvl3pPr algn="ctr" rtl="0" eaLnBrk="0" fontAlgn="base" hangingPunct="0">
        <a:spcBef>
          <a:spcPct val="0"/>
        </a:spcBef>
        <a:spcAft>
          <a:spcPct val="0"/>
        </a:spcAft>
        <a:defRPr sz="3300">
          <a:solidFill>
            <a:srgbClr val="7B9899"/>
          </a:solidFill>
          <a:latin typeface="Georgia" pitchFamily="18" charset="0"/>
          <a:cs typeface="Arial" pitchFamily="34" charset="0"/>
        </a:defRPr>
      </a:lvl3pPr>
      <a:lvl4pPr algn="ctr" rtl="0" eaLnBrk="0" fontAlgn="base" hangingPunct="0">
        <a:spcBef>
          <a:spcPct val="0"/>
        </a:spcBef>
        <a:spcAft>
          <a:spcPct val="0"/>
        </a:spcAft>
        <a:defRPr sz="3300">
          <a:solidFill>
            <a:srgbClr val="7B9899"/>
          </a:solidFill>
          <a:latin typeface="Georgia" pitchFamily="18" charset="0"/>
          <a:cs typeface="Arial" pitchFamily="34" charset="0"/>
        </a:defRPr>
      </a:lvl4pPr>
      <a:lvl5pPr algn="ctr" rtl="0" eaLnBrk="0" fontAlgn="base" hangingPunct="0">
        <a:spcBef>
          <a:spcPct val="0"/>
        </a:spcBef>
        <a:spcAft>
          <a:spcPct val="0"/>
        </a:spcAft>
        <a:defRPr sz="3300">
          <a:solidFill>
            <a:srgbClr val="7B9899"/>
          </a:solidFill>
          <a:latin typeface="Georgia" pitchFamily="18" charset="0"/>
          <a:cs typeface="Arial" pitchFamily="34" charset="0"/>
        </a:defRPr>
      </a:lvl5pPr>
      <a:lvl6pPr marL="457200" algn="ctr" rtl="0" fontAlgn="base">
        <a:spcBef>
          <a:spcPct val="0"/>
        </a:spcBef>
        <a:spcAft>
          <a:spcPct val="0"/>
        </a:spcAft>
        <a:defRPr sz="3300">
          <a:solidFill>
            <a:srgbClr val="7B9899"/>
          </a:solidFill>
          <a:latin typeface="Georgia" pitchFamily="18" charset="0"/>
          <a:cs typeface="Arial" pitchFamily="34" charset="0"/>
        </a:defRPr>
      </a:lvl6pPr>
      <a:lvl7pPr marL="914400" algn="ctr" rtl="0" fontAlgn="base">
        <a:spcBef>
          <a:spcPct val="0"/>
        </a:spcBef>
        <a:spcAft>
          <a:spcPct val="0"/>
        </a:spcAft>
        <a:defRPr sz="3300">
          <a:solidFill>
            <a:srgbClr val="7B9899"/>
          </a:solidFill>
          <a:latin typeface="Georgia" pitchFamily="18" charset="0"/>
          <a:cs typeface="Arial" pitchFamily="34" charset="0"/>
        </a:defRPr>
      </a:lvl7pPr>
      <a:lvl8pPr marL="1371600" algn="ctr" rtl="0" fontAlgn="base">
        <a:spcBef>
          <a:spcPct val="0"/>
        </a:spcBef>
        <a:spcAft>
          <a:spcPct val="0"/>
        </a:spcAft>
        <a:defRPr sz="3300">
          <a:solidFill>
            <a:srgbClr val="7B9899"/>
          </a:solidFill>
          <a:latin typeface="Georgia" pitchFamily="18" charset="0"/>
          <a:cs typeface="Arial" pitchFamily="34" charset="0"/>
        </a:defRPr>
      </a:lvl8pPr>
      <a:lvl9pPr marL="1828800" algn="ctr" rtl="0" fontAlgn="base">
        <a:spcBef>
          <a:spcPct val="0"/>
        </a:spcBef>
        <a:spcAft>
          <a:spcPct val="0"/>
        </a:spcAft>
        <a:defRPr sz="3300">
          <a:solidFill>
            <a:srgbClr val="7B9899"/>
          </a:solidFill>
          <a:latin typeface="Georgia" pitchFamily="18" charset="0"/>
          <a:cs typeface="Arial"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3D69B">
            <a:alpha val="98038"/>
          </a:srgbClr>
        </a:solidFill>
        <a:effectLst/>
      </p:bgPr>
    </p:bg>
    <p:spTree>
      <p:nvGrpSpPr>
        <p:cNvPr id="1" name=""/>
        <p:cNvGrpSpPr/>
        <p:nvPr/>
      </p:nvGrpSpPr>
      <p:grpSpPr>
        <a:xfrm>
          <a:off x="0" y="0"/>
          <a:ext cx="0" cy="0"/>
          <a:chOff x="0" y="0"/>
          <a:chExt cx="0" cy="0"/>
        </a:xfrm>
      </p:grpSpPr>
      <p:sp>
        <p:nvSpPr>
          <p:cNvPr id="7" name="Rectangle 6"/>
          <p:cNvSpPr/>
          <p:nvPr/>
        </p:nvSpPr>
        <p:spPr>
          <a:xfrm>
            <a:off x="428596" y="3929066"/>
            <a:ext cx="8501122" cy="1323439"/>
          </a:xfrm>
          <a:prstGeom prst="rect">
            <a:avLst/>
          </a:prstGeom>
          <a:ln w="57150"/>
        </p:spPr>
        <p:style>
          <a:lnRef idx="2">
            <a:schemeClr val="accent2"/>
          </a:lnRef>
          <a:fillRef idx="1">
            <a:schemeClr val="lt1"/>
          </a:fillRef>
          <a:effectRef idx="0">
            <a:schemeClr val="accent2"/>
          </a:effectRef>
          <a:fontRef idx="minor">
            <a:schemeClr val="dk1"/>
          </a:fontRef>
        </p:style>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ar-DZ" sz="4000" b="1" dirty="0" smtClean="0"/>
              <a:t>دور تقنيات اختبارات الضغط في حوكمة البنوك </a:t>
            </a:r>
            <a:r>
              <a:rPr lang="ar-DZ" sz="4000" b="1" dirty="0" smtClean="0"/>
              <a:t>الإسلامية</a:t>
            </a:r>
            <a:endParaRPr lang="fr-FR" sz="4000" b="1" dirty="0">
              <a:ln w="1905"/>
              <a:effectLst>
                <a:innerShdw blurRad="69850" dist="43180" dir="5400000">
                  <a:srgbClr val="000000">
                    <a:alpha val="65000"/>
                  </a:srgbClr>
                </a:innerShdw>
                <a:reflection blurRad="6350" stA="55000" endA="300" endPos="45500" dir="5400000" sy="-100000" algn="bl" rotWithShape="0"/>
              </a:effectLst>
            </a:endParaRPr>
          </a:p>
        </p:txBody>
      </p:sp>
      <p:sp>
        <p:nvSpPr>
          <p:cNvPr id="10" name="Sous-titre 2"/>
          <p:cNvSpPr txBox="1">
            <a:spLocks/>
          </p:cNvSpPr>
          <p:nvPr/>
        </p:nvSpPr>
        <p:spPr>
          <a:xfrm>
            <a:off x="1428750" y="5929330"/>
            <a:ext cx="6500813" cy="642920"/>
          </a:xfrm>
          <a:prstGeom prst="rect">
            <a:avLst/>
          </a:prstGeom>
        </p:spPr>
        <p:txBody>
          <a:bodyPr rtlCol="1">
            <a:normAutofit fontScale="70000" lnSpcReduction="20000"/>
          </a:bodyPr>
          <a:lstStyle/>
          <a:p>
            <a:pPr algn="r" rtl="1" fontAlgn="auto">
              <a:spcBef>
                <a:spcPct val="20000"/>
              </a:spcBef>
              <a:spcAft>
                <a:spcPts val="0"/>
              </a:spcAft>
              <a:buFont typeface="Arial" pitchFamily="34" charset="0"/>
              <a:buNone/>
              <a:defRPr/>
            </a:pPr>
            <a:endParaRPr lang="ar-DZ" sz="6400" b="1" dirty="0">
              <a:latin typeface="+mn-lt"/>
              <a:cs typeface="+mn-cs"/>
            </a:endParaRPr>
          </a:p>
          <a:p>
            <a:pPr algn="ctr" rtl="1" fontAlgn="auto">
              <a:spcBef>
                <a:spcPct val="20000"/>
              </a:spcBef>
              <a:spcAft>
                <a:spcPts val="0"/>
              </a:spcAft>
              <a:buFont typeface="Arial" pitchFamily="34" charset="0"/>
              <a:buNone/>
              <a:defRPr/>
            </a:pPr>
            <a:endParaRPr lang="ar-DZ" sz="6400" b="1" dirty="0">
              <a:latin typeface="+mn-lt"/>
              <a:cs typeface="+mn-cs"/>
            </a:endParaRPr>
          </a:p>
          <a:p>
            <a:pPr algn="ctr" rtl="1" fontAlgn="auto">
              <a:spcBef>
                <a:spcPct val="20000"/>
              </a:spcBef>
              <a:spcAft>
                <a:spcPts val="0"/>
              </a:spcAft>
              <a:buFont typeface="Arial" pitchFamily="34" charset="0"/>
              <a:buNone/>
              <a:defRPr/>
            </a:pPr>
            <a:endParaRPr lang="ar-DZ" sz="3200" b="1" dirty="0">
              <a:solidFill>
                <a:schemeClr val="tx1">
                  <a:tint val="75000"/>
                </a:schemeClr>
              </a:solidFill>
              <a:latin typeface="+mn-lt"/>
              <a:cs typeface="+mn-cs"/>
            </a:endParaRPr>
          </a:p>
          <a:p>
            <a:pPr algn="ctr" rtl="1" fontAlgn="auto">
              <a:spcBef>
                <a:spcPct val="20000"/>
              </a:spcBef>
              <a:spcAft>
                <a:spcPts val="0"/>
              </a:spcAft>
              <a:buFont typeface="Arial" pitchFamily="34" charset="0"/>
              <a:buNone/>
              <a:defRPr/>
            </a:pPr>
            <a:endParaRPr lang="ar-DZ" sz="3200" dirty="0">
              <a:solidFill>
                <a:schemeClr val="tx1">
                  <a:tint val="75000"/>
                </a:schemeClr>
              </a:solidFill>
              <a:latin typeface="+mn-lt"/>
              <a:cs typeface="+mn-cs"/>
            </a:endParaRPr>
          </a:p>
        </p:txBody>
      </p:sp>
      <p:sp>
        <p:nvSpPr>
          <p:cNvPr id="2053" name="Titre 1"/>
          <p:cNvSpPr>
            <a:spLocks noGrp="1"/>
          </p:cNvSpPr>
          <p:nvPr>
            <p:ph type="ctrTitle"/>
          </p:nvPr>
        </p:nvSpPr>
        <p:spPr>
          <a:xfrm>
            <a:off x="785813" y="214313"/>
            <a:ext cx="7772400" cy="1643051"/>
          </a:xfrm>
        </p:spPr>
        <p:txBody>
          <a:bodyPr>
            <a:normAutofit/>
          </a:bodyPr>
          <a:lstStyle/>
          <a:p>
            <a:pPr rtl="1" eaLnBrk="1" fontAlgn="auto" hangingPunct="1">
              <a:spcAft>
                <a:spcPts val="0"/>
              </a:spcAft>
              <a:defRPr/>
            </a:pPr>
            <a:r>
              <a:rPr lang="ar-SA" sz="2400" b="1" dirty="0" smtClean="0">
                <a:solidFill>
                  <a:schemeClr val="tx1">
                    <a:lumMod val="95000"/>
                    <a:lumOff val="5000"/>
                  </a:schemeClr>
                </a:solidFill>
                <a:latin typeface="Andalus" pitchFamily="18" charset="-78"/>
                <a:cs typeface="Andalus" pitchFamily="18" charset="-78"/>
              </a:rPr>
              <a:t>وزارة التعليم العالي والبحـث </a:t>
            </a:r>
            <a:r>
              <a:rPr lang="fr-FR" sz="2400" b="1" dirty="0" smtClean="0">
                <a:solidFill>
                  <a:schemeClr val="tx1">
                    <a:lumMod val="95000"/>
                    <a:lumOff val="5000"/>
                  </a:schemeClr>
                </a:solidFill>
                <a:latin typeface="Andalus" pitchFamily="18" charset="-78"/>
                <a:cs typeface="Andalus" pitchFamily="18" charset="-78"/>
              </a:rPr>
              <a:t>  </a:t>
            </a:r>
            <a:r>
              <a:rPr lang="ar-SA" sz="2400" b="1" dirty="0" smtClean="0">
                <a:solidFill>
                  <a:schemeClr val="tx1">
                    <a:lumMod val="95000"/>
                    <a:lumOff val="5000"/>
                  </a:schemeClr>
                </a:solidFill>
                <a:latin typeface="Andalus" pitchFamily="18" charset="-78"/>
                <a:cs typeface="Andalus" pitchFamily="18" charset="-78"/>
              </a:rPr>
              <a:t>العـلمي</a:t>
            </a:r>
            <a:br>
              <a:rPr lang="ar-SA" sz="2400" b="1" dirty="0" smtClean="0">
                <a:solidFill>
                  <a:schemeClr val="tx1">
                    <a:lumMod val="95000"/>
                    <a:lumOff val="5000"/>
                  </a:schemeClr>
                </a:solidFill>
                <a:latin typeface="Andalus" pitchFamily="18" charset="-78"/>
                <a:cs typeface="Andalus" pitchFamily="18" charset="-78"/>
              </a:rPr>
            </a:br>
            <a:r>
              <a:rPr lang="ar-SA" sz="2400" b="1" dirty="0" smtClean="0">
                <a:solidFill>
                  <a:schemeClr val="tx1"/>
                </a:solidFill>
                <a:latin typeface="Andalus" pitchFamily="18" charset="-78"/>
                <a:cs typeface="Andalus" pitchFamily="18" charset="-78"/>
              </a:rPr>
              <a:t>        </a:t>
            </a:r>
            <a:r>
              <a:rPr lang="ar-SA" sz="2400" b="1" dirty="0" smtClean="0">
                <a:solidFill>
                  <a:schemeClr val="tx1"/>
                </a:solidFill>
              </a:rPr>
              <a:t>جامعة </a:t>
            </a:r>
            <a:r>
              <a:rPr lang="ar-SA" sz="2400" b="1" dirty="0" err="1" smtClean="0">
                <a:solidFill>
                  <a:schemeClr val="tx1"/>
                </a:solidFill>
              </a:rPr>
              <a:t>غرداية</a:t>
            </a:r>
            <a:r>
              <a:rPr lang="ar-SA" sz="2400" b="1" dirty="0" smtClean="0">
                <a:solidFill>
                  <a:schemeClr val="tx1"/>
                </a:solidFill>
              </a:rPr>
              <a:t>  </a:t>
            </a:r>
            <a:r>
              <a:rPr lang="fr-FR" sz="2400" b="1" dirty="0" smtClean="0">
                <a:solidFill>
                  <a:schemeClr val="tx1"/>
                </a:solidFill>
              </a:rPr>
              <a:t/>
            </a:r>
            <a:br>
              <a:rPr lang="fr-FR" sz="2400" b="1" dirty="0" smtClean="0">
                <a:solidFill>
                  <a:schemeClr val="tx1"/>
                </a:solidFill>
              </a:rPr>
            </a:br>
            <a:r>
              <a:rPr lang="ar-SA" sz="2400" b="1" dirty="0" smtClean="0">
                <a:solidFill>
                  <a:schemeClr val="tx1"/>
                </a:solidFill>
              </a:rPr>
              <a:t>كلية العلوم الاقتصادية والعلوم التجارية وعلوم التسيير </a:t>
            </a:r>
            <a:r>
              <a:rPr lang="fr-FR" sz="2400" b="1" dirty="0" smtClean="0">
                <a:solidFill>
                  <a:schemeClr val="tx1"/>
                </a:solidFill>
              </a:rPr>
              <a:t/>
            </a:r>
            <a:br>
              <a:rPr lang="fr-FR" sz="2400" b="1" dirty="0" smtClean="0">
                <a:solidFill>
                  <a:schemeClr val="tx1"/>
                </a:solidFill>
              </a:rPr>
            </a:br>
            <a:r>
              <a:rPr lang="ar-SA" sz="2400" b="1" dirty="0" smtClean="0">
                <a:solidFill>
                  <a:schemeClr val="tx1"/>
                </a:solidFill>
              </a:rPr>
              <a:t>بالتعاون مع فرقة البحث </a:t>
            </a:r>
            <a:r>
              <a:rPr lang="en-US" sz="2400" b="1" dirty="0" smtClean="0">
                <a:solidFill>
                  <a:schemeClr val="tx1"/>
                </a:solidFill>
              </a:rPr>
              <a:t>PRFU</a:t>
            </a:r>
            <a:endParaRPr lang="ar-SA" sz="2400" b="1" dirty="0" smtClean="0">
              <a:solidFill>
                <a:schemeClr val="tx1"/>
              </a:solidFill>
              <a:latin typeface="Andalus" pitchFamily="18" charset="-78"/>
              <a:cs typeface="Andalus" pitchFamily="18" charset="-78"/>
            </a:endParaRPr>
          </a:p>
        </p:txBody>
      </p:sp>
      <p:sp>
        <p:nvSpPr>
          <p:cNvPr id="8" name="Rectangle 7"/>
          <p:cNvSpPr/>
          <p:nvPr/>
        </p:nvSpPr>
        <p:spPr>
          <a:xfrm>
            <a:off x="500034" y="1928802"/>
            <a:ext cx="8215370" cy="1200329"/>
          </a:xfrm>
          <a:prstGeom prst="rect">
            <a:avLst/>
          </a:prstGeom>
          <a:ln w="57150">
            <a:solidFill>
              <a:srgbClr val="002060"/>
            </a:solidFill>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defRPr/>
            </a:pPr>
            <a:r>
              <a:rPr lang="ar-SA" sz="2400" b="1" dirty="0"/>
              <a:t>الملتقى </a:t>
            </a:r>
            <a:r>
              <a:rPr lang="ar-SA" sz="2400" b="1" dirty="0" smtClean="0"/>
              <a:t>وطني </a:t>
            </a:r>
            <a:r>
              <a:rPr lang="ar-SA" sz="2400" b="1" dirty="0" smtClean="0"/>
              <a:t>عن </a:t>
            </a:r>
            <a:r>
              <a:rPr lang="ar-SA" sz="2400" b="1" dirty="0"/>
              <a:t>بعد والحضوري الموسوم </a:t>
            </a:r>
            <a:r>
              <a:rPr lang="ar-SA" sz="2400" b="1" dirty="0" err="1"/>
              <a:t>بـ</a:t>
            </a:r>
            <a:r>
              <a:rPr lang="ar-SA" sz="2400" b="1" dirty="0"/>
              <a:t>: </a:t>
            </a:r>
            <a:r>
              <a:rPr lang="ar-SA" sz="2400" b="1" dirty="0" smtClean="0"/>
              <a:t>حوكمة النظام المصرفي </a:t>
            </a:r>
            <a:r>
              <a:rPr lang="ar-SA" sz="2400" b="1" dirty="0" smtClean="0"/>
              <a:t>والمالي </a:t>
            </a:r>
            <a:r>
              <a:rPr lang="ar-SA" sz="2400" b="1" dirty="0" smtClean="0"/>
              <a:t>في ظل الأزمات المالية </a:t>
            </a:r>
            <a:r>
              <a:rPr lang="ar-SA" sz="2400" b="1" dirty="0" smtClean="0"/>
              <a:t>وتحديات </a:t>
            </a:r>
            <a:r>
              <a:rPr lang="ar-SA" sz="2400" b="1" dirty="0" smtClean="0"/>
              <a:t>الرهانات الاقتصادية </a:t>
            </a:r>
            <a:r>
              <a:rPr lang="ar-SA" sz="2400" b="1" dirty="0" smtClean="0"/>
              <a:t>في</a:t>
            </a:r>
            <a:r>
              <a:rPr lang="ar-SA" sz="2400" b="1" dirty="0" smtClean="0"/>
              <a:t> </a:t>
            </a:r>
            <a:r>
              <a:rPr lang="ar-SA" sz="2400" b="1" dirty="0" smtClean="0"/>
              <a:t>الجزائر </a:t>
            </a:r>
            <a:r>
              <a:rPr lang="ar-SA" sz="2400" b="1" dirty="0" smtClean="0"/>
              <a:t>المنعقد </a:t>
            </a:r>
            <a:r>
              <a:rPr lang="ar-SA" sz="2400" b="1" dirty="0"/>
              <a:t>بتاريخ: </a:t>
            </a:r>
            <a:r>
              <a:rPr lang="ar-SA" sz="2400" b="1" dirty="0" smtClean="0"/>
              <a:t>05 ديسمبر </a:t>
            </a:r>
            <a:r>
              <a:rPr lang="ar-SA" sz="2400" b="1" dirty="0"/>
              <a:t>2024</a:t>
            </a:r>
            <a:endParaRPr lang="ar-DZ" sz="2400" b="1" dirty="0"/>
          </a:p>
        </p:txBody>
      </p:sp>
      <p:sp>
        <p:nvSpPr>
          <p:cNvPr id="13318" name="Rectangle 8"/>
          <p:cNvSpPr>
            <a:spLocks noChangeArrowheads="1"/>
          </p:cNvSpPr>
          <p:nvPr/>
        </p:nvSpPr>
        <p:spPr bwMode="auto">
          <a:xfrm>
            <a:off x="7215206" y="3571876"/>
            <a:ext cx="1391728" cy="369332"/>
          </a:xfrm>
          <a:prstGeom prst="rect">
            <a:avLst/>
          </a:prstGeom>
          <a:noFill/>
          <a:ln w="9525">
            <a:noFill/>
            <a:miter lim="800000"/>
            <a:headEnd/>
            <a:tailEnd/>
          </a:ln>
        </p:spPr>
        <p:txBody>
          <a:bodyPr wrap="none">
            <a:spAutoFit/>
          </a:bodyPr>
          <a:lstStyle/>
          <a:p>
            <a:r>
              <a:rPr lang="ar-DZ" b="1" dirty="0"/>
              <a:t>عنوان </a:t>
            </a:r>
            <a:r>
              <a:rPr lang="ar-SA" b="1" dirty="0" smtClean="0"/>
              <a:t>المداخلة</a:t>
            </a:r>
            <a:r>
              <a:rPr lang="ar-DZ" b="1" dirty="0" smtClean="0"/>
              <a:t>:</a:t>
            </a:r>
            <a:endParaRPr lang="fr-FR"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3"/>
            <a:ext cx="8229600" cy="785812"/>
          </a:xfrm>
        </p:spPr>
        <p:txBody>
          <a:bodyPr>
            <a:normAutofit fontScale="90000"/>
          </a:bodyPr>
          <a:lstStyle/>
          <a:p>
            <a:pPr eaLnBrk="1" fontAlgn="auto" hangingPunct="1">
              <a:spcAft>
                <a:spcPts val="0"/>
              </a:spcAft>
              <a:defRPr/>
            </a:pPr>
            <a:r>
              <a:rPr lang="ar-DZ" sz="4800" b="1" dirty="0" smtClean="0"/>
              <a:t>الجانب </a:t>
            </a:r>
            <a:r>
              <a:rPr lang="ar-SA" sz="4800" b="1" dirty="0" smtClean="0"/>
              <a:t>النظر</a:t>
            </a:r>
            <a:r>
              <a:rPr lang="ar-DZ" sz="4800" b="1" dirty="0" smtClean="0"/>
              <a:t>ي</a:t>
            </a:r>
            <a:r>
              <a:rPr lang="ar-DZ" sz="4800" b="1" dirty="0" smtClean="0"/>
              <a:t>:</a:t>
            </a:r>
            <a:endParaRPr lang="fr-FR" sz="4800" b="1" dirty="0">
              <a:solidFill>
                <a:schemeClr val="bg2">
                  <a:lumMod val="50000"/>
                </a:schemeClr>
              </a:solidFill>
              <a:latin typeface="Times New Roman" pitchFamily="18" charset="0"/>
              <a:cs typeface="Times New Roman" pitchFamily="18" charset="0"/>
            </a:endParaRPr>
          </a:p>
        </p:txBody>
      </p:sp>
      <p:sp>
        <p:nvSpPr>
          <p:cNvPr id="13315" name="Espace réservé du contenu 2"/>
          <p:cNvSpPr>
            <a:spLocks noGrp="1"/>
          </p:cNvSpPr>
          <p:nvPr>
            <p:ph sz="quarter" idx="1"/>
          </p:nvPr>
        </p:nvSpPr>
        <p:spPr>
          <a:xfrm>
            <a:off x="500034" y="1714488"/>
            <a:ext cx="8358188" cy="4071952"/>
          </a:xfrm>
        </p:spPr>
        <p:txBody>
          <a:bodyPr>
            <a:normAutofit/>
          </a:bodyPr>
          <a:lstStyle/>
          <a:p>
            <a:pPr algn="r" rtl="1">
              <a:buNone/>
            </a:pPr>
            <a:r>
              <a:rPr lang="ar-SA" sz="3200" b="1" dirty="0" smtClean="0"/>
              <a:t>تعريف </a:t>
            </a:r>
            <a:r>
              <a:rPr lang="ar-SA" sz="3200" b="1" dirty="0" err="1" smtClean="0"/>
              <a:t>الحوكمة</a:t>
            </a:r>
            <a:r>
              <a:rPr lang="ar-SA" sz="3200" b="1" dirty="0" smtClean="0"/>
              <a:t> في السياق المالي والمصرفي</a:t>
            </a:r>
            <a:r>
              <a:rPr lang="en-US" sz="3200" b="1" dirty="0" smtClean="0"/>
              <a:t>:</a:t>
            </a:r>
            <a:endParaRPr lang="fr-FR" sz="3200" b="1" dirty="0" smtClean="0"/>
          </a:p>
          <a:p>
            <a:pPr algn="r" rtl="1">
              <a:buNone/>
            </a:pPr>
            <a:r>
              <a:rPr lang="ar-SA" sz="3200" dirty="0" smtClean="0"/>
              <a:t>في القطاع المالي والمصرفي، تُعرّف </a:t>
            </a:r>
            <a:r>
              <a:rPr lang="ar-SA" sz="3200" dirty="0" err="1" smtClean="0"/>
              <a:t>الحوكمة</a:t>
            </a:r>
            <a:r>
              <a:rPr lang="ar-SA" sz="3200" dirty="0" smtClean="0"/>
              <a:t> بأنها مجموعة العمليات والهياكل التي تهدف إلى ضمان:</a:t>
            </a:r>
            <a:endParaRPr lang="fr-FR" sz="3200" dirty="0" smtClean="0"/>
          </a:p>
          <a:p>
            <a:pPr lvl="0" algn="r" rtl="1">
              <a:buFont typeface="Wingdings" pitchFamily="2" charset="2"/>
              <a:buChar char="ü"/>
            </a:pPr>
            <a:r>
              <a:rPr lang="ar-SA" sz="3200" dirty="0" smtClean="0"/>
              <a:t>الإدارة الرشيدة للمخاطر</a:t>
            </a:r>
            <a:r>
              <a:rPr lang="fr-FR" sz="3200" dirty="0" smtClean="0"/>
              <a:t>.</a:t>
            </a:r>
          </a:p>
          <a:p>
            <a:pPr lvl="0" algn="r" rtl="1">
              <a:buFont typeface="Wingdings" pitchFamily="2" charset="2"/>
              <a:buChar char="ü"/>
            </a:pPr>
            <a:r>
              <a:rPr lang="ar-SA" sz="3200" dirty="0" smtClean="0"/>
              <a:t>الشفافية في العمليات المالية</a:t>
            </a:r>
            <a:r>
              <a:rPr lang="fr-FR" sz="3200" dirty="0" smtClean="0"/>
              <a:t>.</a:t>
            </a:r>
          </a:p>
          <a:p>
            <a:pPr lvl="0" algn="r" rtl="1">
              <a:buFont typeface="Wingdings" pitchFamily="2" charset="2"/>
              <a:buChar char="ü"/>
            </a:pPr>
            <a:r>
              <a:rPr lang="ar-SA" sz="3200" dirty="0" smtClean="0"/>
              <a:t>الامتثال للقوانين والتشريعات</a:t>
            </a:r>
            <a:r>
              <a:rPr lang="fr-FR" sz="3200" dirty="0" smtClean="0"/>
              <a:t>.</a:t>
            </a:r>
          </a:p>
          <a:p>
            <a:pPr lvl="0" algn="r" rtl="1">
              <a:buFont typeface="Wingdings" pitchFamily="2" charset="2"/>
              <a:buChar char="ü"/>
            </a:pPr>
            <a:r>
              <a:rPr lang="ar-SA" sz="3200" dirty="0" smtClean="0"/>
              <a:t>حماية حقوق المساهمين وأصحاب المصالح</a:t>
            </a:r>
            <a:r>
              <a:rPr lang="fr-FR" sz="3200" dirty="0" smtClean="0"/>
              <a:t>.</a:t>
            </a:r>
          </a:p>
          <a:p>
            <a:pPr marL="274320" indent="-274320" algn="r" rtl="1" eaLnBrk="1" fontAlgn="auto" hangingPunct="1">
              <a:spcAft>
                <a:spcPts val="0"/>
              </a:spcAft>
              <a:buFont typeface="Wingdings 2"/>
              <a:buChar char=""/>
              <a:defRPr/>
            </a:pPr>
            <a:endParaRPr lang="ar-SA" sz="2800" dirty="0" smtClean="0"/>
          </a:p>
          <a:p>
            <a:pPr marL="274320" indent="-274320" algn="r" rtl="1" eaLnBrk="1" fontAlgn="auto" hangingPunct="1">
              <a:spcAft>
                <a:spcPts val="0"/>
              </a:spcAft>
              <a:buFont typeface="Wingdings 2"/>
              <a:buChar char=""/>
              <a:defRPr/>
            </a:pPr>
            <a:endParaRPr lang="fr-FR" sz="2800" dirty="0" smtClean="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3"/>
            <a:ext cx="8229600" cy="785812"/>
          </a:xfrm>
        </p:spPr>
        <p:txBody>
          <a:bodyPr>
            <a:normAutofit fontScale="90000"/>
          </a:bodyPr>
          <a:lstStyle/>
          <a:p>
            <a:pPr eaLnBrk="1" fontAlgn="auto" hangingPunct="1">
              <a:spcAft>
                <a:spcPts val="0"/>
              </a:spcAft>
              <a:defRPr/>
            </a:pPr>
            <a:r>
              <a:rPr lang="ar-DZ" sz="4800" b="1" dirty="0" smtClean="0"/>
              <a:t>الجانب </a:t>
            </a:r>
            <a:r>
              <a:rPr lang="ar-SA" sz="4800" b="1" dirty="0" smtClean="0"/>
              <a:t>النظر</a:t>
            </a:r>
            <a:r>
              <a:rPr lang="ar-DZ" sz="4800" b="1" dirty="0" smtClean="0"/>
              <a:t>ي</a:t>
            </a:r>
            <a:r>
              <a:rPr lang="ar-DZ" sz="4800" b="1" dirty="0" smtClean="0"/>
              <a:t>:</a:t>
            </a:r>
            <a:endParaRPr lang="fr-FR" sz="4800" b="1" dirty="0">
              <a:solidFill>
                <a:schemeClr val="bg2">
                  <a:lumMod val="50000"/>
                </a:schemeClr>
              </a:solidFill>
              <a:latin typeface="Times New Roman" pitchFamily="18" charset="0"/>
              <a:cs typeface="Times New Roman" pitchFamily="18" charset="0"/>
            </a:endParaRPr>
          </a:p>
        </p:txBody>
      </p:sp>
      <p:sp>
        <p:nvSpPr>
          <p:cNvPr id="13315" name="Espace réservé du contenu 2"/>
          <p:cNvSpPr>
            <a:spLocks noGrp="1"/>
          </p:cNvSpPr>
          <p:nvPr>
            <p:ph sz="quarter" idx="1"/>
          </p:nvPr>
        </p:nvSpPr>
        <p:spPr>
          <a:xfrm>
            <a:off x="500034" y="1714488"/>
            <a:ext cx="8358188" cy="4071952"/>
          </a:xfrm>
        </p:spPr>
        <p:txBody>
          <a:bodyPr>
            <a:normAutofit/>
          </a:bodyPr>
          <a:lstStyle/>
          <a:p>
            <a:pPr algn="r" rtl="1">
              <a:buNone/>
            </a:pPr>
            <a:r>
              <a:rPr lang="ar-SA" sz="3200" b="1" dirty="0" smtClean="0"/>
              <a:t>أهداف </a:t>
            </a:r>
            <a:r>
              <a:rPr lang="ar-SA" sz="3200" b="1" dirty="0" err="1" smtClean="0"/>
              <a:t>الحوكمة</a:t>
            </a:r>
            <a:r>
              <a:rPr lang="en-US" sz="3200" b="1" dirty="0" smtClean="0"/>
              <a:t>:</a:t>
            </a:r>
            <a:endParaRPr lang="fr-FR" sz="3200" b="1" dirty="0" smtClean="0"/>
          </a:p>
          <a:p>
            <a:pPr lvl="0" algn="r" rtl="1">
              <a:buFont typeface="Wingdings" pitchFamily="2" charset="2"/>
              <a:buChar char="ü"/>
            </a:pPr>
            <a:r>
              <a:rPr lang="ar-SA" sz="3200" dirty="0" smtClean="0"/>
              <a:t>تعزيز الشفافية والمساءلة</a:t>
            </a:r>
            <a:r>
              <a:rPr lang="fr-FR" sz="3200" dirty="0" smtClean="0"/>
              <a:t>.</a:t>
            </a:r>
          </a:p>
          <a:p>
            <a:pPr lvl="0" algn="r" rtl="1">
              <a:buFont typeface="Wingdings" pitchFamily="2" charset="2"/>
              <a:buChar char="ü"/>
            </a:pPr>
            <a:r>
              <a:rPr lang="ar-SA" sz="3200" dirty="0" smtClean="0"/>
              <a:t>تحسين اتخاذ القرار</a:t>
            </a:r>
            <a:r>
              <a:rPr lang="fr-FR" sz="3200" dirty="0" smtClean="0"/>
              <a:t>.</a:t>
            </a:r>
          </a:p>
          <a:p>
            <a:pPr lvl="0" algn="r" rtl="1">
              <a:buFont typeface="Wingdings" pitchFamily="2" charset="2"/>
              <a:buChar char="ü"/>
            </a:pPr>
            <a:r>
              <a:rPr lang="ar-SA" sz="3200" dirty="0" smtClean="0"/>
              <a:t>تقليل الفساد وإساءة استخدام السلطة</a:t>
            </a:r>
            <a:r>
              <a:rPr lang="fr-FR" sz="3200" dirty="0" smtClean="0"/>
              <a:t>.</a:t>
            </a:r>
          </a:p>
          <a:p>
            <a:pPr lvl="0" algn="r" rtl="1">
              <a:buFont typeface="Wingdings" pitchFamily="2" charset="2"/>
              <a:buChar char="ü"/>
            </a:pPr>
            <a:r>
              <a:rPr lang="ar-SA" sz="3200" dirty="0" smtClean="0"/>
              <a:t>ضمان الامتثال للقوانين والمعايير</a:t>
            </a:r>
            <a:r>
              <a:rPr lang="fr-FR" sz="3200" dirty="0" smtClean="0"/>
              <a:t>.</a:t>
            </a:r>
          </a:p>
          <a:p>
            <a:pPr lvl="0" algn="r" rtl="1">
              <a:buFont typeface="Wingdings" pitchFamily="2" charset="2"/>
              <a:buChar char="ü"/>
            </a:pPr>
            <a:r>
              <a:rPr lang="ar-SA" sz="3200" dirty="0" smtClean="0"/>
              <a:t>تحقيق الاستدامة المالية للمؤسسات</a:t>
            </a:r>
            <a:r>
              <a:rPr lang="fr-FR" sz="3200" dirty="0" smtClean="0"/>
              <a:t>.</a:t>
            </a:r>
            <a:endParaRPr lang="fr-FR"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3"/>
            <a:ext cx="8229600" cy="785812"/>
          </a:xfrm>
        </p:spPr>
        <p:txBody>
          <a:bodyPr>
            <a:normAutofit fontScale="90000"/>
          </a:bodyPr>
          <a:lstStyle/>
          <a:p>
            <a:pPr eaLnBrk="1" fontAlgn="auto" hangingPunct="1">
              <a:spcAft>
                <a:spcPts val="0"/>
              </a:spcAft>
              <a:defRPr/>
            </a:pPr>
            <a:r>
              <a:rPr lang="ar-DZ" sz="4800" b="1" dirty="0" smtClean="0"/>
              <a:t>الجانب </a:t>
            </a:r>
            <a:r>
              <a:rPr lang="ar-SA" sz="4800" b="1" dirty="0" smtClean="0"/>
              <a:t>النظر</a:t>
            </a:r>
            <a:r>
              <a:rPr lang="ar-DZ" sz="4800" b="1" dirty="0" smtClean="0"/>
              <a:t>ي</a:t>
            </a:r>
            <a:r>
              <a:rPr lang="ar-DZ" sz="4800" b="1" dirty="0" smtClean="0"/>
              <a:t>:</a:t>
            </a:r>
            <a:endParaRPr lang="fr-FR" sz="4800" b="1" dirty="0">
              <a:solidFill>
                <a:schemeClr val="bg2">
                  <a:lumMod val="50000"/>
                </a:schemeClr>
              </a:solidFill>
              <a:latin typeface="Times New Roman" pitchFamily="18" charset="0"/>
              <a:cs typeface="Times New Roman" pitchFamily="18" charset="0"/>
            </a:endParaRPr>
          </a:p>
        </p:txBody>
      </p:sp>
      <p:sp>
        <p:nvSpPr>
          <p:cNvPr id="13315" name="Espace réservé du contenu 2"/>
          <p:cNvSpPr>
            <a:spLocks noGrp="1"/>
          </p:cNvSpPr>
          <p:nvPr>
            <p:ph sz="quarter" idx="1"/>
          </p:nvPr>
        </p:nvSpPr>
        <p:spPr>
          <a:xfrm>
            <a:off x="500034" y="1714488"/>
            <a:ext cx="8358188" cy="4071952"/>
          </a:xfrm>
        </p:spPr>
        <p:txBody>
          <a:bodyPr>
            <a:normAutofit fontScale="85000" lnSpcReduction="10000"/>
          </a:bodyPr>
          <a:lstStyle/>
          <a:p>
            <a:pPr algn="r" rtl="1">
              <a:buNone/>
            </a:pPr>
            <a:r>
              <a:rPr lang="ar-SA" sz="4200" b="1" dirty="0" smtClean="0"/>
              <a:t>أنواع </a:t>
            </a:r>
            <a:r>
              <a:rPr lang="ar-SA" sz="4200" b="1" dirty="0" err="1" smtClean="0"/>
              <a:t>الحوكمة</a:t>
            </a:r>
            <a:r>
              <a:rPr lang="ar-SA" sz="4200" b="1" dirty="0" smtClean="0"/>
              <a:t>:</a:t>
            </a:r>
            <a:endParaRPr lang="fr-FR" sz="4200" dirty="0" smtClean="0"/>
          </a:p>
          <a:p>
            <a:pPr lvl="0" algn="just" rtl="1">
              <a:buFont typeface="Wingdings" pitchFamily="2" charset="2"/>
              <a:buChar char="ü"/>
            </a:pPr>
            <a:r>
              <a:rPr lang="ar-DZ" sz="3200" b="1" dirty="0" smtClean="0"/>
              <a:t>حوكمة الشركات </a:t>
            </a:r>
            <a:r>
              <a:rPr lang="en-US" sz="3200" b="1" dirty="0" smtClean="0"/>
              <a:t>(Corporate Governance )</a:t>
            </a:r>
            <a:r>
              <a:rPr lang="ar-DZ" sz="3200" b="1" dirty="0" smtClean="0"/>
              <a:t>:</a:t>
            </a:r>
            <a:r>
              <a:rPr lang="ar-DZ" sz="3200" dirty="0" smtClean="0"/>
              <a:t> </a:t>
            </a:r>
            <a:r>
              <a:rPr lang="ar-SA" sz="3200" dirty="0" smtClean="0"/>
              <a:t>تركز على إدارة الشركات وضمان حقوق المساهمين</a:t>
            </a:r>
            <a:endParaRPr lang="fr-FR" sz="3200" dirty="0" smtClean="0"/>
          </a:p>
          <a:p>
            <a:pPr lvl="0" algn="just" rtl="1">
              <a:buFont typeface="Wingdings" pitchFamily="2" charset="2"/>
              <a:buChar char="ü"/>
            </a:pPr>
            <a:r>
              <a:rPr lang="ar-SA" sz="3200" b="1" dirty="0" err="1" smtClean="0"/>
              <a:t>الحوكمة</a:t>
            </a:r>
            <a:r>
              <a:rPr lang="ar-SA" sz="3200" b="1" dirty="0" smtClean="0"/>
              <a:t> العامة </a:t>
            </a:r>
            <a:r>
              <a:rPr lang="en-US" sz="3200" b="1" dirty="0" smtClean="0"/>
              <a:t>(Public Governance )</a:t>
            </a:r>
            <a:r>
              <a:rPr lang="ar-SA" sz="3200" b="1" dirty="0" smtClean="0"/>
              <a:t>:</a:t>
            </a:r>
            <a:r>
              <a:rPr lang="ar-SA" sz="3200" dirty="0" smtClean="0"/>
              <a:t> تتعلق بالإدارة الرشيدة للحكومات والمؤسسات العامة </a:t>
            </a:r>
            <a:endParaRPr lang="fr-FR" sz="3200" dirty="0" smtClean="0"/>
          </a:p>
          <a:p>
            <a:pPr lvl="0" algn="just" rtl="1">
              <a:buFont typeface="Wingdings" pitchFamily="2" charset="2"/>
              <a:buChar char="ü"/>
            </a:pPr>
            <a:r>
              <a:rPr lang="ar-SA" sz="3200" b="1" dirty="0" smtClean="0"/>
              <a:t>حوكمة المؤسسات المالية </a:t>
            </a:r>
            <a:r>
              <a:rPr lang="en-US" sz="3200" b="1" dirty="0" smtClean="0"/>
              <a:t>(</a:t>
            </a:r>
            <a:r>
              <a:rPr lang="en-US" sz="3200" b="1" dirty="0" err="1" smtClean="0"/>
              <a:t>Fi</a:t>
            </a:r>
            <a:r>
              <a:rPr lang="fr-FR" sz="3200" b="1" dirty="0" err="1" smtClean="0"/>
              <a:t>nancial</a:t>
            </a:r>
            <a:r>
              <a:rPr lang="en-US" sz="3200" b="1" dirty="0" smtClean="0"/>
              <a:t> Governance) </a:t>
            </a:r>
            <a:r>
              <a:rPr lang="ar-SA" sz="3200" b="1" dirty="0" smtClean="0"/>
              <a:t>:</a:t>
            </a:r>
            <a:r>
              <a:rPr lang="ar-SA" sz="3200" dirty="0" smtClean="0"/>
              <a:t> تتعلق بضمان الاستقرار المالي وإدارة المخاطر في البنوك والمؤسسات المالية </a:t>
            </a:r>
            <a:endParaRPr lang="fr-FR" sz="3200" dirty="0" smtClean="0"/>
          </a:p>
          <a:p>
            <a:pPr lvl="0" algn="just" rtl="1">
              <a:buFont typeface="Wingdings" pitchFamily="2" charset="2"/>
              <a:buChar char="ü"/>
            </a:pPr>
            <a:r>
              <a:rPr lang="ar-SA" sz="3200" b="1" dirty="0" err="1" smtClean="0"/>
              <a:t>الحوكمة</a:t>
            </a:r>
            <a:r>
              <a:rPr lang="ar-SA" sz="3200" b="1" dirty="0" smtClean="0"/>
              <a:t> البيئية والاجتماعية </a:t>
            </a:r>
            <a:r>
              <a:rPr lang="en-US" sz="3200" b="1" dirty="0" smtClean="0"/>
              <a:t>(ESG Governance )</a:t>
            </a:r>
            <a:r>
              <a:rPr lang="ar-SA" sz="3200" b="1" dirty="0" smtClean="0"/>
              <a:t>:</a:t>
            </a:r>
            <a:r>
              <a:rPr lang="ar-SA" sz="3200" dirty="0" smtClean="0"/>
              <a:t> تركز على الجوانب البيئية والاجتماعية في إدارة المؤسسات</a:t>
            </a:r>
            <a:endParaRPr lang="fr-FR" sz="3200" dirty="0" smtClean="0"/>
          </a:p>
          <a:p>
            <a:pPr lvl="0" algn="r" rtl="1">
              <a:buFont typeface="Wingdings" pitchFamily="2" charset="2"/>
              <a:buChar char="ü"/>
            </a:pPr>
            <a:endParaRPr lang="fr-FR" sz="3200" dirty="0" smtClean="0"/>
          </a:p>
          <a:p>
            <a:pPr marL="274320" indent="-274320" algn="r" rtl="1" eaLnBrk="1" fontAlgn="auto" hangingPunct="1">
              <a:spcAft>
                <a:spcPts val="0"/>
              </a:spcAft>
              <a:buFont typeface="Wingdings 2"/>
              <a:buChar char=""/>
              <a:defRPr/>
            </a:pPr>
            <a:endParaRPr lang="ar-SA" sz="2800" dirty="0" smtClean="0"/>
          </a:p>
          <a:p>
            <a:pPr marL="274320" indent="-274320" algn="r" rtl="1" eaLnBrk="1" fontAlgn="auto" hangingPunct="1">
              <a:spcAft>
                <a:spcPts val="0"/>
              </a:spcAft>
              <a:buFont typeface="Wingdings 2"/>
              <a:buChar char=""/>
              <a:defRPr/>
            </a:pPr>
            <a:endParaRPr lang="fr-FR" sz="2800" dirty="0" smtClean="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3"/>
            <a:ext cx="8229600" cy="785812"/>
          </a:xfrm>
        </p:spPr>
        <p:txBody>
          <a:bodyPr>
            <a:normAutofit fontScale="90000"/>
          </a:bodyPr>
          <a:lstStyle/>
          <a:p>
            <a:pPr eaLnBrk="1" fontAlgn="auto" hangingPunct="1">
              <a:spcAft>
                <a:spcPts val="0"/>
              </a:spcAft>
              <a:defRPr/>
            </a:pPr>
            <a:r>
              <a:rPr lang="ar-DZ" sz="4800" b="1" dirty="0" smtClean="0"/>
              <a:t>الجانب </a:t>
            </a:r>
            <a:r>
              <a:rPr lang="ar-SA" sz="4800" b="1" dirty="0" smtClean="0"/>
              <a:t>النظر</a:t>
            </a:r>
            <a:r>
              <a:rPr lang="ar-DZ" sz="4800" b="1" dirty="0" smtClean="0"/>
              <a:t>ي</a:t>
            </a:r>
            <a:r>
              <a:rPr lang="ar-DZ" sz="4800" b="1" dirty="0" smtClean="0"/>
              <a:t>:</a:t>
            </a:r>
            <a:endParaRPr lang="fr-FR" sz="4800" b="1" dirty="0">
              <a:solidFill>
                <a:schemeClr val="bg2">
                  <a:lumMod val="50000"/>
                </a:schemeClr>
              </a:solidFill>
              <a:latin typeface="Times New Roman" pitchFamily="18" charset="0"/>
              <a:cs typeface="Times New Roman" pitchFamily="18" charset="0"/>
            </a:endParaRPr>
          </a:p>
        </p:txBody>
      </p:sp>
      <p:sp>
        <p:nvSpPr>
          <p:cNvPr id="13315" name="Espace réservé du contenu 2"/>
          <p:cNvSpPr>
            <a:spLocks noGrp="1"/>
          </p:cNvSpPr>
          <p:nvPr>
            <p:ph sz="quarter" idx="1"/>
          </p:nvPr>
        </p:nvSpPr>
        <p:spPr>
          <a:xfrm>
            <a:off x="500034" y="1714488"/>
            <a:ext cx="8358188" cy="4071952"/>
          </a:xfrm>
        </p:spPr>
        <p:txBody>
          <a:bodyPr>
            <a:normAutofit fontScale="77500" lnSpcReduction="20000"/>
          </a:bodyPr>
          <a:lstStyle/>
          <a:p>
            <a:pPr algn="r" rtl="1"/>
            <a:r>
              <a:rPr lang="ar-SA" sz="4000" b="1" dirty="0" smtClean="0"/>
              <a:t>ثانيا: تقنيات اختبارات الضغط</a:t>
            </a:r>
            <a:endParaRPr lang="fr-FR" sz="4000" b="1" dirty="0" smtClean="0"/>
          </a:p>
          <a:p>
            <a:pPr algn="r" rtl="1">
              <a:buNone/>
            </a:pPr>
            <a:r>
              <a:rPr lang="ar-SA" sz="4000" b="1" dirty="0" smtClean="0"/>
              <a:t>          تعريف </a:t>
            </a:r>
            <a:r>
              <a:rPr lang="ar-SA" sz="4000" b="1" dirty="0" smtClean="0"/>
              <a:t>تقنية اختبارات الضغط</a:t>
            </a:r>
            <a:endParaRPr lang="fr-FR" sz="4000" b="1" dirty="0" smtClean="0"/>
          </a:p>
          <a:p>
            <a:pPr algn="r" rtl="1">
              <a:buNone/>
            </a:pPr>
            <a:r>
              <a:rPr lang="ar-DZ" sz="4000" dirty="0" smtClean="0"/>
              <a:t>فقد </a:t>
            </a:r>
            <a:r>
              <a:rPr lang="ar-DZ" sz="4000" dirty="0" smtClean="0"/>
              <a:t>عرفتها لجنة النظام المالي العالمي التابعة لبنك التسويات الدولي </a:t>
            </a:r>
            <a:r>
              <a:rPr lang="ar-SA" sz="4000" dirty="0" smtClean="0"/>
              <a:t>: </a:t>
            </a:r>
            <a:r>
              <a:rPr lang="ar-DZ" sz="4000" dirty="0" smtClean="0"/>
              <a:t>"</a:t>
            </a:r>
            <a:r>
              <a:rPr lang="ar-DZ" sz="4000" dirty="0" smtClean="0"/>
              <a:t>بأنها أساليب مختلفة تستخدمها المؤسسات المالية لقياس مدى تعرضها المحتمل لأحداث استثنائية ولكن معقولة"</a:t>
            </a:r>
            <a:r>
              <a:rPr lang="fr-FR" sz="4000" dirty="0" smtClean="0"/>
              <a:t>.</a:t>
            </a:r>
          </a:p>
          <a:p>
            <a:pPr algn="r" rtl="1">
              <a:buNone/>
            </a:pPr>
            <a:r>
              <a:rPr lang="ar-SA" sz="4000" dirty="0" smtClean="0"/>
              <a:t>كما عرفتها بازل بأنها: "اختبارات تسعى إلى تقييم الوضع المالي للبنك في ظل سيناريو حاد ولكنه ممكن الحدوث </a:t>
            </a:r>
            <a:r>
              <a:rPr lang="fr-FR" sz="4000" dirty="0" smtClean="0"/>
              <a:t>(plausible) </a:t>
            </a:r>
            <a:r>
              <a:rPr lang="ar-SA" sz="4000" dirty="0" smtClean="0"/>
              <a:t>، للمساعدة في صنع القرار داخل البنك</a:t>
            </a:r>
            <a:endParaRPr lang="fr-FR" sz="3200" dirty="0" smtClean="0"/>
          </a:p>
          <a:p>
            <a:pPr marL="274320" indent="-274320" algn="r" rtl="1" eaLnBrk="1" fontAlgn="auto" hangingPunct="1">
              <a:spcAft>
                <a:spcPts val="0"/>
              </a:spcAft>
              <a:buFont typeface="Wingdings 2"/>
              <a:buChar char=""/>
              <a:defRPr/>
            </a:pPr>
            <a:endParaRPr lang="ar-SA" sz="2800" dirty="0" smtClean="0"/>
          </a:p>
          <a:p>
            <a:pPr marL="274320" indent="-274320" algn="r" rtl="1" eaLnBrk="1" fontAlgn="auto" hangingPunct="1">
              <a:spcAft>
                <a:spcPts val="0"/>
              </a:spcAft>
              <a:buFont typeface="Wingdings 2"/>
              <a:buChar char=""/>
              <a:defRPr/>
            </a:pPr>
            <a:endParaRPr lang="fr-FR" sz="2800" dirty="0" smtClean="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3"/>
            <a:ext cx="8229600" cy="785812"/>
          </a:xfrm>
        </p:spPr>
        <p:txBody>
          <a:bodyPr>
            <a:normAutofit fontScale="90000"/>
          </a:bodyPr>
          <a:lstStyle/>
          <a:p>
            <a:pPr eaLnBrk="1" fontAlgn="auto" hangingPunct="1">
              <a:spcAft>
                <a:spcPts val="0"/>
              </a:spcAft>
              <a:defRPr/>
            </a:pPr>
            <a:r>
              <a:rPr lang="ar-DZ" sz="4800" b="1" dirty="0" smtClean="0"/>
              <a:t>الجانب </a:t>
            </a:r>
            <a:r>
              <a:rPr lang="ar-SA" sz="4800" b="1" dirty="0" smtClean="0"/>
              <a:t>النظر</a:t>
            </a:r>
            <a:r>
              <a:rPr lang="ar-DZ" sz="4800" b="1" dirty="0" smtClean="0"/>
              <a:t>ي</a:t>
            </a:r>
            <a:r>
              <a:rPr lang="ar-DZ" sz="4800" b="1" dirty="0" smtClean="0"/>
              <a:t>:</a:t>
            </a:r>
            <a:endParaRPr lang="fr-FR" sz="4800" b="1" dirty="0">
              <a:solidFill>
                <a:schemeClr val="bg2">
                  <a:lumMod val="50000"/>
                </a:schemeClr>
              </a:solidFill>
              <a:latin typeface="Times New Roman" pitchFamily="18" charset="0"/>
              <a:cs typeface="Times New Roman" pitchFamily="18" charset="0"/>
            </a:endParaRPr>
          </a:p>
        </p:txBody>
      </p:sp>
      <p:sp>
        <p:nvSpPr>
          <p:cNvPr id="13315" name="Espace réservé du contenu 2"/>
          <p:cNvSpPr>
            <a:spLocks noGrp="1"/>
          </p:cNvSpPr>
          <p:nvPr>
            <p:ph sz="quarter" idx="1"/>
          </p:nvPr>
        </p:nvSpPr>
        <p:spPr>
          <a:xfrm>
            <a:off x="500034" y="1714488"/>
            <a:ext cx="8358188" cy="4071952"/>
          </a:xfrm>
        </p:spPr>
        <p:txBody>
          <a:bodyPr>
            <a:normAutofit/>
          </a:bodyPr>
          <a:lstStyle/>
          <a:p>
            <a:pPr algn="r" rtl="1">
              <a:buNone/>
            </a:pPr>
            <a:r>
              <a:rPr lang="fr-FR" sz="3600" b="1" dirty="0" smtClean="0"/>
              <a:t> </a:t>
            </a:r>
            <a:r>
              <a:rPr lang="ar-SA" sz="3600" b="1" dirty="0" smtClean="0"/>
              <a:t>أنواع اختبارات الضغط</a:t>
            </a:r>
            <a:r>
              <a:rPr lang="ar-SA" sz="3600" b="1" dirty="0" smtClean="0"/>
              <a:t>:</a:t>
            </a:r>
          </a:p>
          <a:p>
            <a:pPr algn="r" rtl="1">
              <a:buNone/>
            </a:pPr>
            <a:endParaRPr lang="ar-SA" sz="2800" b="1" dirty="0" smtClean="0"/>
          </a:p>
          <a:p>
            <a:pPr algn="r" rtl="1">
              <a:buFont typeface="Wingdings" pitchFamily="2" charset="2"/>
              <a:buChar char="Ø"/>
            </a:pPr>
            <a:r>
              <a:rPr lang="ar-SA" sz="2800" b="1" dirty="0" smtClean="0"/>
              <a:t>أولا: اختبارات ضغط الملاءة </a:t>
            </a:r>
            <a:r>
              <a:rPr lang="en-US" sz="2800" b="1" dirty="0" smtClean="0"/>
              <a:t>Solvency stress tests</a:t>
            </a:r>
            <a:endParaRPr lang="fr-FR" sz="2800" b="1" dirty="0" smtClean="0"/>
          </a:p>
          <a:p>
            <a:pPr algn="r" rtl="1">
              <a:buFont typeface="Wingdings" pitchFamily="2" charset="2"/>
              <a:buChar char="Ø"/>
            </a:pPr>
            <a:r>
              <a:rPr lang="ar-SA" sz="2800" b="1" dirty="0" smtClean="0"/>
              <a:t>ثانيا: اختبارات ضغط السيولة </a:t>
            </a:r>
            <a:r>
              <a:rPr lang="en-US" sz="2800" b="1" dirty="0" smtClean="0"/>
              <a:t>liquidity stress </a:t>
            </a:r>
            <a:r>
              <a:rPr lang="en-US" sz="2800" b="1" dirty="0" smtClean="0"/>
              <a:t>tests</a:t>
            </a:r>
            <a:endParaRPr lang="fr-FR" sz="2800" b="1" dirty="0" smtClean="0"/>
          </a:p>
          <a:p>
            <a:pPr algn="r" rtl="1">
              <a:buFont typeface="Wingdings" pitchFamily="2" charset="2"/>
              <a:buChar char="Ø"/>
            </a:pPr>
            <a:r>
              <a:rPr lang="ar-SA" sz="2800" b="1" dirty="0" smtClean="0"/>
              <a:t>ثالثا: اختبارات ضغط مؤشرات </a:t>
            </a:r>
            <a:r>
              <a:rPr lang="ar-SA" sz="2800" b="1" dirty="0" smtClean="0"/>
              <a:t>الأداء</a:t>
            </a:r>
            <a:r>
              <a:rPr lang="en-US" sz="2800" b="1" dirty="0" smtClean="0"/>
              <a:t> </a:t>
            </a:r>
            <a:r>
              <a:rPr lang="en-US" sz="2800" b="1" dirty="0" smtClean="0"/>
              <a:t>Performance Indicators </a:t>
            </a:r>
            <a:r>
              <a:rPr lang="en-US" sz="2800" b="1" dirty="0" smtClean="0"/>
              <a:t>stress tests</a:t>
            </a:r>
            <a:endParaRPr lang="fr-FR" sz="2800" b="1" dirty="0" smtClean="0"/>
          </a:p>
          <a:p>
            <a:pPr marL="274320" indent="-274320" algn="r" rtl="1" eaLnBrk="1" fontAlgn="auto" hangingPunct="1">
              <a:spcAft>
                <a:spcPts val="0"/>
              </a:spcAft>
              <a:buFont typeface="Wingdings 2"/>
              <a:buChar char=""/>
              <a:defRPr/>
            </a:pPr>
            <a:endParaRPr lang="fr-FR" sz="2800" dirty="0" smtClean="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3"/>
            <a:ext cx="8229600" cy="785812"/>
          </a:xfrm>
        </p:spPr>
        <p:txBody>
          <a:bodyPr>
            <a:normAutofit fontScale="90000"/>
          </a:bodyPr>
          <a:lstStyle/>
          <a:p>
            <a:pPr eaLnBrk="1" fontAlgn="auto" hangingPunct="1">
              <a:spcAft>
                <a:spcPts val="0"/>
              </a:spcAft>
              <a:defRPr/>
            </a:pPr>
            <a:r>
              <a:rPr lang="ar-DZ" sz="4800" b="1" dirty="0" smtClean="0"/>
              <a:t>الجانب </a:t>
            </a:r>
            <a:r>
              <a:rPr lang="ar-SA" sz="4800" b="1" dirty="0" smtClean="0"/>
              <a:t>النظر</a:t>
            </a:r>
            <a:r>
              <a:rPr lang="ar-DZ" sz="4800" b="1" dirty="0" smtClean="0"/>
              <a:t>ي</a:t>
            </a:r>
            <a:r>
              <a:rPr lang="ar-DZ" sz="4800" b="1" dirty="0" smtClean="0"/>
              <a:t>:</a:t>
            </a:r>
            <a:endParaRPr lang="fr-FR" sz="4800" b="1" dirty="0">
              <a:solidFill>
                <a:schemeClr val="bg2">
                  <a:lumMod val="50000"/>
                </a:schemeClr>
              </a:solidFill>
              <a:latin typeface="Times New Roman" pitchFamily="18" charset="0"/>
              <a:cs typeface="Times New Roman" pitchFamily="18" charset="0"/>
            </a:endParaRPr>
          </a:p>
        </p:txBody>
      </p:sp>
      <p:sp>
        <p:nvSpPr>
          <p:cNvPr id="13315" name="Espace réservé du contenu 2"/>
          <p:cNvSpPr>
            <a:spLocks noGrp="1"/>
          </p:cNvSpPr>
          <p:nvPr>
            <p:ph sz="quarter" idx="1"/>
          </p:nvPr>
        </p:nvSpPr>
        <p:spPr>
          <a:xfrm>
            <a:off x="500034" y="1714488"/>
            <a:ext cx="8358188" cy="2643206"/>
          </a:xfrm>
        </p:spPr>
        <p:txBody>
          <a:bodyPr>
            <a:normAutofit lnSpcReduction="10000"/>
          </a:bodyPr>
          <a:lstStyle/>
          <a:p>
            <a:pPr algn="r" rtl="1">
              <a:buNone/>
            </a:pPr>
            <a:r>
              <a:rPr lang="fr-FR" sz="3600" b="1" dirty="0" smtClean="0"/>
              <a:t> </a:t>
            </a:r>
            <a:r>
              <a:rPr lang="ar-SA" sz="3600" b="1" dirty="0" smtClean="0"/>
              <a:t>أساليب اختبارات </a:t>
            </a:r>
            <a:r>
              <a:rPr lang="ar-SA" sz="3600" b="1" dirty="0" smtClean="0"/>
              <a:t>الضغط:</a:t>
            </a:r>
          </a:p>
          <a:p>
            <a:pPr algn="r" rtl="1">
              <a:buNone/>
            </a:pPr>
            <a:endParaRPr lang="ar-SA" sz="2800" b="1" dirty="0" smtClean="0"/>
          </a:p>
          <a:p>
            <a:pPr algn="r" rtl="1">
              <a:buNone/>
            </a:pPr>
            <a:r>
              <a:rPr lang="ar-SA" sz="2800" b="1" dirty="0" smtClean="0"/>
              <a:t>أولا: المقاربة التنازلية </a:t>
            </a:r>
            <a:r>
              <a:rPr lang="en-US" sz="2800" b="1" dirty="0" smtClean="0"/>
              <a:t>Top-down </a:t>
            </a:r>
            <a:r>
              <a:rPr lang="en-US" sz="2800" b="1" dirty="0" smtClean="0"/>
              <a:t>approach</a:t>
            </a:r>
            <a:endParaRPr lang="ar-SA" sz="2800" b="1" dirty="0" smtClean="0"/>
          </a:p>
          <a:p>
            <a:pPr algn="r" rtl="1">
              <a:buNone/>
            </a:pPr>
            <a:endParaRPr lang="fr-FR" sz="2800" b="1" dirty="0" smtClean="0"/>
          </a:p>
          <a:p>
            <a:pPr algn="r" rtl="1">
              <a:buNone/>
            </a:pPr>
            <a:r>
              <a:rPr lang="ar-SA" sz="2800" b="1" dirty="0" smtClean="0"/>
              <a:t>ثانيا: المقاربة التصاعدية </a:t>
            </a:r>
            <a:r>
              <a:rPr lang="en-US" sz="2800" b="1" dirty="0" smtClean="0"/>
              <a:t>Bottom-Up approach</a:t>
            </a:r>
            <a:endParaRPr lang="fr-FR" sz="2800" b="1" dirty="0" smtClean="0"/>
          </a:p>
          <a:p>
            <a:pPr marL="274320" indent="-274320" algn="r" rtl="1" eaLnBrk="1" fontAlgn="auto" hangingPunct="1">
              <a:spcAft>
                <a:spcPts val="0"/>
              </a:spcAft>
              <a:buFont typeface="Wingdings 2"/>
              <a:buChar char=""/>
              <a:defRPr/>
            </a:pPr>
            <a:endParaRPr lang="fr-FR" sz="2800" dirty="0" smtClean="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3"/>
            <a:ext cx="8229600" cy="785812"/>
          </a:xfrm>
        </p:spPr>
        <p:txBody>
          <a:bodyPr>
            <a:normAutofit fontScale="90000"/>
          </a:bodyPr>
          <a:lstStyle/>
          <a:p>
            <a:pPr eaLnBrk="1" fontAlgn="auto" hangingPunct="1">
              <a:spcAft>
                <a:spcPts val="0"/>
              </a:spcAft>
              <a:defRPr/>
            </a:pPr>
            <a:r>
              <a:rPr lang="ar-DZ" sz="4800" b="1" dirty="0" smtClean="0"/>
              <a:t>الجانب </a:t>
            </a:r>
            <a:r>
              <a:rPr lang="ar-SA" sz="4800" b="1" dirty="0" smtClean="0"/>
              <a:t>النظر</a:t>
            </a:r>
            <a:r>
              <a:rPr lang="ar-DZ" sz="4800" b="1" dirty="0" smtClean="0"/>
              <a:t>ي</a:t>
            </a:r>
            <a:r>
              <a:rPr lang="ar-DZ" sz="4800" b="1" dirty="0" smtClean="0"/>
              <a:t>:</a:t>
            </a:r>
            <a:endParaRPr lang="fr-FR" sz="4800" b="1" dirty="0">
              <a:solidFill>
                <a:schemeClr val="bg2">
                  <a:lumMod val="50000"/>
                </a:schemeClr>
              </a:solidFill>
              <a:latin typeface="Times New Roman" pitchFamily="18" charset="0"/>
              <a:cs typeface="Times New Roman" pitchFamily="18" charset="0"/>
            </a:endParaRPr>
          </a:p>
        </p:txBody>
      </p:sp>
      <p:sp>
        <p:nvSpPr>
          <p:cNvPr id="13315" name="Espace réservé du contenu 2"/>
          <p:cNvSpPr>
            <a:spLocks noGrp="1"/>
          </p:cNvSpPr>
          <p:nvPr>
            <p:ph sz="quarter" idx="1"/>
          </p:nvPr>
        </p:nvSpPr>
        <p:spPr>
          <a:xfrm>
            <a:off x="500034" y="1714488"/>
            <a:ext cx="8358188" cy="2643206"/>
          </a:xfrm>
        </p:spPr>
        <p:txBody>
          <a:bodyPr>
            <a:normAutofit lnSpcReduction="10000"/>
          </a:bodyPr>
          <a:lstStyle/>
          <a:p>
            <a:pPr algn="r" rtl="1">
              <a:buNone/>
            </a:pPr>
            <a:r>
              <a:rPr lang="ar-SA" sz="3600" b="1" dirty="0" smtClean="0"/>
              <a:t>منهجيات اختبارات </a:t>
            </a:r>
            <a:r>
              <a:rPr lang="ar-SA" sz="3600" b="1" dirty="0" smtClean="0"/>
              <a:t>الضغط:</a:t>
            </a:r>
          </a:p>
          <a:p>
            <a:pPr algn="r" rtl="1">
              <a:buNone/>
            </a:pPr>
            <a:endParaRPr lang="ar-SA" sz="2800" b="1" dirty="0" smtClean="0"/>
          </a:p>
          <a:p>
            <a:pPr algn="r" rtl="1">
              <a:buNone/>
            </a:pPr>
            <a:r>
              <a:rPr lang="ar-SA" sz="2800" b="1" dirty="0" smtClean="0"/>
              <a:t>أولا: منهجية تحليل الحساسية </a:t>
            </a:r>
            <a:r>
              <a:rPr lang="en-US" sz="2800" b="1" dirty="0" smtClean="0"/>
              <a:t>Sensitivity </a:t>
            </a:r>
            <a:r>
              <a:rPr lang="en-US" sz="2800" b="1" dirty="0" smtClean="0"/>
              <a:t>analysis</a:t>
            </a:r>
            <a:endParaRPr lang="ar-SA" sz="2800" b="1" dirty="0" smtClean="0"/>
          </a:p>
          <a:p>
            <a:pPr algn="r" rtl="1">
              <a:buNone/>
            </a:pPr>
            <a:endParaRPr lang="fr-FR" sz="2800" b="1" dirty="0" smtClean="0"/>
          </a:p>
          <a:p>
            <a:pPr algn="r" rtl="1">
              <a:buNone/>
            </a:pPr>
            <a:r>
              <a:rPr lang="ar-SA" sz="2800" b="1" dirty="0" smtClean="0"/>
              <a:t>ثانيا: منهجية تحليل السيناريو </a:t>
            </a:r>
            <a:r>
              <a:rPr lang="en-US" sz="2800" b="1" dirty="0" smtClean="0"/>
              <a:t>Scenarios analysis</a:t>
            </a:r>
            <a:endParaRPr lang="fr-FR" sz="2800" b="1" dirty="0" smtClean="0"/>
          </a:p>
          <a:p>
            <a:pPr marL="274320" indent="-274320" algn="r" rtl="1" eaLnBrk="1" fontAlgn="auto" hangingPunct="1">
              <a:spcAft>
                <a:spcPts val="0"/>
              </a:spcAft>
              <a:buFont typeface="Wingdings 2"/>
              <a:buChar char=""/>
              <a:defRPr/>
            </a:pPr>
            <a:endParaRPr lang="fr-FR" sz="2800" dirty="0" smtClean="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3"/>
            <a:ext cx="8229600" cy="785812"/>
          </a:xfrm>
        </p:spPr>
        <p:txBody>
          <a:bodyPr>
            <a:normAutofit fontScale="90000"/>
          </a:bodyPr>
          <a:lstStyle/>
          <a:p>
            <a:pPr eaLnBrk="1" fontAlgn="auto" hangingPunct="1">
              <a:spcAft>
                <a:spcPts val="0"/>
              </a:spcAft>
              <a:defRPr/>
            </a:pPr>
            <a:r>
              <a:rPr lang="ar-DZ" sz="4800" b="1" dirty="0" smtClean="0"/>
              <a:t>الجانب </a:t>
            </a:r>
            <a:r>
              <a:rPr lang="ar-SA" sz="4800" b="1" dirty="0" smtClean="0"/>
              <a:t>التطبيقي</a:t>
            </a:r>
            <a:r>
              <a:rPr lang="ar-DZ" sz="4800" b="1" dirty="0" smtClean="0"/>
              <a:t>:</a:t>
            </a:r>
            <a:endParaRPr lang="fr-FR" sz="4800" b="1" dirty="0">
              <a:solidFill>
                <a:schemeClr val="bg2">
                  <a:lumMod val="50000"/>
                </a:schemeClr>
              </a:solidFill>
              <a:latin typeface="Times New Roman" pitchFamily="18" charset="0"/>
              <a:cs typeface="Times New Roman" pitchFamily="18" charset="0"/>
            </a:endParaRPr>
          </a:p>
        </p:txBody>
      </p:sp>
      <p:sp>
        <p:nvSpPr>
          <p:cNvPr id="13315" name="Espace réservé du contenu 2"/>
          <p:cNvSpPr>
            <a:spLocks noGrp="1"/>
          </p:cNvSpPr>
          <p:nvPr>
            <p:ph sz="quarter" idx="1"/>
          </p:nvPr>
        </p:nvSpPr>
        <p:spPr>
          <a:xfrm>
            <a:off x="500034" y="1714488"/>
            <a:ext cx="8358188" cy="2643206"/>
          </a:xfrm>
        </p:spPr>
        <p:txBody>
          <a:bodyPr>
            <a:normAutofit/>
          </a:bodyPr>
          <a:lstStyle/>
          <a:p>
            <a:pPr algn="ctr" rtl="1">
              <a:buNone/>
            </a:pPr>
            <a:r>
              <a:rPr lang="ar-SA" sz="3600" b="1" dirty="0" smtClean="0"/>
              <a:t>مقارنة بين بنك </a:t>
            </a:r>
            <a:r>
              <a:rPr lang="ar-SA" sz="3600" b="1" dirty="0" err="1" smtClean="0"/>
              <a:t>الراجحي</a:t>
            </a:r>
            <a:r>
              <a:rPr lang="ar-SA" sz="3600" b="1" dirty="0" smtClean="0"/>
              <a:t> وبنك دبي الإسلامي من حيث تطبيق اختبارات </a:t>
            </a:r>
            <a:r>
              <a:rPr lang="ar-SA" sz="3600" b="1" dirty="0" smtClean="0"/>
              <a:t>الضغط</a:t>
            </a:r>
          </a:p>
          <a:p>
            <a:pPr algn="r" rtl="1">
              <a:buNone/>
            </a:pPr>
            <a:endParaRPr lang="fr-FR" sz="2800" dirty="0" smtClean="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3"/>
            <a:ext cx="8229600" cy="785812"/>
          </a:xfrm>
        </p:spPr>
        <p:txBody>
          <a:bodyPr>
            <a:normAutofit fontScale="90000"/>
          </a:bodyPr>
          <a:lstStyle/>
          <a:p>
            <a:pPr eaLnBrk="1" fontAlgn="auto" hangingPunct="1">
              <a:spcAft>
                <a:spcPts val="0"/>
              </a:spcAft>
              <a:defRPr/>
            </a:pPr>
            <a:r>
              <a:rPr lang="ar-DZ" sz="4800" b="1" dirty="0" smtClean="0"/>
              <a:t>الجانب </a:t>
            </a:r>
            <a:r>
              <a:rPr lang="ar-SA" sz="4800" b="1" dirty="0" smtClean="0"/>
              <a:t>التطبيقي</a:t>
            </a:r>
            <a:r>
              <a:rPr lang="ar-DZ" sz="4800" b="1" dirty="0" smtClean="0"/>
              <a:t>:</a:t>
            </a:r>
            <a:endParaRPr lang="fr-FR" sz="4800" b="1" dirty="0">
              <a:solidFill>
                <a:schemeClr val="bg2">
                  <a:lumMod val="50000"/>
                </a:schemeClr>
              </a:solidFill>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sz="quarter" idx="1"/>
          </p:nvPr>
        </p:nvGraphicFramePr>
        <p:xfrm>
          <a:off x="357158" y="1714488"/>
          <a:ext cx="8358186" cy="4666878"/>
        </p:xfrm>
        <a:graphic>
          <a:graphicData uri="http://schemas.openxmlformats.org/drawingml/2006/table">
            <a:tbl>
              <a:tblPr firstRow="1" bandRow="1">
                <a:tableStyleId>{5C22544A-7EE6-4342-B048-85BDC9FD1C3A}</a:tableStyleId>
              </a:tblPr>
              <a:tblGrid>
                <a:gridCol w="3357557"/>
                <a:gridCol w="3143272"/>
                <a:gridCol w="1857357"/>
              </a:tblGrid>
              <a:tr h="714378">
                <a:tc>
                  <a:txBody>
                    <a:bodyPr/>
                    <a:lstStyle/>
                    <a:p>
                      <a:pPr algn="ctr" rtl="1">
                        <a:lnSpc>
                          <a:spcPct val="115000"/>
                        </a:lnSpc>
                        <a:spcAft>
                          <a:spcPts val="1000"/>
                        </a:spcAft>
                      </a:pPr>
                      <a:r>
                        <a:rPr lang="ar-SA" sz="2800" b="1" dirty="0">
                          <a:latin typeface="Times New Roman"/>
                          <a:ea typeface="Times New Roman"/>
                          <a:cs typeface="Traditional Arabic"/>
                        </a:rPr>
                        <a:t>بنك دبي </a:t>
                      </a:r>
                      <a:r>
                        <a:rPr lang="ar-SA" sz="2800" b="1" dirty="0" smtClean="0">
                          <a:latin typeface="Times New Roman"/>
                          <a:ea typeface="Times New Roman"/>
                          <a:cs typeface="Traditional Arabic"/>
                        </a:rPr>
                        <a:t>الإسلامي</a:t>
                      </a:r>
                      <a:endParaRPr lang="fr-FR" sz="2000" dirty="0">
                        <a:latin typeface="Calibri"/>
                        <a:ea typeface="Times New Roman"/>
                        <a:cs typeface="Arial"/>
                      </a:endParaRPr>
                    </a:p>
                  </a:txBody>
                  <a:tcPr marL="68580" marR="68580" marT="0" marB="0"/>
                </a:tc>
                <a:tc>
                  <a:txBody>
                    <a:bodyPr/>
                    <a:lstStyle/>
                    <a:p>
                      <a:pPr algn="ctr" rtl="1">
                        <a:lnSpc>
                          <a:spcPct val="115000"/>
                        </a:lnSpc>
                        <a:spcAft>
                          <a:spcPts val="1000"/>
                        </a:spcAft>
                      </a:pPr>
                      <a:r>
                        <a:rPr lang="ar-SA" sz="2800" b="1" dirty="0">
                          <a:latin typeface="Times New Roman"/>
                          <a:ea typeface="Times New Roman"/>
                          <a:cs typeface="Traditional Arabic"/>
                        </a:rPr>
                        <a:t>بنك </a:t>
                      </a:r>
                      <a:r>
                        <a:rPr lang="ar-SA" sz="2800" b="1" dirty="0" err="1">
                          <a:latin typeface="Times New Roman"/>
                          <a:ea typeface="Times New Roman"/>
                          <a:cs typeface="Traditional Arabic"/>
                        </a:rPr>
                        <a:t>الراجحي</a:t>
                      </a:r>
                      <a:endParaRPr lang="fr-FR" sz="2000" dirty="0">
                        <a:latin typeface="Calibri"/>
                        <a:ea typeface="Times New Roman"/>
                        <a:cs typeface="Arial"/>
                      </a:endParaRPr>
                    </a:p>
                  </a:txBody>
                  <a:tcPr marL="68580" marR="68580" marT="0" marB="0"/>
                </a:tc>
                <a:tc>
                  <a:txBody>
                    <a:bodyPr/>
                    <a:lstStyle/>
                    <a:p>
                      <a:pPr algn="ctr" rtl="1">
                        <a:lnSpc>
                          <a:spcPct val="115000"/>
                        </a:lnSpc>
                        <a:spcAft>
                          <a:spcPts val="1000"/>
                        </a:spcAft>
                      </a:pPr>
                      <a:r>
                        <a:rPr lang="ar-SA" sz="2800" b="1" dirty="0">
                          <a:latin typeface="Times New Roman"/>
                          <a:ea typeface="Times New Roman"/>
                          <a:cs typeface="Traditional Arabic"/>
                        </a:rPr>
                        <a:t>العامل</a:t>
                      </a:r>
                      <a:endParaRPr lang="fr-FR" sz="2000" dirty="0">
                        <a:latin typeface="Calibri"/>
                        <a:ea typeface="Times New Roman"/>
                        <a:cs typeface="Arial"/>
                      </a:endParaRPr>
                    </a:p>
                  </a:txBody>
                  <a:tcPr marL="68580" marR="68580" marT="0" marB="0"/>
                </a:tc>
              </a:tr>
              <a:tr h="714378">
                <a:tc>
                  <a:txBody>
                    <a:bodyPr/>
                    <a:lstStyle/>
                    <a:p>
                      <a:pPr algn="ctr" rtl="1">
                        <a:lnSpc>
                          <a:spcPct val="115000"/>
                        </a:lnSpc>
                        <a:spcAft>
                          <a:spcPts val="1000"/>
                        </a:spcAft>
                      </a:pPr>
                      <a:r>
                        <a:rPr lang="ar-SA" sz="2400" dirty="0">
                          <a:latin typeface="Times New Roman"/>
                          <a:ea typeface="Times New Roman"/>
                          <a:cs typeface="Traditional Arabic"/>
                        </a:rPr>
                        <a:t>صارمة مع انفتاح دولي (مصرف الإمارات المركزي)</a:t>
                      </a:r>
                      <a:endParaRPr lang="fr-FR" sz="1800" dirty="0">
                        <a:latin typeface="Calibri"/>
                        <a:ea typeface="Times New Roman"/>
                        <a:cs typeface="Arial"/>
                      </a:endParaRPr>
                    </a:p>
                  </a:txBody>
                  <a:tcPr marL="68580" marR="68580" marT="0" marB="0"/>
                </a:tc>
                <a:tc>
                  <a:txBody>
                    <a:bodyPr/>
                    <a:lstStyle/>
                    <a:p>
                      <a:pPr algn="ctr" rtl="1">
                        <a:lnSpc>
                          <a:spcPct val="115000"/>
                        </a:lnSpc>
                        <a:spcAft>
                          <a:spcPts val="1000"/>
                        </a:spcAft>
                      </a:pPr>
                      <a:r>
                        <a:rPr lang="ar-SA" sz="2400" dirty="0">
                          <a:latin typeface="Times New Roman"/>
                          <a:ea typeface="Times New Roman"/>
                          <a:cs typeface="Traditional Arabic"/>
                        </a:rPr>
                        <a:t>صارمة ومحلية  (ساما)</a:t>
                      </a:r>
                      <a:endParaRPr lang="fr-FR" sz="1800" dirty="0">
                        <a:latin typeface="Calibri"/>
                        <a:ea typeface="Times New Roman"/>
                        <a:cs typeface="Arial"/>
                      </a:endParaRPr>
                    </a:p>
                  </a:txBody>
                  <a:tcPr marL="68580" marR="68580" marT="0" marB="0"/>
                </a:tc>
                <a:tc>
                  <a:txBody>
                    <a:bodyPr/>
                    <a:lstStyle/>
                    <a:p>
                      <a:pPr algn="ctr" rtl="1">
                        <a:lnSpc>
                          <a:spcPct val="115000"/>
                        </a:lnSpc>
                        <a:spcAft>
                          <a:spcPts val="1000"/>
                        </a:spcAft>
                      </a:pPr>
                      <a:r>
                        <a:rPr lang="ar-SA" sz="2800" b="1" dirty="0">
                          <a:latin typeface="Times New Roman"/>
                          <a:ea typeface="Times New Roman"/>
                          <a:cs typeface="Traditional Arabic"/>
                        </a:rPr>
                        <a:t>البيئة التنظيمية</a:t>
                      </a:r>
                      <a:endParaRPr lang="fr-FR" sz="2000" dirty="0">
                        <a:latin typeface="Calibri"/>
                        <a:ea typeface="Times New Roman"/>
                        <a:cs typeface="Arial"/>
                      </a:endParaRPr>
                    </a:p>
                  </a:txBody>
                  <a:tcPr marL="68580" marR="68580" marT="0" marB="0" anchor="ctr"/>
                </a:tc>
              </a:tr>
              <a:tr h="714378">
                <a:tc>
                  <a:txBody>
                    <a:bodyPr/>
                    <a:lstStyle/>
                    <a:p>
                      <a:pPr algn="ctr" rtl="1">
                        <a:lnSpc>
                          <a:spcPct val="115000"/>
                        </a:lnSpc>
                        <a:spcAft>
                          <a:spcPts val="1000"/>
                        </a:spcAft>
                      </a:pPr>
                      <a:r>
                        <a:rPr lang="ar-SA" sz="2400" dirty="0">
                          <a:latin typeface="Times New Roman"/>
                          <a:ea typeface="Times New Roman"/>
                          <a:cs typeface="Traditional Arabic"/>
                        </a:rPr>
                        <a:t>مخاطر محلية ودولية (سوقية، سيولة، تشغيلية)</a:t>
                      </a:r>
                      <a:endParaRPr lang="fr-FR" sz="1800" dirty="0">
                        <a:latin typeface="Calibri"/>
                        <a:ea typeface="Times New Roman"/>
                        <a:cs typeface="Arial"/>
                      </a:endParaRPr>
                    </a:p>
                  </a:txBody>
                  <a:tcPr marL="68580" marR="68580" marT="0" marB="0"/>
                </a:tc>
                <a:tc>
                  <a:txBody>
                    <a:bodyPr/>
                    <a:lstStyle/>
                    <a:p>
                      <a:pPr algn="ctr" rtl="1">
                        <a:lnSpc>
                          <a:spcPct val="115000"/>
                        </a:lnSpc>
                        <a:spcAft>
                          <a:spcPts val="1000"/>
                        </a:spcAft>
                      </a:pPr>
                      <a:r>
                        <a:rPr lang="ar-SA" sz="2400" dirty="0">
                          <a:latin typeface="Times New Roman"/>
                          <a:ea typeface="Times New Roman"/>
                          <a:cs typeface="Traditional Arabic"/>
                        </a:rPr>
                        <a:t>مخاطر محلية (سيولة، ائتمان، تشغيلية)</a:t>
                      </a:r>
                      <a:endParaRPr lang="fr-FR" sz="1800" dirty="0">
                        <a:latin typeface="Calibri"/>
                        <a:ea typeface="Times New Roman"/>
                        <a:cs typeface="Arial"/>
                      </a:endParaRPr>
                    </a:p>
                  </a:txBody>
                  <a:tcPr marL="68580" marR="68580" marT="0" marB="0"/>
                </a:tc>
                <a:tc>
                  <a:txBody>
                    <a:bodyPr/>
                    <a:lstStyle/>
                    <a:p>
                      <a:pPr algn="ctr" rtl="1">
                        <a:lnSpc>
                          <a:spcPct val="115000"/>
                        </a:lnSpc>
                        <a:spcAft>
                          <a:spcPts val="1000"/>
                        </a:spcAft>
                      </a:pPr>
                      <a:r>
                        <a:rPr lang="ar-SA" sz="2800" b="1">
                          <a:latin typeface="Times New Roman"/>
                          <a:ea typeface="Times New Roman"/>
                          <a:cs typeface="Traditional Arabic"/>
                        </a:rPr>
                        <a:t>نطاق المخاطر</a:t>
                      </a:r>
                      <a:endParaRPr lang="fr-FR" sz="2000">
                        <a:latin typeface="Calibri"/>
                        <a:ea typeface="Times New Roman"/>
                        <a:cs typeface="Arial"/>
                      </a:endParaRPr>
                    </a:p>
                  </a:txBody>
                  <a:tcPr marL="68580" marR="68580" marT="0" marB="0" anchor="ctr"/>
                </a:tc>
              </a:tr>
              <a:tr h="714378">
                <a:tc>
                  <a:txBody>
                    <a:bodyPr/>
                    <a:lstStyle/>
                    <a:p>
                      <a:pPr algn="ctr" rtl="1">
                        <a:lnSpc>
                          <a:spcPct val="115000"/>
                        </a:lnSpc>
                        <a:spcAft>
                          <a:spcPts val="1000"/>
                        </a:spcAft>
                      </a:pPr>
                      <a:r>
                        <a:rPr lang="ar-SA" sz="2400">
                          <a:latin typeface="Times New Roman"/>
                          <a:ea typeface="Times New Roman"/>
                          <a:cs typeface="Traditional Arabic"/>
                        </a:rPr>
                        <a:t>أدوات تحليل متقدمة وسيناريوهات معقدة</a:t>
                      </a:r>
                      <a:endParaRPr lang="fr-FR" sz="1800">
                        <a:latin typeface="Calibri"/>
                        <a:ea typeface="Times New Roman"/>
                        <a:cs typeface="Arial"/>
                      </a:endParaRPr>
                    </a:p>
                  </a:txBody>
                  <a:tcPr marL="68580" marR="68580" marT="0" marB="0"/>
                </a:tc>
                <a:tc>
                  <a:txBody>
                    <a:bodyPr/>
                    <a:lstStyle/>
                    <a:p>
                      <a:pPr algn="ctr" rtl="1">
                        <a:lnSpc>
                          <a:spcPct val="115000"/>
                        </a:lnSpc>
                        <a:spcAft>
                          <a:spcPts val="1000"/>
                        </a:spcAft>
                      </a:pPr>
                      <a:r>
                        <a:rPr lang="ar-SA" sz="2400" dirty="0">
                          <a:latin typeface="Times New Roman"/>
                          <a:ea typeface="Times New Roman"/>
                          <a:cs typeface="Traditional Arabic"/>
                        </a:rPr>
                        <a:t>أساليب تقليدية ومحافظة</a:t>
                      </a:r>
                      <a:endParaRPr lang="fr-FR" sz="1800" dirty="0">
                        <a:latin typeface="Calibri"/>
                        <a:ea typeface="Times New Roman"/>
                        <a:cs typeface="Arial"/>
                      </a:endParaRPr>
                    </a:p>
                  </a:txBody>
                  <a:tcPr marL="68580" marR="68580" marT="0" marB="0"/>
                </a:tc>
                <a:tc>
                  <a:txBody>
                    <a:bodyPr/>
                    <a:lstStyle/>
                    <a:p>
                      <a:pPr algn="ctr" rtl="1">
                        <a:lnSpc>
                          <a:spcPct val="115000"/>
                        </a:lnSpc>
                        <a:spcAft>
                          <a:spcPts val="1000"/>
                        </a:spcAft>
                      </a:pPr>
                      <a:r>
                        <a:rPr lang="ar-SA" sz="2800" b="1" dirty="0">
                          <a:latin typeface="Times New Roman"/>
                          <a:ea typeface="Times New Roman"/>
                          <a:cs typeface="Traditional Arabic"/>
                        </a:rPr>
                        <a:t>الابتكار</a:t>
                      </a:r>
                      <a:endParaRPr lang="fr-FR" sz="2000" dirty="0">
                        <a:latin typeface="Calibri"/>
                        <a:ea typeface="Times New Roman"/>
                        <a:cs typeface="Arial"/>
                      </a:endParaRPr>
                    </a:p>
                  </a:txBody>
                  <a:tcPr marL="68580" marR="68580" marT="0" marB="0" anchor="ctr"/>
                </a:tc>
              </a:tr>
              <a:tr h="714378">
                <a:tc>
                  <a:txBody>
                    <a:bodyPr/>
                    <a:lstStyle/>
                    <a:p>
                      <a:pPr algn="ctr" rtl="1">
                        <a:lnSpc>
                          <a:spcPct val="115000"/>
                        </a:lnSpc>
                        <a:spcAft>
                          <a:spcPts val="1000"/>
                        </a:spcAft>
                      </a:pPr>
                      <a:r>
                        <a:rPr lang="ar-SA" sz="2400">
                          <a:latin typeface="Times New Roman"/>
                          <a:ea typeface="Times New Roman"/>
                          <a:cs typeface="Traditional Arabic"/>
                        </a:rPr>
                        <a:t>توازن بين الحوكمة الشرعية والدولية</a:t>
                      </a:r>
                      <a:endParaRPr lang="fr-FR" sz="1800">
                        <a:latin typeface="Calibri"/>
                        <a:ea typeface="Times New Roman"/>
                        <a:cs typeface="Arial"/>
                      </a:endParaRPr>
                    </a:p>
                  </a:txBody>
                  <a:tcPr marL="68580" marR="68580" marT="0" marB="0"/>
                </a:tc>
                <a:tc>
                  <a:txBody>
                    <a:bodyPr/>
                    <a:lstStyle/>
                    <a:p>
                      <a:pPr algn="ctr" rtl="1">
                        <a:lnSpc>
                          <a:spcPct val="115000"/>
                        </a:lnSpc>
                        <a:spcAft>
                          <a:spcPts val="1000"/>
                        </a:spcAft>
                      </a:pPr>
                      <a:r>
                        <a:rPr lang="ar-SA" sz="2400" dirty="0">
                          <a:latin typeface="Times New Roman"/>
                          <a:ea typeface="Times New Roman"/>
                          <a:cs typeface="Traditional Arabic"/>
                        </a:rPr>
                        <a:t>تركيز على الشريعة والضوابط المحلية</a:t>
                      </a:r>
                      <a:endParaRPr lang="fr-FR" sz="1800" dirty="0">
                        <a:latin typeface="Calibri"/>
                        <a:ea typeface="Times New Roman"/>
                        <a:cs typeface="Arial"/>
                      </a:endParaRPr>
                    </a:p>
                  </a:txBody>
                  <a:tcPr marL="68580" marR="68580" marT="0" marB="0"/>
                </a:tc>
                <a:tc>
                  <a:txBody>
                    <a:bodyPr/>
                    <a:lstStyle/>
                    <a:p>
                      <a:pPr algn="ctr" rtl="1">
                        <a:lnSpc>
                          <a:spcPct val="115000"/>
                        </a:lnSpc>
                        <a:spcAft>
                          <a:spcPts val="1000"/>
                        </a:spcAft>
                      </a:pPr>
                      <a:r>
                        <a:rPr lang="ar-SA" sz="2800" b="1">
                          <a:latin typeface="Times New Roman"/>
                          <a:ea typeface="Times New Roman"/>
                          <a:cs typeface="Traditional Arabic"/>
                        </a:rPr>
                        <a:t>الحوكمة</a:t>
                      </a:r>
                      <a:endParaRPr lang="fr-FR" sz="2000">
                        <a:latin typeface="Calibri"/>
                        <a:ea typeface="Times New Roman"/>
                        <a:cs typeface="Arial"/>
                      </a:endParaRPr>
                    </a:p>
                  </a:txBody>
                  <a:tcPr marL="68580" marR="68580" marT="0" marB="0" anchor="ctr"/>
                </a:tc>
              </a:tr>
              <a:tr h="714378">
                <a:tc>
                  <a:txBody>
                    <a:bodyPr/>
                    <a:lstStyle/>
                    <a:p>
                      <a:pPr algn="ctr" rtl="1">
                        <a:lnSpc>
                          <a:spcPct val="115000"/>
                        </a:lnSpc>
                        <a:spcAft>
                          <a:spcPts val="1000"/>
                        </a:spcAft>
                      </a:pPr>
                      <a:r>
                        <a:rPr lang="ar-SA" sz="2400">
                          <a:latin typeface="Times New Roman"/>
                          <a:ea typeface="Times New Roman"/>
                          <a:cs typeface="Traditional Arabic"/>
                        </a:rPr>
                        <a:t>دولي (الإمارات والأسواق العالمية)</a:t>
                      </a:r>
                      <a:endParaRPr lang="fr-FR" sz="1800">
                        <a:latin typeface="Calibri"/>
                        <a:ea typeface="Times New Roman"/>
                        <a:cs typeface="Arial"/>
                      </a:endParaRPr>
                    </a:p>
                  </a:txBody>
                  <a:tcPr marL="68580" marR="68580" marT="0" marB="0"/>
                </a:tc>
                <a:tc>
                  <a:txBody>
                    <a:bodyPr/>
                    <a:lstStyle/>
                    <a:p>
                      <a:pPr algn="ctr" rtl="1">
                        <a:lnSpc>
                          <a:spcPct val="115000"/>
                        </a:lnSpc>
                        <a:spcAft>
                          <a:spcPts val="1000"/>
                        </a:spcAft>
                      </a:pPr>
                      <a:r>
                        <a:rPr lang="ar-SA" sz="2400" dirty="0">
                          <a:latin typeface="Times New Roman"/>
                          <a:ea typeface="Times New Roman"/>
                          <a:cs typeface="Traditional Arabic"/>
                        </a:rPr>
                        <a:t>محلي (السعودية)</a:t>
                      </a:r>
                      <a:endParaRPr lang="fr-FR" sz="1800" dirty="0">
                        <a:latin typeface="Calibri"/>
                        <a:ea typeface="Times New Roman"/>
                        <a:cs typeface="Arial"/>
                      </a:endParaRPr>
                    </a:p>
                  </a:txBody>
                  <a:tcPr marL="68580" marR="68580" marT="0" marB="0"/>
                </a:tc>
                <a:tc>
                  <a:txBody>
                    <a:bodyPr/>
                    <a:lstStyle/>
                    <a:p>
                      <a:pPr algn="ctr" rtl="1">
                        <a:lnSpc>
                          <a:spcPct val="115000"/>
                        </a:lnSpc>
                        <a:spcAft>
                          <a:spcPts val="1000"/>
                        </a:spcAft>
                      </a:pPr>
                      <a:r>
                        <a:rPr lang="ar-SA" sz="2800" b="1" dirty="0">
                          <a:latin typeface="Times New Roman"/>
                          <a:ea typeface="Times New Roman"/>
                          <a:cs typeface="Traditional Arabic"/>
                        </a:rPr>
                        <a:t>التركيز الجغرافي</a:t>
                      </a:r>
                      <a:endParaRPr lang="fr-FR" sz="2000" dirty="0">
                        <a:latin typeface="Calibri"/>
                        <a:ea typeface="Times New Roman"/>
                        <a:cs typeface="Arial"/>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re 1"/>
          <p:cNvSpPr>
            <a:spLocks noGrp="1"/>
          </p:cNvSpPr>
          <p:nvPr>
            <p:ph type="title"/>
          </p:nvPr>
        </p:nvSpPr>
        <p:spPr/>
        <p:txBody>
          <a:bodyPr/>
          <a:lstStyle/>
          <a:p>
            <a:pPr eaLnBrk="1" hangingPunct="1"/>
            <a:r>
              <a:rPr lang="ar-SA" sz="3600" b="1" smtClean="0">
                <a:solidFill>
                  <a:srgbClr val="7B9899"/>
                </a:solidFill>
              </a:rPr>
              <a:t>الخاتمة:</a:t>
            </a:r>
            <a:endParaRPr lang="fr-FR" sz="3600" b="1" smtClean="0">
              <a:solidFill>
                <a:srgbClr val="7B9899"/>
              </a:solidFill>
              <a:cs typeface="Arial" pitchFamily="34" charset="0"/>
            </a:endParaRPr>
          </a:p>
        </p:txBody>
      </p:sp>
      <p:sp>
        <p:nvSpPr>
          <p:cNvPr id="38915" name="Espace réservé du contenu 2"/>
          <p:cNvSpPr>
            <a:spLocks noGrp="1"/>
          </p:cNvSpPr>
          <p:nvPr>
            <p:ph sz="quarter" idx="1"/>
          </p:nvPr>
        </p:nvSpPr>
        <p:spPr>
          <a:xfrm>
            <a:off x="214282" y="1500188"/>
            <a:ext cx="8929718" cy="4786312"/>
          </a:xfrm>
        </p:spPr>
        <p:txBody>
          <a:bodyPr/>
          <a:lstStyle/>
          <a:p>
            <a:pPr algn="just" rtl="1" eaLnBrk="1" hangingPunct="1">
              <a:buFont typeface="Arial" pitchFamily="34" charset="0"/>
              <a:buNone/>
            </a:pPr>
            <a:r>
              <a:rPr lang="fr-FR" sz="2800" dirty="0" smtClean="0">
                <a:cs typeface="Arial" pitchFamily="34" charset="0"/>
              </a:rPr>
              <a:t>		</a:t>
            </a:r>
            <a:r>
              <a:rPr lang="ar-SA" sz="2800" dirty="0" smtClean="0"/>
              <a:t> </a:t>
            </a:r>
            <a:r>
              <a:rPr lang="ar-SA" sz="3200" dirty="0" smtClean="0"/>
              <a:t>تم التطرق في هذه المداخلة إلى تعريف </a:t>
            </a:r>
            <a:r>
              <a:rPr lang="ar-SA" sz="3200" dirty="0" err="1" smtClean="0"/>
              <a:t>الحوكمة</a:t>
            </a:r>
            <a:r>
              <a:rPr lang="ar-SA" sz="3200" dirty="0" smtClean="0"/>
              <a:t> وأهدافها وأنواعها، ثم في الجزء الثاني تعريف تقنية اختبارات الضغط، وذلك بالتفصيل ابتداء من دور تقنية اختبارات الضغط وأنواعها، ثم الأساليب وهما الأسلوب التصاعدي والأسلوب التنازلي، ومنهج تقنية اختبارات الضغط وهما منهج السيناريو ومنهج تحليل الحساسية، ثم سرد الطريقة الموصى عليها في مجلس الخدمات المالية الإسلامي لتطبيقها على البنوك الإسلامية، أو الإطار الأمثل لإجراء اختبارات الضغط في البنوك الإسلامية، أما في الجزء الأخير من هذه المداخلة تمت مقارنة بين بنك </a:t>
            </a:r>
            <a:r>
              <a:rPr lang="ar-SA" sz="3200" dirty="0" err="1" smtClean="0"/>
              <a:t>الراجحي</a:t>
            </a:r>
            <a:r>
              <a:rPr lang="ar-SA" sz="3200" dirty="0" smtClean="0"/>
              <a:t> وبنك دبي الإسلامي من حيث تطبيق اختبارات </a:t>
            </a:r>
            <a:r>
              <a:rPr lang="ar-SA" sz="3200" dirty="0" smtClean="0"/>
              <a:t>الضغط</a:t>
            </a:r>
            <a:r>
              <a:rPr lang="ar-SA" sz="3200" dirty="0" smtClean="0"/>
              <a:t>.</a:t>
            </a:r>
            <a:endParaRPr lang="fr-FR" sz="3000" dirty="0" smtClean="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nvPr>
        </p:nvGraphicFramePr>
        <p:xfrm>
          <a:off x="407116" y="1571625"/>
          <a:ext cx="8236822" cy="4119372"/>
        </p:xfrm>
        <a:graphic>
          <a:graphicData uri="http://schemas.openxmlformats.org/drawingml/2006/table">
            <a:tbl>
              <a:tblPr rtl="1"/>
              <a:tblGrid>
                <a:gridCol w="1738312"/>
                <a:gridCol w="1878348"/>
                <a:gridCol w="2087666"/>
                <a:gridCol w="2532496"/>
              </a:tblGrid>
              <a:tr h="571500">
                <a:tc>
                  <a:txBody>
                    <a:bodyPr/>
                    <a:lstStyle/>
                    <a:p>
                      <a:pPr marL="0" marR="0" lvl="0" indent="0" algn="r" defTabSz="914400" rtl="1" eaLnBrk="1" fontAlgn="base" latinLnBrk="0" hangingPunct="1">
                        <a:lnSpc>
                          <a:spcPct val="115000"/>
                        </a:lnSpc>
                        <a:spcBef>
                          <a:spcPct val="0"/>
                        </a:spcBef>
                        <a:spcAft>
                          <a:spcPct val="0"/>
                        </a:spcAft>
                        <a:buClrTx/>
                        <a:buSzTx/>
                        <a:buFontTx/>
                        <a:buNone/>
                        <a:tabLst/>
                      </a:pPr>
                      <a:endParaRPr kumimoji="0" lang="en-US"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FFFFFF"/>
                          </a:solidFill>
                          <a:effectLst/>
                          <a:latin typeface="Calibri" pitchFamily="34" charset="0"/>
                          <a:ea typeface="Times New Roman" pitchFamily="18" charset="0"/>
                          <a:cs typeface="Sakkal Majalla"/>
                        </a:rPr>
                        <a:t>المؤلف الأول</a:t>
                      </a:r>
                      <a:endParaRPr kumimoji="0" lang="fr-FR" sz="1800" b="1" i="0" u="none" strike="noStrike" kern="1200" cap="none" normalizeH="0" baseline="0" dirty="0" smtClean="0">
                        <a:ln>
                          <a:noFill/>
                        </a:ln>
                        <a:solidFill>
                          <a:srgbClr val="FFFFFF"/>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FFFFFF"/>
                          </a:solidFill>
                          <a:effectLst/>
                          <a:latin typeface="Calibri" pitchFamily="34" charset="0"/>
                          <a:ea typeface="Times New Roman" pitchFamily="18" charset="0"/>
                          <a:cs typeface="Sakkal Majalla"/>
                        </a:rPr>
                        <a:t>المؤلف الثاني</a:t>
                      </a:r>
                      <a:endParaRPr kumimoji="0" lang="fr-FR" sz="1800" b="1" i="0" u="none" strike="noStrike" kern="1200" cap="none" normalizeH="0" baseline="0" dirty="0" smtClean="0">
                        <a:ln>
                          <a:noFill/>
                        </a:ln>
                        <a:solidFill>
                          <a:srgbClr val="FFFFFF"/>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FFFFFF"/>
                          </a:solidFill>
                          <a:effectLst/>
                          <a:latin typeface="Calibri" pitchFamily="34" charset="0"/>
                          <a:ea typeface="Times New Roman" pitchFamily="18" charset="0"/>
                          <a:cs typeface="Sakkal Majalla"/>
                        </a:rPr>
                        <a:t>المؤلف الثالث</a:t>
                      </a:r>
                      <a:endParaRPr kumimoji="0" lang="fr-FR" sz="1800" b="1" i="0" u="none" strike="noStrike" kern="1200" cap="none" normalizeH="0" baseline="0" dirty="0" smtClean="0">
                        <a:ln>
                          <a:noFill/>
                        </a:ln>
                        <a:solidFill>
                          <a:srgbClr val="FFFFFF"/>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7150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الاسم الكامل للمؤلف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err="1" smtClean="0">
                          <a:ln>
                            <a:noFill/>
                          </a:ln>
                          <a:solidFill>
                            <a:srgbClr val="000000"/>
                          </a:solidFill>
                          <a:effectLst/>
                          <a:latin typeface="Calibri" pitchFamily="34" charset="0"/>
                          <a:ea typeface="Times New Roman" pitchFamily="18" charset="0"/>
                          <a:cs typeface="Sakkal Majalla"/>
                        </a:rPr>
                        <a:t>رباحي</a:t>
                      </a: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 لحسن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رباحي إبراهيم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سالمي محمد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7150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الوظيفة</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أستاذ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موظف في قطاع الصحة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محافظ حسابات ومحاسب معتمد</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7150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مؤسسة الانتماء</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جامعة غرداية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المؤسسة العمومية للصحة </a:t>
                      </a:r>
                      <a:r>
                        <a:rPr kumimoji="0" lang="ar-DZ" sz="1800" b="1" i="0" u="none" strike="noStrike" kern="1200" cap="none" normalizeH="0" baseline="0" dirty="0" err="1" smtClean="0">
                          <a:ln>
                            <a:noFill/>
                          </a:ln>
                          <a:solidFill>
                            <a:srgbClr val="000000"/>
                          </a:solidFill>
                          <a:effectLst/>
                          <a:latin typeface="Calibri" pitchFamily="34" charset="0"/>
                          <a:ea typeface="Times New Roman" pitchFamily="18" charset="0"/>
                          <a:cs typeface="Sakkal Majalla"/>
                        </a:rPr>
                        <a:t>الجوارية</a:t>
                      </a:r>
                      <a:r>
                        <a:rPr kumimoji="0" lang="ar-SA"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 </a:t>
                      </a:r>
                      <a:r>
                        <a:rPr kumimoji="0" lang="ar-SA" sz="1800" b="1" i="0" u="none" strike="noStrike" kern="1200" cap="none" normalizeH="0" baseline="0" dirty="0" err="1" smtClean="0">
                          <a:ln>
                            <a:noFill/>
                          </a:ln>
                          <a:solidFill>
                            <a:srgbClr val="000000"/>
                          </a:solidFill>
                          <a:effectLst/>
                          <a:latin typeface="Calibri" pitchFamily="34" charset="0"/>
                          <a:ea typeface="Times New Roman" pitchFamily="18" charset="0"/>
                          <a:cs typeface="Sakkal Majalla"/>
                        </a:rPr>
                        <a:t>غرداية</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المركز الجامعي أفلو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7150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التخصص العلمي والمهني</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دكتوراه محاسبة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دكتوراه مالية</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طالب دكتوراه محاسب وجباية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7150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البلد – العنوان-</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الجزائر – غرداية-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الجزائر- </a:t>
                      </a:r>
                      <a:r>
                        <a:rPr kumimoji="0" lang="ar-DZ" sz="1800" b="1" i="0" u="none" strike="noStrike" kern="1200" cap="none" normalizeH="0" baseline="0" dirty="0" err="1" smtClean="0">
                          <a:ln>
                            <a:noFill/>
                          </a:ln>
                          <a:solidFill>
                            <a:srgbClr val="000000"/>
                          </a:solidFill>
                          <a:effectLst/>
                          <a:latin typeface="Calibri" pitchFamily="34" charset="0"/>
                          <a:ea typeface="Times New Roman" pitchFamily="18" charset="0"/>
                          <a:cs typeface="Sakkal Majalla"/>
                        </a:rPr>
                        <a:t>غرداية</a:t>
                      </a: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الجزائر- غرداية- </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71500">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رقم الهاتف</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0675310041</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0671717273</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1" eaLnBrk="1" fontAlgn="base" latinLnBrk="0" hangingPunct="1">
                        <a:lnSpc>
                          <a:spcPct val="115000"/>
                        </a:lnSpc>
                        <a:spcBef>
                          <a:spcPct val="0"/>
                        </a:spcBef>
                        <a:spcAft>
                          <a:spcPct val="0"/>
                        </a:spcAft>
                        <a:buClrTx/>
                        <a:buSzTx/>
                        <a:buFontTx/>
                        <a:buNone/>
                        <a:tabLst/>
                      </a:pPr>
                      <a:r>
                        <a:rPr kumimoji="0" lang="ar-DZ"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rPr>
                        <a:t>0659290400</a:t>
                      </a:r>
                      <a:endParaRPr kumimoji="0" lang="fr-FR" sz="1800" b="1" i="0" u="none" strike="noStrike" kern="1200" cap="none" normalizeH="0" baseline="0" dirty="0" smtClean="0">
                        <a:ln>
                          <a:noFill/>
                        </a:ln>
                        <a:solidFill>
                          <a:srgbClr val="000000"/>
                        </a:solidFill>
                        <a:effectLst/>
                        <a:latin typeface="Calibri" pitchFamily="34" charset="0"/>
                        <a:ea typeface="Times New Roman" pitchFamily="18" charset="0"/>
                        <a:cs typeface="Sakkal Majalla"/>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re 1"/>
          <p:cNvSpPr>
            <a:spLocks noGrp="1"/>
          </p:cNvSpPr>
          <p:nvPr>
            <p:ph type="title"/>
          </p:nvPr>
        </p:nvSpPr>
        <p:spPr/>
        <p:txBody>
          <a:bodyPr/>
          <a:lstStyle/>
          <a:p>
            <a:pPr eaLnBrk="1" hangingPunct="1"/>
            <a:r>
              <a:rPr lang="ar-SA" sz="4000" b="1" dirty="0" smtClean="0">
                <a:solidFill>
                  <a:srgbClr val="7B9899"/>
                </a:solidFill>
              </a:rPr>
              <a:t>النتائج</a:t>
            </a:r>
            <a:endParaRPr lang="fr-FR" sz="4000" b="1" dirty="0" smtClean="0">
              <a:solidFill>
                <a:srgbClr val="7B9899"/>
              </a:solidFill>
              <a:cs typeface="Arial" pitchFamily="34" charset="0"/>
            </a:endParaRPr>
          </a:p>
        </p:txBody>
      </p:sp>
      <p:sp>
        <p:nvSpPr>
          <p:cNvPr id="39939" name="Espace réservé du contenu 2"/>
          <p:cNvSpPr>
            <a:spLocks noGrp="1"/>
          </p:cNvSpPr>
          <p:nvPr>
            <p:ph sz="quarter" idx="1"/>
          </p:nvPr>
        </p:nvSpPr>
        <p:spPr>
          <a:xfrm>
            <a:off x="285720" y="2357430"/>
            <a:ext cx="8715435" cy="2428891"/>
          </a:xfrm>
        </p:spPr>
        <p:txBody>
          <a:bodyPr/>
          <a:lstStyle/>
          <a:p>
            <a:pPr algn="just" rtl="1" eaLnBrk="1" hangingPunct="1">
              <a:buFont typeface="Arial" pitchFamily="34" charset="0"/>
              <a:buChar char="•"/>
            </a:pPr>
            <a:r>
              <a:rPr lang="ar-SA" sz="3600" dirty="0" smtClean="0"/>
              <a:t>وكانت خلاصة النتائج من جانب </a:t>
            </a:r>
            <a:r>
              <a:rPr lang="ar-SA" sz="3600" dirty="0" err="1" smtClean="0"/>
              <a:t>الحوكمة</a:t>
            </a:r>
            <a:r>
              <a:rPr lang="ar-SA" sz="3600" dirty="0" smtClean="0"/>
              <a:t> هي توازن بين </a:t>
            </a:r>
            <a:r>
              <a:rPr lang="ar-SA" sz="3600" dirty="0" err="1" smtClean="0"/>
              <a:t>الحوكمة</a:t>
            </a:r>
            <a:r>
              <a:rPr lang="ar-SA" sz="3600" dirty="0" smtClean="0"/>
              <a:t> الشرعية والدولية بالنسبة لبنك دبي الإسلامي، وتركيز على الشريعة والضوابط المحلية في بنك </a:t>
            </a:r>
            <a:r>
              <a:rPr lang="ar-SA" sz="3600" dirty="0" err="1" smtClean="0"/>
              <a:t>الراجحي</a:t>
            </a:r>
            <a:r>
              <a:rPr lang="ar-SA" sz="3600" dirty="0" smtClean="0"/>
              <a:t>.</a:t>
            </a:r>
            <a:endParaRPr lang="fr-FR" sz="3200" b="1" dirty="0" smtClean="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a:xfrm>
            <a:off x="428625" y="357188"/>
            <a:ext cx="8229600" cy="714375"/>
          </a:xfrm>
        </p:spPr>
        <p:txBody>
          <a:bodyPr/>
          <a:lstStyle/>
          <a:p>
            <a:pPr eaLnBrk="1" hangingPunct="1"/>
            <a:r>
              <a:rPr lang="ar-SA" sz="4000" b="1" dirty="0" smtClean="0">
                <a:solidFill>
                  <a:srgbClr val="7B9899"/>
                </a:solidFill>
              </a:rPr>
              <a:t>وفي الأخير</a:t>
            </a:r>
            <a:endParaRPr lang="fr-FR" sz="4000" dirty="0" smtClean="0">
              <a:solidFill>
                <a:srgbClr val="7B9899"/>
              </a:solidFill>
              <a:cs typeface="Times New Roman" pitchFamily="18" charset="0"/>
            </a:endParaRPr>
          </a:p>
        </p:txBody>
      </p:sp>
      <p:sp>
        <p:nvSpPr>
          <p:cNvPr id="41987" name="Espace réservé du contenu 2"/>
          <p:cNvSpPr>
            <a:spLocks noGrp="1"/>
          </p:cNvSpPr>
          <p:nvPr>
            <p:ph sz="quarter" idx="1"/>
          </p:nvPr>
        </p:nvSpPr>
        <p:spPr>
          <a:xfrm>
            <a:off x="428596" y="2428868"/>
            <a:ext cx="8229600" cy="2643205"/>
          </a:xfrm>
        </p:spPr>
        <p:txBody>
          <a:bodyPr/>
          <a:lstStyle/>
          <a:p>
            <a:pPr algn="just" rtl="1" eaLnBrk="1" hangingPunct="1">
              <a:buNone/>
            </a:pPr>
            <a:r>
              <a:rPr lang="ar-SA" sz="4000" b="1" dirty="0" smtClean="0"/>
              <a:t>وأخيرا وفي نهاية هذا البحث، نشكر جامعة </a:t>
            </a:r>
            <a:r>
              <a:rPr lang="ar-SA" sz="4000" b="1" dirty="0" err="1" smtClean="0"/>
              <a:t>غرداية</a:t>
            </a:r>
            <a:r>
              <a:rPr lang="ar-SA" sz="4000" b="1" dirty="0" smtClean="0"/>
              <a:t> وكلية العلوم الاقتصادية والتجارية وعلوم التسيير على تنظيم هذا الملتقى، ونتمنى التوفيق لكل القائمين عليه والمشاركين فيه.</a:t>
            </a:r>
            <a:endParaRPr lang="ar-SA" sz="40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00063" y="357188"/>
            <a:ext cx="8229600" cy="582612"/>
          </a:xfrm>
        </p:spPr>
        <p:txBody>
          <a:bodyPr>
            <a:noAutofit/>
          </a:bodyPr>
          <a:lstStyle/>
          <a:p>
            <a:pPr eaLnBrk="1" fontAlgn="auto" hangingPunct="1">
              <a:spcAft>
                <a:spcPts val="0"/>
              </a:spcAft>
              <a:defRPr/>
            </a:pPr>
            <a:r>
              <a:rPr lang="ar-SA" sz="3600" b="1" dirty="0" smtClean="0">
                <a:solidFill>
                  <a:schemeClr val="bg2">
                    <a:lumMod val="50000"/>
                  </a:schemeClr>
                </a:solidFill>
                <a:cs typeface="+mn-cs"/>
              </a:rPr>
              <a:t>مقدمة</a:t>
            </a:r>
            <a:endParaRPr lang="fr-FR" sz="3200" dirty="0" smtClean="0">
              <a:solidFill>
                <a:schemeClr val="bg2">
                  <a:lumMod val="50000"/>
                </a:schemeClr>
              </a:solidFill>
              <a:cs typeface="+mn-cs"/>
            </a:endParaRPr>
          </a:p>
        </p:txBody>
      </p:sp>
      <p:sp>
        <p:nvSpPr>
          <p:cNvPr id="6146" name="Espace réservé du contenu 2"/>
          <p:cNvSpPr>
            <a:spLocks noGrp="1"/>
          </p:cNvSpPr>
          <p:nvPr>
            <p:ph sz="quarter" idx="1"/>
          </p:nvPr>
        </p:nvSpPr>
        <p:spPr>
          <a:xfrm>
            <a:off x="428625" y="1643063"/>
            <a:ext cx="8329613" cy="5000625"/>
          </a:xfrm>
        </p:spPr>
        <p:txBody>
          <a:bodyPr>
            <a:normAutofit/>
          </a:bodyPr>
          <a:lstStyle/>
          <a:p>
            <a:pPr algn="just" rtl="1"/>
            <a:r>
              <a:rPr lang="ar-SA" sz="3200" dirty="0" smtClean="0"/>
              <a:t>تعد </a:t>
            </a:r>
            <a:r>
              <a:rPr lang="ar-SA" sz="3200" dirty="0" err="1" smtClean="0"/>
              <a:t>الحوكمة</a:t>
            </a:r>
            <a:r>
              <a:rPr lang="ar-SA" sz="3200" dirty="0" smtClean="0"/>
              <a:t> من أبرز المفاهيم الحديثة التي اكتسبت أهمية متزايدة في مختلف القطاعات، </a:t>
            </a:r>
            <a:r>
              <a:rPr lang="ar-SA" sz="3200" dirty="0" smtClean="0"/>
              <a:t>سواء كانت </a:t>
            </a:r>
            <a:r>
              <a:rPr lang="ar-SA" sz="3200" dirty="0" smtClean="0"/>
              <a:t>عامة أو خاصة، فهي نظام يهدف إلى تنظيم العلاقة بين الأطراف المختلفة داخل المؤسسات، بما يضمن الإدارة الرشيدة وتحقيق الشفافية والمساءلة، مع تطور </a:t>
            </a:r>
            <a:r>
              <a:rPr lang="ar-SA" sz="3200" dirty="0" err="1" smtClean="0"/>
              <a:t>الاقتصادات</a:t>
            </a:r>
            <a:r>
              <a:rPr lang="ar-SA" sz="3200" dirty="0" smtClean="0"/>
              <a:t> العالمية وزيادة تعقيد العمليات المالية والإدارية، ظهرت الحاجة الملحّة إلى تبني أنظمة حوكمة فعالة تعمل على تعزيز الثقة بين الأطراف المعنية، سواء كانوا مساهمين، عملاء، موظفين، أو جهات رقابية</a:t>
            </a:r>
            <a:r>
              <a:rPr lang="en-US" sz="3200" dirty="0" smtClean="0"/>
              <a:t>.</a:t>
            </a:r>
            <a:endParaRPr lang="fr-FR" sz="3200" dirty="0" smtClean="0"/>
          </a:p>
          <a:p>
            <a:pPr algn="just" rtl="1"/>
            <a:endParaRPr lang="fr-F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00063" y="357188"/>
            <a:ext cx="8229600" cy="582612"/>
          </a:xfrm>
        </p:spPr>
        <p:txBody>
          <a:bodyPr>
            <a:noAutofit/>
          </a:bodyPr>
          <a:lstStyle/>
          <a:p>
            <a:pPr eaLnBrk="1" fontAlgn="auto" hangingPunct="1">
              <a:spcAft>
                <a:spcPts val="0"/>
              </a:spcAft>
              <a:defRPr/>
            </a:pPr>
            <a:r>
              <a:rPr lang="ar-SA" sz="3600" b="1" dirty="0" smtClean="0">
                <a:solidFill>
                  <a:schemeClr val="bg2">
                    <a:lumMod val="50000"/>
                  </a:schemeClr>
                </a:solidFill>
                <a:cs typeface="+mn-cs"/>
              </a:rPr>
              <a:t>مقدمة</a:t>
            </a:r>
            <a:endParaRPr lang="fr-FR" sz="3200" dirty="0" smtClean="0">
              <a:solidFill>
                <a:schemeClr val="bg2">
                  <a:lumMod val="50000"/>
                </a:schemeClr>
              </a:solidFill>
              <a:cs typeface="+mn-cs"/>
            </a:endParaRPr>
          </a:p>
        </p:txBody>
      </p:sp>
      <p:sp>
        <p:nvSpPr>
          <p:cNvPr id="6146" name="Espace réservé du contenu 2"/>
          <p:cNvSpPr>
            <a:spLocks noGrp="1"/>
          </p:cNvSpPr>
          <p:nvPr>
            <p:ph sz="quarter" idx="1"/>
          </p:nvPr>
        </p:nvSpPr>
        <p:spPr>
          <a:xfrm>
            <a:off x="285720" y="1571612"/>
            <a:ext cx="8501122" cy="4786346"/>
          </a:xfrm>
        </p:spPr>
        <p:txBody>
          <a:bodyPr>
            <a:noAutofit/>
          </a:bodyPr>
          <a:lstStyle/>
          <a:p>
            <a:pPr algn="just" rtl="1"/>
            <a:r>
              <a:rPr lang="ar-SA" sz="2800" dirty="0" smtClean="0"/>
              <a:t>في القطاع المالي والمصرفي، تبرز </a:t>
            </a:r>
            <a:r>
              <a:rPr lang="ar-SA" sz="2800" dirty="0" err="1" smtClean="0"/>
              <a:t>الحوكمة</a:t>
            </a:r>
            <a:r>
              <a:rPr lang="ar-SA" sz="2800" dirty="0" smtClean="0"/>
              <a:t> كعامل أساسي لضمان استقرار المؤسسات المالية، خاصة في ظل الأزمات الاقتصادية المتكررة، تلعب </a:t>
            </a:r>
            <a:r>
              <a:rPr lang="ar-SA" sz="2800" dirty="0" err="1" smtClean="0"/>
              <a:t>الحوكمة</a:t>
            </a:r>
            <a:r>
              <a:rPr lang="ar-SA" sz="2800" dirty="0" smtClean="0"/>
              <a:t> دورًا محوريًا في إدارة المخاطر، تعزيز الشفافية، وضمان الامتثال للوائح والقوانين، وفي البنوك الإسلامية تكتسب </a:t>
            </a:r>
            <a:r>
              <a:rPr lang="ar-SA" sz="2800" dirty="0" err="1" smtClean="0"/>
              <a:t>الحوكمة</a:t>
            </a:r>
            <a:r>
              <a:rPr lang="ar-SA" sz="2800" dirty="0" smtClean="0"/>
              <a:t> أبعادًا إضافية تتعلق بالامتثال للضوابط الشرعية، مما يضيف تحديات وفرصًا فريدة لهذا القطاع، وتهدف هذه الدراسة إلى تسليط الضوء على مفهوم </a:t>
            </a:r>
            <a:r>
              <a:rPr lang="ar-SA" sz="2800" dirty="0" err="1" smtClean="0"/>
              <a:t>الحوكمة</a:t>
            </a:r>
            <a:r>
              <a:rPr lang="ar-SA" sz="2800" dirty="0" smtClean="0"/>
              <a:t>، أهميتها، وأنواعها، مع التركيز على دورها في تحقيق الإدارة الرشيدة وتعزيز الثقة في المؤسسات، كما سيتم استعراض أحدث التطورات في مجال </a:t>
            </a:r>
            <a:r>
              <a:rPr lang="ar-SA" sz="2800" dirty="0" err="1" smtClean="0"/>
              <a:t>الحوكمة</a:t>
            </a:r>
            <a:r>
              <a:rPr lang="ar-SA" sz="2800" dirty="0" smtClean="0"/>
              <a:t>، مع الإشارة إلى التحديات التي تواجه تطبيقها في المؤسسات المصرفية، خصوصًا تلك العاملة وفق النظام الإسلامي.</a:t>
            </a:r>
            <a:endParaRPr lang="fr-F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contenu 2"/>
          <p:cNvSpPr>
            <a:spLocks noGrp="1"/>
          </p:cNvSpPr>
          <p:nvPr>
            <p:ph sz="quarter" idx="1"/>
          </p:nvPr>
        </p:nvSpPr>
        <p:spPr>
          <a:xfrm>
            <a:off x="428596" y="2285992"/>
            <a:ext cx="8215312" cy="2928958"/>
          </a:xfrm>
        </p:spPr>
        <p:txBody>
          <a:bodyPr>
            <a:noAutofit/>
          </a:bodyPr>
          <a:lstStyle/>
          <a:p>
            <a:pPr algn="r" rtl="1"/>
            <a:r>
              <a:rPr lang="ar-SA" sz="4000" b="1" dirty="0" smtClean="0"/>
              <a:t>كيف تساهم تقنيات اختبارات الضغط في تحسين حوكمة البنوك الإسلامية؟</a:t>
            </a:r>
            <a:endParaRPr lang="fr-FR" sz="4000" dirty="0"/>
          </a:p>
        </p:txBody>
      </p:sp>
      <p:sp>
        <p:nvSpPr>
          <p:cNvPr id="3" name="Titre 1"/>
          <p:cNvSpPr>
            <a:spLocks noGrp="1"/>
          </p:cNvSpPr>
          <p:nvPr>
            <p:ph type="title"/>
          </p:nvPr>
        </p:nvSpPr>
        <p:spPr>
          <a:xfrm>
            <a:off x="285750" y="285750"/>
            <a:ext cx="8534400" cy="928688"/>
          </a:xfrm>
        </p:spPr>
        <p:txBody>
          <a:bodyPr>
            <a:normAutofit fontScale="90000"/>
          </a:bodyPr>
          <a:lstStyle/>
          <a:p>
            <a:pPr rtl="1" eaLnBrk="1" fontAlgn="auto" hangingPunct="1">
              <a:spcAft>
                <a:spcPts val="0"/>
              </a:spcAft>
              <a:defRPr/>
            </a:pPr>
            <a:r>
              <a:rPr lang="ar-SA" sz="6000" b="1" dirty="0" smtClean="0">
                <a:latin typeface="+mn-lt"/>
                <a:ea typeface="+mn-ea"/>
                <a:cs typeface="+mn-cs"/>
              </a:rPr>
              <a:t>الإشكالية</a:t>
            </a:r>
            <a:endParaRPr lang="fr-FR" sz="6000" b="1" dirty="0" smtClean="0">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357188" y="214313"/>
            <a:ext cx="8229600" cy="785812"/>
          </a:xfrm>
          <a:ln>
            <a:solidFill>
              <a:srgbClr val="0070C0"/>
            </a:solidFill>
          </a:ln>
        </p:spPr>
        <p:txBody>
          <a:bodyPr>
            <a:noAutofit/>
          </a:bodyPr>
          <a:lstStyle/>
          <a:p>
            <a:pPr rtl="1" eaLnBrk="1" fontAlgn="auto" hangingPunct="1">
              <a:spcAft>
                <a:spcPts val="0"/>
              </a:spcAft>
              <a:defRPr/>
            </a:pPr>
            <a:r>
              <a:rPr lang="ar-SA" sz="4800" b="1" dirty="0" smtClean="0">
                <a:cs typeface="+mn-cs"/>
              </a:rPr>
              <a:t>أهداف البحث</a:t>
            </a:r>
            <a:endParaRPr lang="fr-FR" sz="6600" dirty="0" smtClean="0">
              <a:ea typeface="Times New Roman" pitchFamily="18" charset="0"/>
              <a:cs typeface="+mn-cs"/>
            </a:endParaRPr>
          </a:p>
        </p:txBody>
      </p:sp>
      <p:sp>
        <p:nvSpPr>
          <p:cNvPr id="21507" name="Espace réservé du contenu 2"/>
          <p:cNvSpPr>
            <a:spLocks noGrp="1"/>
          </p:cNvSpPr>
          <p:nvPr>
            <p:ph sz="quarter" idx="1"/>
          </p:nvPr>
        </p:nvSpPr>
        <p:spPr>
          <a:xfrm>
            <a:off x="428596" y="1571612"/>
            <a:ext cx="8229600" cy="4643470"/>
          </a:xfrm>
        </p:spPr>
        <p:txBody>
          <a:bodyPr/>
          <a:lstStyle/>
          <a:p>
            <a:pPr lvl="0" algn="r" rtl="1"/>
            <a:r>
              <a:rPr lang="ar-DZ" sz="4000" dirty="0" smtClean="0"/>
              <a:t>توضيح مفهوم اختبارات الضغط </a:t>
            </a:r>
            <a:r>
              <a:rPr lang="ar-DZ" sz="4000" dirty="0" smtClean="0"/>
              <a:t>ودورها</a:t>
            </a:r>
            <a:r>
              <a:rPr lang="ar-SA" sz="4000" dirty="0" smtClean="0"/>
              <a:t>.</a:t>
            </a:r>
            <a:endParaRPr lang="fr-FR" sz="4000" dirty="0" smtClean="0"/>
          </a:p>
          <a:p>
            <a:pPr lvl="0" algn="r" rtl="1"/>
            <a:r>
              <a:rPr lang="ar-DZ" sz="4000" dirty="0" smtClean="0"/>
              <a:t>دراسة تأثير هذه التقنيات على تعزيز حوكمة البنوك </a:t>
            </a:r>
            <a:r>
              <a:rPr lang="ar-DZ" sz="4000" dirty="0" smtClean="0"/>
              <a:t>الإسلامية</a:t>
            </a:r>
            <a:r>
              <a:rPr lang="ar-SA" sz="4000" dirty="0" smtClean="0"/>
              <a:t>.</a:t>
            </a:r>
            <a:endParaRPr lang="fr-FR" sz="4000" dirty="0" smtClean="0"/>
          </a:p>
          <a:p>
            <a:pPr algn="r" rtl="1"/>
            <a:r>
              <a:rPr lang="ar-SA" sz="4000" dirty="0" smtClean="0"/>
              <a:t>تقديم توصيات لتحسين الاستخدام العلمي لاختبارات </a:t>
            </a:r>
            <a:r>
              <a:rPr lang="ar-SA" sz="4000" dirty="0" smtClean="0"/>
              <a:t>الضغط.</a:t>
            </a:r>
            <a:endParaRPr lang="fr-FR" sz="4000" dirty="0" smtClean="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357188" y="214313"/>
            <a:ext cx="8229600" cy="785812"/>
          </a:xfrm>
          <a:ln>
            <a:solidFill>
              <a:srgbClr val="0070C0"/>
            </a:solidFill>
          </a:ln>
        </p:spPr>
        <p:txBody>
          <a:bodyPr>
            <a:noAutofit/>
          </a:bodyPr>
          <a:lstStyle/>
          <a:p>
            <a:pPr rtl="1" eaLnBrk="1" fontAlgn="auto" hangingPunct="1">
              <a:spcAft>
                <a:spcPts val="0"/>
              </a:spcAft>
              <a:defRPr/>
            </a:pPr>
            <a:r>
              <a:rPr lang="ar-SA" sz="4800" b="1" dirty="0" smtClean="0">
                <a:cs typeface="+mn-cs"/>
              </a:rPr>
              <a:t>أهمية البحث</a:t>
            </a:r>
            <a:endParaRPr lang="fr-FR" sz="6600" dirty="0" smtClean="0">
              <a:ea typeface="Times New Roman" pitchFamily="18" charset="0"/>
              <a:cs typeface="+mn-cs"/>
            </a:endParaRPr>
          </a:p>
        </p:txBody>
      </p:sp>
      <p:sp>
        <p:nvSpPr>
          <p:cNvPr id="21507" name="Espace réservé du contenu 2"/>
          <p:cNvSpPr>
            <a:spLocks noGrp="1"/>
          </p:cNvSpPr>
          <p:nvPr>
            <p:ph sz="quarter" idx="1"/>
          </p:nvPr>
        </p:nvSpPr>
        <p:spPr>
          <a:xfrm>
            <a:off x="428596" y="1571612"/>
            <a:ext cx="8229600" cy="4643470"/>
          </a:xfrm>
        </p:spPr>
        <p:txBody>
          <a:bodyPr/>
          <a:lstStyle/>
          <a:p>
            <a:pPr lvl="0" algn="r" rtl="1"/>
            <a:r>
              <a:rPr lang="ar-DZ" sz="4000" dirty="0" smtClean="0"/>
              <a:t>المساهمة في تعزيز كفاءة واستقرار البنوك الإسلامية</a:t>
            </a:r>
            <a:endParaRPr lang="fr-FR" sz="4000" dirty="0" smtClean="0"/>
          </a:p>
          <a:p>
            <a:pPr lvl="0" algn="r" rtl="1"/>
            <a:r>
              <a:rPr lang="ar-DZ" sz="4000" dirty="0" smtClean="0"/>
              <a:t>دعم الجهود المبذولة لتطوير أنظمة </a:t>
            </a:r>
            <a:r>
              <a:rPr lang="ar-DZ" sz="4000" dirty="0" err="1" smtClean="0"/>
              <a:t>الحوكمة</a:t>
            </a:r>
            <a:r>
              <a:rPr lang="ar-DZ" sz="4000" dirty="0" smtClean="0"/>
              <a:t> في المصارف الإسلامية</a:t>
            </a:r>
            <a:endParaRPr lang="fr-FR"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contenu 2"/>
          <p:cNvSpPr>
            <a:spLocks noGrp="1"/>
          </p:cNvSpPr>
          <p:nvPr>
            <p:ph sz="quarter" idx="1"/>
          </p:nvPr>
        </p:nvSpPr>
        <p:spPr>
          <a:xfrm>
            <a:off x="357158" y="1928802"/>
            <a:ext cx="8501063" cy="4286280"/>
          </a:xfrm>
        </p:spPr>
        <p:txBody>
          <a:bodyPr/>
          <a:lstStyle/>
          <a:p>
            <a:pPr algn="just" rtl="1" eaLnBrk="1" hangingPunct="1">
              <a:buFont typeface="Arial" pitchFamily="34" charset="0"/>
              <a:buNone/>
            </a:pPr>
            <a:r>
              <a:rPr lang="ar-DZ" sz="4400" dirty="0" smtClean="0"/>
              <a:t>حيث قمنا بتقسيم الدراسة إلى جزأين جزء متعلق بالجانب النظري حيث تطرقنا فيه </a:t>
            </a:r>
            <a:r>
              <a:rPr lang="ar-DZ" sz="4400" dirty="0" smtClean="0"/>
              <a:t>إلى</a:t>
            </a:r>
            <a:r>
              <a:rPr lang="ar-SA" sz="4400" dirty="0" smtClean="0"/>
              <a:t> </a:t>
            </a:r>
            <a:r>
              <a:rPr lang="ar-DZ" sz="4400" dirty="0" smtClean="0"/>
              <a:t>تعريف </a:t>
            </a:r>
            <a:r>
              <a:rPr lang="ar-DZ" sz="4400" dirty="0" err="1" smtClean="0"/>
              <a:t>الحوكمة</a:t>
            </a:r>
            <a:r>
              <a:rPr lang="ar-SA" sz="4400" dirty="0" smtClean="0"/>
              <a:t>،</a:t>
            </a:r>
            <a:r>
              <a:rPr lang="ar-DZ" sz="4400" dirty="0" smtClean="0"/>
              <a:t> </a:t>
            </a:r>
            <a:r>
              <a:rPr lang="ar-SA" sz="4400" dirty="0" smtClean="0"/>
              <a:t>و</a:t>
            </a:r>
            <a:r>
              <a:rPr lang="ar-DZ" sz="4400" dirty="0" smtClean="0"/>
              <a:t>تعريف </a:t>
            </a:r>
            <a:r>
              <a:rPr lang="ar-DZ" sz="4400" dirty="0" smtClean="0"/>
              <a:t>تقنية اختبارات </a:t>
            </a:r>
            <a:r>
              <a:rPr lang="ar-DZ" sz="4400" dirty="0" smtClean="0"/>
              <a:t>الضغط، </a:t>
            </a:r>
            <a:r>
              <a:rPr lang="ar-DZ" sz="4400" dirty="0" smtClean="0"/>
              <a:t>أما الجانب التطبيقي فقمنا بعرض وتحليل وسرد أهم الفوارق بين بنكين إسلاميين في تطبيق تقنيات اختبارات الضغط.</a:t>
            </a:r>
            <a:endParaRPr lang="fr-FR" sz="4400" b="1" dirty="0" smtClean="0">
              <a:cs typeface="Arial" pitchFamily="34" charset="0"/>
            </a:endParaRPr>
          </a:p>
        </p:txBody>
      </p:sp>
      <p:sp>
        <p:nvSpPr>
          <p:cNvPr id="3" name="Titre 1"/>
          <p:cNvSpPr>
            <a:spLocks noGrp="1"/>
          </p:cNvSpPr>
          <p:nvPr>
            <p:ph type="title"/>
          </p:nvPr>
        </p:nvSpPr>
        <p:spPr>
          <a:xfrm>
            <a:off x="485775" y="214313"/>
            <a:ext cx="8229600" cy="785812"/>
          </a:xfrm>
          <a:ln>
            <a:solidFill>
              <a:srgbClr val="0070C0"/>
            </a:solidFill>
          </a:ln>
        </p:spPr>
        <p:txBody>
          <a:bodyPr>
            <a:noAutofit/>
          </a:bodyPr>
          <a:lstStyle/>
          <a:p>
            <a:pPr rtl="1" eaLnBrk="1" fontAlgn="auto" hangingPunct="1">
              <a:spcAft>
                <a:spcPts val="0"/>
              </a:spcAft>
              <a:defRPr/>
            </a:pPr>
            <a:r>
              <a:rPr lang="ar-SA" sz="4800" b="1" dirty="0" smtClean="0">
                <a:cs typeface="+mn-cs"/>
              </a:rPr>
              <a:t>هيكلة </a:t>
            </a:r>
            <a:r>
              <a:rPr lang="ar-SA" sz="4800" b="1" dirty="0" smtClean="0">
                <a:cs typeface="+mn-cs"/>
              </a:rPr>
              <a:t>البحث</a:t>
            </a:r>
            <a:endParaRPr lang="fr-FR" sz="6600" dirty="0" smtClean="0">
              <a:ea typeface="Times New Roman" pitchFamily="18" charset="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3"/>
            <a:ext cx="8229600" cy="785812"/>
          </a:xfrm>
        </p:spPr>
        <p:txBody>
          <a:bodyPr>
            <a:normAutofit fontScale="90000"/>
          </a:bodyPr>
          <a:lstStyle/>
          <a:p>
            <a:pPr eaLnBrk="1" fontAlgn="auto" hangingPunct="1">
              <a:spcAft>
                <a:spcPts val="0"/>
              </a:spcAft>
              <a:defRPr/>
            </a:pPr>
            <a:r>
              <a:rPr lang="ar-DZ" sz="4800" b="1" dirty="0" smtClean="0"/>
              <a:t>الجانب </a:t>
            </a:r>
            <a:r>
              <a:rPr lang="ar-SA" sz="4800" b="1" dirty="0" smtClean="0"/>
              <a:t>النظر</a:t>
            </a:r>
            <a:r>
              <a:rPr lang="ar-DZ" sz="4800" b="1" dirty="0" smtClean="0"/>
              <a:t>ي</a:t>
            </a:r>
            <a:r>
              <a:rPr lang="ar-DZ" sz="4800" b="1" dirty="0" smtClean="0"/>
              <a:t>:</a:t>
            </a:r>
            <a:endParaRPr lang="fr-FR" sz="4800" b="1" dirty="0">
              <a:solidFill>
                <a:schemeClr val="bg2">
                  <a:lumMod val="50000"/>
                </a:schemeClr>
              </a:solidFill>
              <a:latin typeface="Times New Roman" pitchFamily="18" charset="0"/>
              <a:cs typeface="Times New Roman" pitchFamily="18" charset="0"/>
            </a:endParaRPr>
          </a:p>
        </p:txBody>
      </p:sp>
      <p:sp>
        <p:nvSpPr>
          <p:cNvPr id="13315" name="Espace réservé du contenu 2"/>
          <p:cNvSpPr>
            <a:spLocks noGrp="1"/>
          </p:cNvSpPr>
          <p:nvPr>
            <p:ph sz="quarter" idx="1"/>
          </p:nvPr>
        </p:nvSpPr>
        <p:spPr>
          <a:xfrm>
            <a:off x="500034" y="1785926"/>
            <a:ext cx="8358188" cy="4000514"/>
          </a:xfrm>
        </p:spPr>
        <p:txBody>
          <a:bodyPr>
            <a:normAutofit fontScale="85000" lnSpcReduction="20000"/>
          </a:bodyPr>
          <a:lstStyle/>
          <a:p>
            <a:pPr algn="just" rtl="1">
              <a:buNone/>
            </a:pPr>
            <a:r>
              <a:rPr lang="ar-SA" sz="3600" b="1" dirty="0" smtClean="0"/>
              <a:t>أولا: تعريف </a:t>
            </a:r>
            <a:r>
              <a:rPr lang="ar-SA" sz="3600" b="1" dirty="0" err="1" smtClean="0"/>
              <a:t>الحوكمة</a:t>
            </a:r>
            <a:r>
              <a:rPr lang="ar-SA" sz="3600" b="1" dirty="0" smtClean="0"/>
              <a:t>:</a:t>
            </a:r>
            <a:r>
              <a:rPr lang="ar-SA" sz="3600" b="1" dirty="0" smtClean="0"/>
              <a:t> </a:t>
            </a:r>
            <a:r>
              <a:rPr lang="en-US" sz="3600" b="1" dirty="0" smtClean="0"/>
              <a:t> </a:t>
            </a:r>
            <a:r>
              <a:rPr lang="en-US" sz="3600" b="1" dirty="0" smtClean="0"/>
              <a:t>(Governance</a:t>
            </a:r>
            <a:r>
              <a:rPr lang="en-US" sz="3600" b="1" dirty="0" smtClean="0"/>
              <a:t>)</a:t>
            </a:r>
            <a:endParaRPr lang="fr-FR" sz="3600" b="1" dirty="0" smtClean="0"/>
          </a:p>
          <a:p>
            <a:pPr algn="just" rtl="1"/>
            <a:r>
              <a:rPr lang="ar-SA" sz="3600" dirty="0" err="1" smtClean="0"/>
              <a:t>الحوكمة</a:t>
            </a:r>
            <a:r>
              <a:rPr lang="ar-SA" sz="3600" dirty="0" smtClean="0"/>
              <a:t> هي مجموعة من القواعد والإجراءات والممارسات التي تهدف إلى ضمان إدارة فعالة وشفافة للمؤسسات، سواء كانت مؤسسات عامة أو </a:t>
            </a:r>
            <a:r>
              <a:rPr lang="ar-SA" sz="3600" dirty="0" smtClean="0"/>
              <a:t>خاصة، </a:t>
            </a:r>
            <a:r>
              <a:rPr lang="ar-SA" sz="3600" dirty="0" smtClean="0"/>
              <a:t>تهدف </a:t>
            </a:r>
            <a:r>
              <a:rPr lang="ar-SA" sz="3600" dirty="0" err="1" smtClean="0"/>
              <a:t>الحوكمة</a:t>
            </a:r>
            <a:r>
              <a:rPr lang="ar-SA" sz="3600" dirty="0" smtClean="0"/>
              <a:t> إلى تحقيق التوازن بين مصالح مختلف الأطراف المعنية مثل المساهمين، مجلس الإدارة، الإدارة التنفيذية، العملاء، والجهات الرقابية</a:t>
            </a:r>
            <a:r>
              <a:rPr lang="en-US" sz="3600" dirty="0" smtClean="0"/>
              <a:t>.</a:t>
            </a:r>
            <a:endParaRPr lang="fr-FR" sz="3600" dirty="0" smtClean="0"/>
          </a:p>
          <a:p>
            <a:pPr algn="just" rtl="1"/>
            <a:r>
              <a:rPr lang="ar-SA" sz="3600" dirty="0" smtClean="0"/>
              <a:t>تُعرف </a:t>
            </a:r>
            <a:r>
              <a:rPr lang="ar-SA" sz="3600" dirty="0" err="1" smtClean="0"/>
              <a:t>الحوكمة</a:t>
            </a:r>
            <a:r>
              <a:rPr lang="ar-SA" sz="3600" dirty="0" smtClean="0"/>
              <a:t> بشكل عام بأنها "النظام الذي يتم من خلاله توجيه ومراقبة المؤسسات لتحقيق أهدافها بكفاءة وفعالية، مع الالتزام بالشفافية </a:t>
            </a:r>
            <a:r>
              <a:rPr lang="ar-SA" sz="3600" dirty="0" smtClean="0"/>
              <a:t>والمساءلة </a:t>
            </a:r>
            <a:r>
              <a:rPr lang="fr-FR" sz="3600" dirty="0" smtClean="0"/>
              <a:t>"</a:t>
            </a:r>
            <a:r>
              <a:rPr lang="ar-SA" sz="3600" dirty="0" smtClean="0"/>
              <a:t>.</a:t>
            </a:r>
            <a:endParaRPr lang="ar-SA" sz="3400" dirty="0" smtClean="0">
              <a:latin typeface="Times New Roman" pitchFamily="18" charset="0"/>
            </a:endParaRPr>
          </a:p>
          <a:p>
            <a:pPr marL="274320" indent="-274320" algn="r" rtl="1" eaLnBrk="1" fontAlgn="auto" hangingPunct="1">
              <a:spcAft>
                <a:spcPts val="0"/>
              </a:spcAft>
              <a:buFont typeface="Wingdings 2"/>
              <a:buChar char=""/>
              <a:defRPr/>
            </a:pPr>
            <a:endParaRPr lang="ar-SA" sz="2800" dirty="0" smtClean="0"/>
          </a:p>
          <a:p>
            <a:pPr marL="274320" indent="-274320" algn="r" rtl="1" eaLnBrk="1" fontAlgn="auto" hangingPunct="1">
              <a:spcAft>
                <a:spcPts val="0"/>
              </a:spcAft>
              <a:buFont typeface="Wingdings 2"/>
              <a:buChar char=""/>
              <a:defRPr/>
            </a:pPr>
            <a:endParaRPr lang="fr-FR" sz="2800" dirty="0" smtClean="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8679</TotalTime>
  <Words>929</Words>
  <Application>Microsoft Office PowerPoint</Application>
  <PresentationFormat>Affichage à l'écran (4:3)</PresentationFormat>
  <Paragraphs>124</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Civil</vt:lpstr>
      <vt:lpstr>وزارة التعليم العالي والبحـث   العـلمي         جامعة غرداية   كلية العلوم الاقتصادية والعلوم التجارية وعلوم التسيير  بالتعاون مع فرقة البحث PRFU</vt:lpstr>
      <vt:lpstr>Diapositive 2</vt:lpstr>
      <vt:lpstr>مقدمة</vt:lpstr>
      <vt:lpstr>مقدمة</vt:lpstr>
      <vt:lpstr>الإشكالية</vt:lpstr>
      <vt:lpstr>أهداف البحث</vt:lpstr>
      <vt:lpstr>أهمية البحث</vt:lpstr>
      <vt:lpstr>هيكلة البحث</vt:lpstr>
      <vt:lpstr>الجانب النظري:</vt:lpstr>
      <vt:lpstr>الجانب النظري:</vt:lpstr>
      <vt:lpstr>الجانب النظري:</vt:lpstr>
      <vt:lpstr>الجانب النظري:</vt:lpstr>
      <vt:lpstr>الجانب النظري:</vt:lpstr>
      <vt:lpstr>الجانب النظري:</vt:lpstr>
      <vt:lpstr>الجانب النظري:</vt:lpstr>
      <vt:lpstr>الجانب النظري:</vt:lpstr>
      <vt:lpstr>الجانب التطبيقي:</vt:lpstr>
      <vt:lpstr>الجانب التطبيقي:</vt:lpstr>
      <vt:lpstr>الخاتمة:</vt:lpstr>
      <vt:lpstr>النتائج</vt:lpstr>
      <vt:lpstr>وفي الأخير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compaq</dc:creator>
  <cp:lastModifiedBy>Admin</cp:lastModifiedBy>
  <cp:revision>499</cp:revision>
  <dcterms:created xsi:type="dcterms:W3CDTF">2014-02-19T21:00:57Z</dcterms:created>
  <dcterms:modified xsi:type="dcterms:W3CDTF">2024-12-03T20:43:13Z</dcterms:modified>
</cp:coreProperties>
</file>