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65" r:id="rId1"/>
  </p:sldMasterIdLst>
  <p:notesMasterIdLst>
    <p:notesMasterId r:id="rId22"/>
  </p:notesMasterIdLst>
  <p:sldIdLst>
    <p:sldId id="280" r:id="rId2"/>
    <p:sldId id="299" r:id="rId3"/>
    <p:sldId id="302" r:id="rId4"/>
    <p:sldId id="289" r:id="rId5"/>
    <p:sldId id="320" r:id="rId6"/>
    <p:sldId id="305" r:id="rId7"/>
    <p:sldId id="303" r:id="rId8"/>
    <p:sldId id="315" r:id="rId9"/>
    <p:sldId id="312" r:id="rId10"/>
    <p:sldId id="319" r:id="rId11"/>
    <p:sldId id="328" r:id="rId12"/>
    <p:sldId id="325" r:id="rId13"/>
    <p:sldId id="329" r:id="rId14"/>
    <p:sldId id="330" r:id="rId15"/>
    <p:sldId id="331" r:id="rId16"/>
    <p:sldId id="332" r:id="rId17"/>
    <p:sldId id="306" r:id="rId18"/>
    <p:sldId id="323" r:id="rId19"/>
    <p:sldId id="333" r:id="rId20"/>
    <p:sldId id="281"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BE2DD"/>
    <a:srgbClr val="CCECFF"/>
    <a:srgbClr val="33CCCC"/>
    <a:srgbClr val="9999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66" autoAdjust="0"/>
    <p:restoredTop sz="94660"/>
  </p:normalViewPr>
  <p:slideViewPr>
    <p:cSldViewPr snapToGrid="0">
      <p:cViewPr varScale="1">
        <p:scale>
          <a:sx n="60" d="100"/>
          <a:sy n="60" d="100"/>
        </p:scale>
        <p:origin x="54"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AC32C1-E81A-483D-A886-40C4B595D9AB}"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ECD92-5CE5-4E97-91B9-B95AA3683979}" type="slidenum">
              <a:rPr lang="en-US" smtClean="0"/>
              <a:t>‹#›</a:t>
            </a:fld>
            <a:endParaRPr lang="en-US"/>
          </a:p>
        </p:txBody>
      </p:sp>
    </p:spTree>
    <p:extLst>
      <p:ext uri="{BB962C8B-B14F-4D97-AF65-F5344CB8AC3E}">
        <p14:creationId xmlns:p14="http://schemas.microsoft.com/office/powerpoint/2010/main" val="751868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06ECD92-5CE5-4E97-91B9-B95AA3683979}" type="slidenum">
              <a:rPr lang="en-US" smtClean="0"/>
              <a:t>2</a:t>
            </a:fld>
            <a:endParaRPr lang="en-US"/>
          </a:p>
        </p:txBody>
      </p:sp>
    </p:spTree>
    <p:extLst>
      <p:ext uri="{BB962C8B-B14F-4D97-AF65-F5344CB8AC3E}">
        <p14:creationId xmlns:p14="http://schemas.microsoft.com/office/powerpoint/2010/main" val="425311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6ECD92-5CE5-4E97-91B9-B95AA3683979}" type="slidenum">
              <a:rPr lang="en-US" smtClean="0"/>
              <a:t>14</a:t>
            </a:fld>
            <a:endParaRPr lang="en-US"/>
          </a:p>
        </p:txBody>
      </p:sp>
    </p:spTree>
    <p:extLst>
      <p:ext uri="{BB962C8B-B14F-4D97-AF65-F5344CB8AC3E}">
        <p14:creationId xmlns:p14="http://schemas.microsoft.com/office/powerpoint/2010/main" val="2599927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5D575C-0CC9-4529-9AA3-FE02133279C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F641E01-D76E-490C-8904-496A1B0F77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6AFBE44-CC46-43D8-B983-92FBC2B39714}"/>
              </a:ext>
            </a:extLst>
          </p:cNvPr>
          <p:cNvSpPr>
            <a:spLocks noGrp="1"/>
          </p:cNvSpPr>
          <p:nvPr>
            <p:ph type="dt" sz="half" idx="10"/>
          </p:nvPr>
        </p:nvSpPr>
        <p:spPr/>
        <p:txBody>
          <a:bodyPr/>
          <a:lstStyle/>
          <a:p>
            <a:fld id="{3819131F-C9E1-4A97-B693-920AAF8F3F5C}" type="datetimeFigureOut">
              <a:rPr lang="en-US" smtClean="0"/>
              <a:t>12/3/2024</a:t>
            </a:fld>
            <a:endParaRPr lang="en-US"/>
          </a:p>
        </p:txBody>
      </p:sp>
      <p:sp>
        <p:nvSpPr>
          <p:cNvPr id="5" name="Espace réservé du pied de page 4">
            <a:extLst>
              <a:ext uri="{FF2B5EF4-FFF2-40B4-BE49-F238E27FC236}">
                <a16:creationId xmlns:a16="http://schemas.microsoft.com/office/drawing/2014/main" id="{4F8F3009-F144-4805-B7D6-783ECB98B286}"/>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EC50AD53-21CE-4310-AADE-A82907D39264}"/>
              </a:ext>
            </a:extLst>
          </p:cNvPr>
          <p:cNvSpPr>
            <a:spLocks noGrp="1"/>
          </p:cNvSpPr>
          <p:nvPr>
            <p:ph type="sldNum" sz="quarter" idx="12"/>
          </p:nvPr>
        </p:nvSpPr>
        <p:spPr/>
        <p:txBody>
          <a:bodyPr/>
          <a:lstStyle/>
          <a:p>
            <a:fld id="{C3CC7011-3487-4887-B4F0-9984FF076C10}" type="slidenum">
              <a:rPr lang="en-US" smtClean="0"/>
              <a:t>‹#›</a:t>
            </a:fld>
            <a:endParaRPr lang="en-US"/>
          </a:p>
        </p:txBody>
      </p:sp>
    </p:spTree>
    <p:extLst>
      <p:ext uri="{BB962C8B-B14F-4D97-AF65-F5344CB8AC3E}">
        <p14:creationId xmlns:p14="http://schemas.microsoft.com/office/powerpoint/2010/main" val="159511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BF847D-AC57-49F3-8F12-5703DEA5DF8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FDF2B44-08AB-4DF7-A429-B48CEA84F32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11D194-7BC3-415A-B8EF-067495F9FAF9}"/>
              </a:ext>
            </a:extLst>
          </p:cNvPr>
          <p:cNvSpPr>
            <a:spLocks noGrp="1"/>
          </p:cNvSpPr>
          <p:nvPr>
            <p:ph type="dt" sz="half" idx="10"/>
          </p:nvPr>
        </p:nvSpPr>
        <p:spPr/>
        <p:txBody>
          <a:bodyPr/>
          <a:lstStyle/>
          <a:p>
            <a:fld id="{3819131F-C9E1-4A97-B693-920AAF8F3F5C}" type="datetimeFigureOut">
              <a:rPr lang="en-US" smtClean="0"/>
              <a:t>12/3/2024</a:t>
            </a:fld>
            <a:endParaRPr lang="en-US"/>
          </a:p>
        </p:txBody>
      </p:sp>
      <p:sp>
        <p:nvSpPr>
          <p:cNvPr id="5" name="Espace réservé du pied de page 4">
            <a:extLst>
              <a:ext uri="{FF2B5EF4-FFF2-40B4-BE49-F238E27FC236}">
                <a16:creationId xmlns:a16="http://schemas.microsoft.com/office/drawing/2014/main" id="{ECC32EAB-6182-4AFA-B755-0D2865D6812E}"/>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1BA787CD-1928-41B9-A362-6790E844077A}"/>
              </a:ext>
            </a:extLst>
          </p:cNvPr>
          <p:cNvSpPr>
            <a:spLocks noGrp="1"/>
          </p:cNvSpPr>
          <p:nvPr>
            <p:ph type="sldNum" sz="quarter" idx="12"/>
          </p:nvPr>
        </p:nvSpPr>
        <p:spPr/>
        <p:txBody>
          <a:bodyPr/>
          <a:lstStyle/>
          <a:p>
            <a:fld id="{C3CC7011-3487-4887-B4F0-9984FF076C10}" type="slidenum">
              <a:rPr lang="en-US" smtClean="0"/>
              <a:t>‹#›</a:t>
            </a:fld>
            <a:endParaRPr lang="en-US"/>
          </a:p>
        </p:txBody>
      </p:sp>
    </p:spTree>
    <p:extLst>
      <p:ext uri="{BB962C8B-B14F-4D97-AF65-F5344CB8AC3E}">
        <p14:creationId xmlns:p14="http://schemas.microsoft.com/office/powerpoint/2010/main" val="540906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3E2652E-CE73-4101-9072-93698F01BEB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87E16B2-D717-44A0-B77F-BF978B216A9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69814DA-7522-444B-B64B-207720D2D400}"/>
              </a:ext>
            </a:extLst>
          </p:cNvPr>
          <p:cNvSpPr>
            <a:spLocks noGrp="1"/>
          </p:cNvSpPr>
          <p:nvPr>
            <p:ph type="dt" sz="half" idx="10"/>
          </p:nvPr>
        </p:nvSpPr>
        <p:spPr/>
        <p:txBody>
          <a:bodyPr/>
          <a:lstStyle/>
          <a:p>
            <a:fld id="{3819131F-C9E1-4A97-B693-920AAF8F3F5C}" type="datetimeFigureOut">
              <a:rPr lang="en-US" smtClean="0"/>
              <a:t>12/3/2024</a:t>
            </a:fld>
            <a:endParaRPr lang="en-US"/>
          </a:p>
        </p:txBody>
      </p:sp>
      <p:sp>
        <p:nvSpPr>
          <p:cNvPr id="5" name="Espace réservé du pied de page 4">
            <a:extLst>
              <a:ext uri="{FF2B5EF4-FFF2-40B4-BE49-F238E27FC236}">
                <a16:creationId xmlns:a16="http://schemas.microsoft.com/office/drawing/2014/main" id="{079377D0-6768-4652-8858-6E8F53B991F1}"/>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529719DC-0B16-4C8D-A4F7-5DC6D911F4AA}"/>
              </a:ext>
            </a:extLst>
          </p:cNvPr>
          <p:cNvSpPr>
            <a:spLocks noGrp="1"/>
          </p:cNvSpPr>
          <p:nvPr>
            <p:ph type="sldNum" sz="quarter" idx="12"/>
          </p:nvPr>
        </p:nvSpPr>
        <p:spPr/>
        <p:txBody>
          <a:bodyPr/>
          <a:lstStyle/>
          <a:p>
            <a:fld id="{C3CC7011-3487-4887-B4F0-9984FF076C10}" type="slidenum">
              <a:rPr lang="en-US" smtClean="0"/>
              <a:t>‹#›</a:t>
            </a:fld>
            <a:endParaRPr lang="en-US"/>
          </a:p>
        </p:txBody>
      </p:sp>
    </p:spTree>
    <p:extLst>
      <p:ext uri="{BB962C8B-B14F-4D97-AF65-F5344CB8AC3E}">
        <p14:creationId xmlns:p14="http://schemas.microsoft.com/office/powerpoint/2010/main" val="99246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FE481D-C4DD-4620-988C-4B56E49CA6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91731CE-D344-408C-B09A-5B184ABC61D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9CF7DD-5322-4676-A4D1-2ED14F4A177F}"/>
              </a:ext>
            </a:extLst>
          </p:cNvPr>
          <p:cNvSpPr>
            <a:spLocks noGrp="1"/>
          </p:cNvSpPr>
          <p:nvPr>
            <p:ph type="dt" sz="half" idx="10"/>
          </p:nvPr>
        </p:nvSpPr>
        <p:spPr/>
        <p:txBody>
          <a:bodyPr/>
          <a:lstStyle/>
          <a:p>
            <a:fld id="{3819131F-C9E1-4A97-B693-920AAF8F3F5C}" type="datetimeFigureOut">
              <a:rPr lang="en-US" smtClean="0"/>
              <a:t>12/3/2024</a:t>
            </a:fld>
            <a:endParaRPr lang="en-US"/>
          </a:p>
        </p:txBody>
      </p:sp>
      <p:sp>
        <p:nvSpPr>
          <p:cNvPr id="5" name="Espace réservé du pied de page 4">
            <a:extLst>
              <a:ext uri="{FF2B5EF4-FFF2-40B4-BE49-F238E27FC236}">
                <a16:creationId xmlns:a16="http://schemas.microsoft.com/office/drawing/2014/main" id="{614B371E-FE87-4184-8426-B7B3B113F754}"/>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2534C778-C67C-46DE-9E31-61ED29041833}"/>
              </a:ext>
            </a:extLst>
          </p:cNvPr>
          <p:cNvSpPr>
            <a:spLocks noGrp="1"/>
          </p:cNvSpPr>
          <p:nvPr>
            <p:ph type="sldNum" sz="quarter" idx="12"/>
          </p:nvPr>
        </p:nvSpPr>
        <p:spPr/>
        <p:txBody>
          <a:bodyPr/>
          <a:lstStyle/>
          <a:p>
            <a:fld id="{C3CC7011-3487-4887-B4F0-9984FF076C10}" type="slidenum">
              <a:rPr lang="en-US" smtClean="0"/>
              <a:t>‹#›</a:t>
            </a:fld>
            <a:endParaRPr lang="en-US"/>
          </a:p>
        </p:txBody>
      </p:sp>
    </p:spTree>
    <p:extLst>
      <p:ext uri="{BB962C8B-B14F-4D97-AF65-F5344CB8AC3E}">
        <p14:creationId xmlns:p14="http://schemas.microsoft.com/office/powerpoint/2010/main" val="302539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7EAB4C-F401-4A8E-9802-EEAE74986F1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70FAE75-ACF3-4F99-AAB1-06DE805D3C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8651BB4-D6B2-48CC-B43D-84B1D05C2C0E}"/>
              </a:ext>
            </a:extLst>
          </p:cNvPr>
          <p:cNvSpPr>
            <a:spLocks noGrp="1"/>
          </p:cNvSpPr>
          <p:nvPr>
            <p:ph type="dt" sz="half" idx="10"/>
          </p:nvPr>
        </p:nvSpPr>
        <p:spPr/>
        <p:txBody>
          <a:bodyPr/>
          <a:lstStyle/>
          <a:p>
            <a:fld id="{3819131F-C9E1-4A97-B693-920AAF8F3F5C}" type="datetimeFigureOut">
              <a:rPr lang="en-US" smtClean="0"/>
              <a:t>12/3/2024</a:t>
            </a:fld>
            <a:endParaRPr lang="en-US"/>
          </a:p>
        </p:txBody>
      </p:sp>
      <p:sp>
        <p:nvSpPr>
          <p:cNvPr id="5" name="Espace réservé du pied de page 4">
            <a:extLst>
              <a:ext uri="{FF2B5EF4-FFF2-40B4-BE49-F238E27FC236}">
                <a16:creationId xmlns:a16="http://schemas.microsoft.com/office/drawing/2014/main" id="{B1DA31A9-6C14-458B-A4FF-9A08DA6634F0}"/>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6065C927-A3C6-4591-928B-5EF447ABAAF4}"/>
              </a:ext>
            </a:extLst>
          </p:cNvPr>
          <p:cNvSpPr>
            <a:spLocks noGrp="1"/>
          </p:cNvSpPr>
          <p:nvPr>
            <p:ph type="sldNum" sz="quarter" idx="12"/>
          </p:nvPr>
        </p:nvSpPr>
        <p:spPr/>
        <p:txBody>
          <a:bodyPr/>
          <a:lstStyle/>
          <a:p>
            <a:fld id="{C3CC7011-3487-4887-B4F0-9984FF076C10}" type="slidenum">
              <a:rPr lang="en-US" smtClean="0"/>
              <a:t>‹#›</a:t>
            </a:fld>
            <a:endParaRPr lang="en-US"/>
          </a:p>
        </p:txBody>
      </p:sp>
    </p:spTree>
    <p:extLst>
      <p:ext uri="{BB962C8B-B14F-4D97-AF65-F5344CB8AC3E}">
        <p14:creationId xmlns:p14="http://schemas.microsoft.com/office/powerpoint/2010/main" val="342307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4BD16-8AEA-44F6-BEDE-FCD505A31E1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C751EBE-D2C5-42E7-88F7-8154EA68450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A1BBB93-77B1-4E43-8752-0170278AE00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291A818-2C7A-4759-B33E-AECECEA17942}"/>
              </a:ext>
            </a:extLst>
          </p:cNvPr>
          <p:cNvSpPr>
            <a:spLocks noGrp="1"/>
          </p:cNvSpPr>
          <p:nvPr>
            <p:ph type="dt" sz="half" idx="10"/>
          </p:nvPr>
        </p:nvSpPr>
        <p:spPr/>
        <p:txBody>
          <a:bodyPr/>
          <a:lstStyle/>
          <a:p>
            <a:fld id="{3819131F-C9E1-4A97-B693-920AAF8F3F5C}" type="datetimeFigureOut">
              <a:rPr lang="en-US" smtClean="0"/>
              <a:t>12/3/2024</a:t>
            </a:fld>
            <a:endParaRPr lang="en-US"/>
          </a:p>
        </p:txBody>
      </p:sp>
      <p:sp>
        <p:nvSpPr>
          <p:cNvPr id="6" name="Espace réservé du pied de page 5">
            <a:extLst>
              <a:ext uri="{FF2B5EF4-FFF2-40B4-BE49-F238E27FC236}">
                <a16:creationId xmlns:a16="http://schemas.microsoft.com/office/drawing/2014/main" id="{F6888C4C-B411-4A85-9445-4FCFCAD9018E}"/>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6E27135B-B6CE-40AA-8651-ABAEF755A0E7}"/>
              </a:ext>
            </a:extLst>
          </p:cNvPr>
          <p:cNvSpPr>
            <a:spLocks noGrp="1"/>
          </p:cNvSpPr>
          <p:nvPr>
            <p:ph type="sldNum" sz="quarter" idx="12"/>
          </p:nvPr>
        </p:nvSpPr>
        <p:spPr/>
        <p:txBody>
          <a:bodyPr/>
          <a:lstStyle/>
          <a:p>
            <a:fld id="{C3CC7011-3487-4887-B4F0-9984FF076C10}" type="slidenum">
              <a:rPr lang="en-US" smtClean="0"/>
              <a:t>‹#›</a:t>
            </a:fld>
            <a:endParaRPr lang="en-US"/>
          </a:p>
        </p:txBody>
      </p:sp>
    </p:spTree>
    <p:extLst>
      <p:ext uri="{BB962C8B-B14F-4D97-AF65-F5344CB8AC3E}">
        <p14:creationId xmlns:p14="http://schemas.microsoft.com/office/powerpoint/2010/main" val="224908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C7716-293B-44FE-BC80-7C7F07EA879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EBDBCEF-EF03-48DF-B91B-5AF1C8779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D571A70-2014-4361-8341-EA3A458756B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8A46261-FF07-4C69-B481-5D466639AB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301DC86-487C-4E3F-A9D4-CFE3218F27E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16BB8DC-BD2F-4279-B79A-BF200E4DC1EA}"/>
              </a:ext>
            </a:extLst>
          </p:cNvPr>
          <p:cNvSpPr>
            <a:spLocks noGrp="1"/>
          </p:cNvSpPr>
          <p:nvPr>
            <p:ph type="dt" sz="half" idx="10"/>
          </p:nvPr>
        </p:nvSpPr>
        <p:spPr/>
        <p:txBody>
          <a:bodyPr/>
          <a:lstStyle/>
          <a:p>
            <a:fld id="{3819131F-C9E1-4A97-B693-920AAF8F3F5C}" type="datetimeFigureOut">
              <a:rPr lang="en-US" smtClean="0"/>
              <a:t>12/3/2024</a:t>
            </a:fld>
            <a:endParaRPr lang="en-US"/>
          </a:p>
        </p:txBody>
      </p:sp>
      <p:sp>
        <p:nvSpPr>
          <p:cNvPr id="8" name="Espace réservé du pied de page 7">
            <a:extLst>
              <a:ext uri="{FF2B5EF4-FFF2-40B4-BE49-F238E27FC236}">
                <a16:creationId xmlns:a16="http://schemas.microsoft.com/office/drawing/2014/main" id="{2843F070-6A1E-4BF6-B935-44D2D5DA483B}"/>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8F90BC75-DEF5-4486-8D94-B15418840158}"/>
              </a:ext>
            </a:extLst>
          </p:cNvPr>
          <p:cNvSpPr>
            <a:spLocks noGrp="1"/>
          </p:cNvSpPr>
          <p:nvPr>
            <p:ph type="sldNum" sz="quarter" idx="12"/>
          </p:nvPr>
        </p:nvSpPr>
        <p:spPr/>
        <p:txBody>
          <a:bodyPr/>
          <a:lstStyle/>
          <a:p>
            <a:fld id="{C3CC7011-3487-4887-B4F0-9984FF076C10}" type="slidenum">
              <a:rPr lang="en-US" smtClean="0"/>
              <a:t>‹#›</a:t>
            </a:fld>
            <a:endParaRPr lang="en-US"/>
          </a:p>
        </p:txBody>
      </p:sp>
    </p:spTree>
    <p:extLst>
      <p:ext uri="{BB962C8B-B14F-4D97-AF65-F5344CB8AC3E}">
        <p14:creationId xmlns:p14="http://schemas.microsoft.com/office/powerpoint/2010/main" val="3228058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79EFCB-94E0-4E2A-9B30-D7EDDF9FFE4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29583C9-CA0C-4113-BECA-3C2527CD72D5}"/>
              </a:ext>
            </a:extLst>
          </p:cNvPr>
          <p:cNvSpPr>
            <a:spLocks noGrp="1"/>
          </p:cNvSpPr>
          <p:nvPr>
            <p:ph type="dt" sz="half" idx="10"/>
          </p:nvPr>
        </p:nvSpPr>
        <p:spPr/>
        <p:txBody>
          <a:bodyPr/>
          <a:lstStyle/>
          <a:p>
            <a:fld id="{3819131F-C9E1-4A97-B693-920AAF8F3F5C}" type="datetimeFigureOut">
              <a:rPr lang="en-US" smtClean="0"/>
              <a:t>12/3/2024</a:t>
            </a:fld>
            <a:endParaRPr lang="en-US"/>
          </a:p>
        </p:txBody>
      </p:sp>
      <p:sp>
        <p:nvSpPr>
          <p:cNvPr id="4" name="Espace réservé du pied de page 3">
            <a:extLst>
              <a:ext uri="{FF2B5EF4-FFF2-40B4-BE49-F238E27FC236}">
                <a16:creationId xmlns:a16="http://schemas.microsoft.com/office/drawing/2014/main" id="{3E1D86BE-419E-4D66-9BAB-11000E4CFF78}"/>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1996C25E-3267-4017-80B6-32A422BFA468}"/>
              </a:ext>
            </a:extLst>
          </p:cNvPr>
          <p:cNvSpPr>
            <a:spLocks noGrp="1"/>
          </p:cNvSpPr>
          <p:nvPr>
            <p:ph type="sldNum" sz="quarter" idx="12"/>
          </p:nvPr>
        </p:nvSpPr>
        <p:spPr/>
        <p:txBody>
          <a:bodyPr/>
          <a:lstStyle/>
          <a:p>
            <a:fld id="{C3CC7011-3487-4887-B4F0-9984FF076C10}" type="slidenum">
              <a:rPr lang="en-US" smtClean="0"/>
              <a:t>‹#›</a:t>
            </a:fld>
            <a:endParaRPr lang="en-US"/>
          </a:p>
        </p:txBody>
      </p:sp>
    </p:spTree>
    <p:extLst>
      <p:ext uri="{BB962C8B-B14F-4D97-AF65-F5344CB8AC3E}">
        <p14:creationId xmlns:p14="http://schemas.microsoft.com/office/powerpoint/2010/main" val="379489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B2EF25A-D471-4A2C-A0D7-52C06BBCC85F}"/>
              </a:ext>
            </a:extLst>
          </p:cNvPr>
          <p:cNvSpPr>
            <a:spLocks noGrp="1"/>
          </p:cNvSpPr>
          <p:nvPr>
            <p:ph type="dt" sz="half" idx="10"/>
          </p:nvPr>
        </p:nvSpPr>
        <p:spPr/>
        <p:txBody>
          <a:bodyPr/>
          <a:lstStyle/>
          <a:p>
            <a:fld id="{3819131F-C9E1-4A97-B693-920AAF8F3F5C}" type="datetimeFigureOut">
              <a:rPr lang="en-US" smtClean="0"/>
              <a:t>12/3/2024</a:t>
            </a:fld>
            <a:endParaRPr lang="en-US"/>
          </a:p>
        </p:txBody>
      </p:sp>
      <p:sp>
        <p:nvSpPr>
          <p:cNvPr id="3" name="Espace réservé du pied de page 2">
            <a:extLst>
              <a:ext uri="{FF2B5EF4-FFF2-40B4-BE49-F238E27FC236}">
                <a16:creationId xmlns:a16="http://schemas.microsoft.com/office/drawing/2014/main" id="{75499E40-93AE-45A0-9461-B819D1AE0CC1}"/>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C51E9099-E1CB-4F35-B84D-3F342E5BB6D0}"/>
              </a:ext>
            </a:extLst>
          </p:cNvPr>
          <p:cNvSpPr>
            <a:spLocks noGrp="1"/>
          </p:cNvSpPr>
          <p:nvPr>
            <p:ph type="sldNum" sz="quarter" idx="12"/>
          </p:nvPr>
        </p:nvSpPr>
        <p:spPr/>
        <p:txBody>
          <a:bodyPr/>
          <a:lstStyle/>
          <a:p>
            <a:fld id="{C3CC7011-3487-4887-B4F0-9984FF076C10}" type="slidenum">
              <a:rPr lang="en-US" smtClean="0"/>
              <a:t>‹#›</a:t>
            </a:fld>
            <a:endParaRPr lang="en-US"/>
          </a:p>
        </p:txBody>
      </p:sp>
    </p:spTree>
    <p:extLst>
      <p:ext uri="{BB962C8B-B14F-4D97-AF65-F5344CB8AC3E}">
        <p14:creationId xmlns:p14="http://schemas.microsoft.com/office/powerpoint/2010/main" val="321845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59AA3-8463-4902-94F1-FF881A512B6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3B8BC0B-3EF3-453A-B49D-5EA29A3550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6851578-F9D1-4DD9-9170-150508164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7722CAB-5D91-418D-8CFE-25440F0FCA9F}"/>
              </a:ext>
            </a:extLst>
          </p:cNvPr>
          <p:cNvSpPr>
            <a:spLocks noGrp="1"/>
          </p:cNvSpPr>
          <p:nvPr>
            <p:ph type="dt" sz="half" idx="10"/>
          </p:nvPr>
        </p:nvSpPr>
        <p:spPr/>
        <p:txBody>
          <a:bodyPr/>
          <a:lstStyle/>
          <a:p>
            <a:fld id="{3819131F-C9E1-4A97-B693-920AAF8F3F5C}" type="datetimeFigureOut">
              <a:rPr lang="en-US" smtClean="0"/>
              <a:t>12/3/2024</a:t>
            </a:fld>
            <a:endParaRPr lang="en-US"/>
          </a:p>
        </p:txBody>
      </p:sp>
      <p:sp>
        <p:nvSpPr>
          <p:cNvPr id="6" name="Espace réservé du pied de page 5">
            <a:extLst>
              <a:ext uri="{FF2B5EF4-FFF2-40B4-BE49-F238E27FC236}">
                <a16:creationId xmlns:a16="http://schemas.microsoft.com/office/drawing/2014/main" id="{D600B0AF-D3E9-49E7-93EB-C839F82606D9}"/>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FCD50B9B-4E8B-4653-88EE-CC2E1E719A40}"/>
              </a:ext>
            </a:extLst>
          </p:cNvPr>
          <p:cNvSpPr>
            <a:spLocks noGrp="1"/>
          </p:cNvSpPr>
          <p:nvPr>
            <p:ph type="sldNum" sz="quarter" idx="12"/>
          </p:nvPr>
        </p:nvSpPr>
        <p:spPr/>
        <p:txBody>
          <a:bodyPr/>
          <a:lstStyle/>
          <a:p>
            <a:fld id="{C3CC7011-3487-4887-B4F0-9984FF076C10}" type="slidenum">
              <a:rPr lang="en-US" smtClean="0"/>
              <a:t>‹#›</a:t>
            </a:fld>
            <a:endParaRPr lang="en-US"/>
          </a:p>
        </p:txBody>
      </p:sp>
    </p:spTree>
    <p:extLst>
      <p:ext uri="{BB962C8B-B14F-4D97-AF65-F5344CB8AC3E}">
        <p14:creationId xmlns:p14="http://schemas.microsoft.com/office/powerpoint/2010/main" val="38617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AE482B-EF1C-4997-8FE9-34A3CFB2B17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79F322B-BD82-4210-A4BB-DA69B98710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268350D-070C-46B1-8C41-1DAB6FB35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6655422-8180-4107-8183-5C5EC9101190}"/>
              </a:ext>
            </a:extLst>
          </p:cNvPr>
          <p:cNvSpPr>
            <a:spLocks noGrp="1"/>
          </p:cNvSpPr>
          <p:nvPr>
            <p:ph type="dt" sz="half" idx="10"/>
          </p:nvPr>
        </p:nvSpPr>
        <p:spPr/>
        <p:txBody>
          <a:bodyPr/>
          <a:lstStyle/>
          <a:p>
            <a:fld id="{3819131F-C9E1-4A97-B693-920AAF8F3F5C}" type="datetimeFigureOut">
              <a:rPr lang="en-US" smtClean="0"/>
              <a:t>12/3/2024</a:t>
            </a:fld>
            <a:endParaRPr lang="en-US"/>
          </a:p>
        </p:txBody>
      </p:sp>
      <p:sp>
        <p:nvSpPr>
          <p:cNvPr id="6" name="Espace réservé du pied de page 5">
            <a:extLst>
              <a:ext uri="{FF2B5EF4-FFF2-40B4-BE49-F238E27FC236}">
                <a16:creationId xmlns:a16="http://schemas.microsoft.com/office/drawing/2014/main" id="{E14FFF2E-2E6C-48A2-8428-E6A317E86B41}"/>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34DDC345-9B62-4992-AD29-A1B0EAB35930}"/>
              </a:ext>
            </a:extLst>
          </p:cNvPr>
          <p:cNvSpPr>
            <a:spLocks noGrp="1"/>
          </p:cNvSpPr>
          <p:nvPr>
            <p:ph type="sldNum" sz="quarter" idx="12"/>
          </p:nvPr>
        </p:nvSpPr>
        <p:spPr/>
        <p:txBody>
          <a:bodyPr/>
          <a:lstStyle/>
          <a:p>
            <a:fld id="{C3CC7011-3487-4887-B4F0-9984FF076C10}" type="slidenum">
              <a:rPr lang="en-US" smtClean="0"/>
              <a:t>‹#›</a:t>
            </a:fld>
            <a:endParaRPr lang="en-US"/>
          </a:p>
        </p:txBody>
      </p:sp>
    </p:spTree>
    <p:extLst>
      <p:ext uri="{BB962C8B-B14F-4D97-AF65-F5344CB8AC3E}">
        <p14:creationId xmlns:p14="http://schemas.microsoft.com/office/powerpoint/2010/main" val="43890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4BE4997-A962-4DF8-9583-7990D31F4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31D60C6-818F-4B68-B43E-3CA506EC81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8E0441-239E-4950-9E29-BB1E88517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9131F-C9E1-4A97-B693-920AAF8F3F5C}" type="datetimeFigureOut">
              <a:rPr lang="en-US" smtClean="0"/>
              <a:t>12/3/2024</a:t>
            </a:fld>
            <a:endParaRPr lang="en-US"/>
          </a:p>
        </p:txBody>
      </p:sp>
      <p:sp>
        <p:nvSpPr>
          <p:cNvPr id="5" name="Espace réservé du pied de page 4">
            <a:extLst>
              <a:ext uri="{FF2B5EF4-FFF2-40B4-BE49-F238E27FC236}">
                <a16:creationId xmlns:a16="http://schemas.microsoft.com/office/drawing/2014/main" id="{85749302-CAFE-4682-94D2-EC9A250CA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732FE1FA-2BFF-4F84-894E-D62AC94AC8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C7011-3487-4887-B4F0-9984FF076C10}" type="slidenum">
              <a:rPr lang="en-US" smtClean="0"/>
              <a:t>‹#›</a:t>
            </a:fld>
            <a:endParaRPr lang="en-US"/>
          </a:p>
        </p:txBody>
      </p:sp>
    </p:spTree>
    <p:extLst>
      <p:ext uri="{BB962C8B-B14F-4D97-AF65-F5344CB8AC3E}">
        <p14:creationId xmlns:p14="http://schemas.microsoft.com/office/powerpoint/2010/main" val="50894756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transparency.org/en/cpi/2023/index/dz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114" y="0"/>
            <a:ext cx="12308114"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29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E64BF3-963E-E767-4D24-5F6E5EE2614C}"/>
              </a:ext>
            </a:extLst>
          </p:cNvPr>
          <p:cNvSpPr/>
          <p:nvPr/>
        </p:nvSpPr>
        <p:spPr>
          <a:xfrm>
            <a:off x="0" y="138464"/>
            <a:ext cx="12192000" cy="714061"/>
          </a:xfrm>
          <a:prstGeom prst="rect">
            <a:avLst/>
          </a:prstGeom>
          <a:solidFill>
            <a:srgbClr val="FBE2DD"/>
          </a:solidFill>
          <a:ln>
            <a:solidFill>
              <a:srgbClr val="FB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0"/>
              <a:solidFill>
                <a:schemeClr val="tx1"/>
              </a:solidFill>
              <a:effectLst>
                <a:outerShdw blurRad="38100" dist="19050" dir="2700000" algn="tl" rotWithShape="0">
                  <a:schemeClr val="dk1">
                    <a:alpha val="40000"/>
                  </a:schemeClr>
                </a:outerShdw>
              </a:effectLst>
            </a:endParaRPr>
          </a:p>
        </p:txBody>
      </p:sp>
      <p:grpSp>
        <p:nvGrpSpPr>
          <p:cNvPr id="2" name="Groupe 1">
            <a:extLst>
              <a:ext uri="{FF2B5EF4-FFF2-40B4-BE49-F238E27FC236}">
                <a16:creationId xmlns:a16="http://schemas.microsoft.com/office/drawing/2014/main" id="{CAC68CD3-3DF9-8C8C-6B46-AEBD8B7D1DA3}"/>
              </a:ext>
            </a:extLst>
          </p:cNvPr>
          <p:cNvGrpSpPr/>
          <p:nvPr/>
        </p:nvGrpSpPr>
        <p:grpSpPr>
          <a:xfrm>
            <a:off x="272276" y="1095284"/>
            <a:ext cx="11925640" cy="4705350"/>
            <a:chOff x="192719" y="1523044"/>
            <a:chExt cx="11950886" cy="2657070"/>
          </a:xfrm>
        </p:grpSpPr>
        <p:sp>
          <p:nvSpPr>
            <p:cNvPr id="11" name="Rectangle : coins arrondis 10">
              <a:extLst>
                <a:ext uri="{FF2B5EF4-FFF2-40B4-BE49-F238E27FC236}">
                  <a16:creationId xmlns:a16="http://schemas.microsoft.com/office/drawing/2014/main" id="{3960106D-9D5F-F0EA-7D74-F4958F57CB3C}"/>
                </a:ext>
              </a:extLst>
            </p:cNvPr>
            <p:cNvSpPr/>
            <p:nvPr/>
          </p:nvSpPr>
          <p:spPr>
            <a:xfrm>
              <a:off x="192719" y="1523044"/>
              <a:ext cx="11761269" cy="2657070"/>
            </a:xfrm>
            <a:prstGeom prst="roundRect">
              <a:avLst>
                <a:gd name="adj" fmla="val 296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id="{62E6E267-BD75-5032-76C8-F5F51BAFDBFD}"/>
                </a:ext>
              </a:extLst>
            </p:cNvPr>
            <p:cNvSpPr txBox="1"/>
            <p:nvPr/>
          </p:nvSpPr>
          <p:spPr>
            <a:xfrm>
              <a:off x="220520" y="1703009"/>
              <a:ext cx="11923085" cy="716834"/>
            </a:xfrm>
            <a:prstGeom prst="rect">
              <a:avLst/>
            </a:prstGeom>
            <a:noFill/>
          </p:spPr>
          <p:txBody>
            <a:bodyPr wrap="square">
              <a:spAutoFit/>
            </a:bodyPr>
            <a:lstStyle/>
            <a:p>
              <a:pPr marL="408305" algn="just" rtl="1">
                <a:spcAft>
                  <a:spcPts val="1000"/>
                </a:spcAft>
                <a:tabLst>
                  <a:tab pos="4623435" algn="l"/>
                </a:tabLst>
              </a:pPr>
              <a:r>
                <a:rPr lang="ar-DZ" sz="2200" dirty="0">
                  <a:latin typeface="Calibri" panose="020F0502020204030204" pitchFamily="34" charset="0"/>
                  <a:cs typeface="Sakkal Majalla" panose="02000000000000000000" pitchFamily="2" charset="-78"/>
                </a:rPr>
                <a:t>	</a:t>
              </a:r>
            </a:p>
            <a:p>
              <a:pPr marL="408305" algn="just" rtl="1">
                <a:spcAft>
                  <a:spcPts val="1000"/>
                </a:spcAft>
                <a:tabLst>
                  <a:tab pos="4623435" algn="l"/>
                </a:tabLst>
              </a:pPr>
              <a:endParaRPr lang="fr-FR" sz="2200" dirty="0">
                <a:latin typeface="Calibri" panose="020F0502020204030204" pitchFamily="34" charset="0"/>
                <a:cs typeface="Sakkal Majalla" panose="02000000000000000000" pitchFamily="2" charset="-78"/>
              </a:endParaRPr>
            </a:p>
          </p:txBody>
        </p:sp>
      </p:grpSp>
      <p:sp>
        <p:nvSpPr>
          <p:cNvPr id="7" name="Rectangle 6"/>
          <p:cNvSpPr/>
          <p:nvPr/>
        </p:nvSpPr>
        <p:spPr>
          <a:xfrm>
            <a:off x="294317" y="1095284"/>
            <a:ext cx="11736208" cy="4832092"/>
          </a:xfrm>
          <a:prstGeom prst="rect">
            <a:avLst/>
          </a:prstGeom>
        </p:spPr>
        <p:txBody>
          <a:bodyPr wrap="square">
            <a:spAutoFit/>
          </a:bodyPr>
          <a:lstStyle/>
          <a:p>
            <a:pPr marL="0" marR="0" algn="just" rtl="1"/>
            <a:r>
              <a:rPr lang="ar-SA" sz="3200" dirty="0">
                <a:effectLst/>
                <a:latin typeface="Times New Roman" panose="02020603050405020304" pitchFamily="18" charset="0"/>
                <a:ea typeface="Times New Roman" panose="02020603050405020304" pitchFamily="18" charset="0"/>
                <a:cs typeface="Sakkal Majalla" panose="02000000000000000000" pitchFamily="2" charset="-78"/>
              </a:rPr>
              <a:t>فيمايلي أهم أربع أسباب ودوافع لتبني تقنيات الذكاء الاصطناعي في القطاع المحاسبي والمالي والتي نوجزها كالاتي:</a:t>
            </a:r>
            <a:endParaRPr lang="en-US" sz="2400" dirty="0">
              <a:effectLst/>
              <a:latin typeface="Times New Roman" panose="02020603050405020304" pitchFamily="18" charset="0"/>
              <a:ea typeface="Times New Roman" panose="02020603050405020304" pitchFamily="18" charset="0"/>
            </a:endParaRPr>
          </a:p>
          <a:p>
            <a:pPr marL="0" marR="0" algn="just" rtl="1"/>
            <a:r>
              <a:rPr lang="ar-SA" sz="3200" b="1" dirty="0">
                <a:effectLst/>
                <a:latin typeface="Times New Roman" panose="02020603050405020304" pitchFamily="18" charset="0"/>
                <a:ea typeface="Times New Roman" panose="02020603050405020304" pitchFamily="18" charset="0"/>
                <a:cs typeface="Sakkal Majalla" panose="02000000000000000000" pitchFamily="2" charset="-78"/>
              </a:rPr>
              <a:t>- التكاليف وضغوط الميزانية</a:t>
            </a:r>
            <a:r>
              <a:rPr lang="ar-SA" sz="3200" dirty="0">
                <a:effectLst/>
                <a:latin typeface="Times New Roman" panose="02020603050405020304" pitchFamily="18" charset="0"/>
                <a:ea typeface="Times New Roman" panose="02020603050405020304" pitchFamily="18" charset="0"/>
                <a:cs typeface="Sakkal Majalla" panose="02000000000000000000" pitchFamily="2" charset="-78"/>
              </a:rPr>
              <a:t>:</a:t>
            </a:r>
            <a:r>
              <a:rPr lang="ar-SA" sz="2400" dirty="0">
                <a:effectLst/>
                <a:latin typeface="Times New Roman" panose="02020603050405020304" pitchFamily="18" charset="0"/>
                <a:ea typeface="Times New Roman" panose="02020603050405020304" pitchFamily="18" charset="0"/>
              </a:rPr>
              <a:t> </a:t>
            </a:r>
            <a:r>
              <a:rPr lang="en-US" sz="3200" dirty="0">
                <a:effectLst/>
                <a:latin typeface="Sakkal Majalla" panose="02000000000000000000" pitchFamily="2" charset="-78"/>
                <a:ea typeface="Times New Roman" panose="02020603050405020304" pitchFamily="18" charset="0"/>
              </a:rPr>
              <a:t>: </a:t>
            </a:r>
            <a:r>
              <a:rPr lang="ar-SA" sz="2800" dirty="0">
                <a:effectLst/>
                <a:latin typeface="Times New Roman" panose="02020603050405020304" pitchFamily="18" charset="0"/>
                <a:ea typeface="Times New Roman" panose="02020603050405020304" pitchFamily="18" charset="0"/>
                <a:cs typeface="Sakkal Majalla" panose="02000000000000000000" pitchFamily="2" charset="-78"/>
              </a:rPr>
              <a:t>لقد تدهورت أسعار البترول منذ أواخر العام 2014 ولهذا السبب تلجأ غالبية الدول الغنية بالبترول إلى مواجهة التراجع الكبير في حجم إيراداتها من خلال تخفيض حجم إنفاقها على الأصول والعمليات الحكومية، لذا تعتبر التدابير المتخذة لتوفير التكاليف وتنفيذ العمليات الحكومية الفعالة من أهم دوافع هذا التحول</a:t>
            </a:r>
            <a:endParaRPr lang="en-US" sz="2000" dirty="0">
              <a:effectLst/>
              <a:latin typeface="Times New Roman" panose="02020603050405020304" pitchFamily="18" charset="0"/>
              <a:ea typeface="Times New Roman" panose="02020603050405020304" pitchFamily="18" charset="0"/>
            </a:endParaRPr>
          </a:p>
          <a:p>
            <a:pPr marL="0" marR="0" algn="just" rtl="1"/>
            <a:r>
              <a:rPr lang="ar-SA" sz="3200" b="1" dirty="0">
                <a:effectLst/>
                <a:latin typeface="Times New Roman" panose="02020603050405020304" pitchFamily="18" charset="0"/>
                <a:ea typeface="Times New Roman" panose="02020603050405020304" pitchFamily="18" charset="0"/>
                <a:cs typeface="Sakkal Majalla" panose="02000000000000000000" pitchFamily="2" charset="-78"/>
              </a:rPr>
              <a:t>- متطلبات العملاء والموظفين </a:t>
            </a:r>
            <a:r>
              <a:rPr lang="ar-SA" sz="2800" b="1" dirty="0">
                <a:effectLst/>
                <a:latin typeface="Times New Roman" panose="02020603050405020304" pitchFamily="18" charset="0"/>
                <a:ea typeface="Times New Roman" panose="02020603050405020304" pitchFamily="18" charset="0"/>
                <a:cs typeface="Sakkal Majalla" panose="02000000000000000000" pitchFamily="2" charset="-78"/>
              </a:rPr>
              <a:t>: </a:t>
            </a:r>
            <a:r>
              <a:rPr lang="ar-SA" sz="2800" dirty="0">
                <a:effectLst/>
                <a:latin typeface="Times New Roman" panose="02020603050405020304" pitchFamily="18" charset="0"/>
                <a:ea typeface="Times New Roman" panose="02020603050405020304" pitchFamily="18" charset="0"/>
                <a:cs typeface="Sakkal Majalla" panose="02000000000000000000" pitchFamily="2" charset="-78"/>
              </a:rPr>
              <a:t>حققت وسائل التواصل الاجتماعي شعبية كبيرة للشعوب ووفرت لهم قناة جديدة للتواصل، وأتاحت بذلك الفرصة أمام المؤسسات والمواطنين للتعاون معا وسرعان ما لجأت الحكومات إلى الاستفادة منها لمعرفة أراء المواطنين الذين اعتمدوا بدورهم على المطالبة بمستوى أرقى من الخدمات</a:t>
            </a:r>
            <a:r>
              <a:rPr lang="en-US" sz="2800" dirty="0">
                <a:effectLst/>
                <a:latin typeface="Sakkal Majalla" panose="02000000000000000000" pitchFamily="2" charset="-78"/>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marR="0" indent="-342900" algn="just" rtl="1">
              <a:buFontTx/>
              <a:buChar char="-"/>
            </a:pPr>
            <a:endParaRPr lang="en-US" sz="2000" dirty="0">
              <a:effectLst/>
              <a:latin typeface="Times New Roman" panose="02020603050405020304" pitchFamily="18" charset="0"/>
              <a:ea typeface="Times New Roman" panose="02020603050405020304" pitchFamily="18" charset="0"/>
            </a:endParaRPr>
          </a:p>
          <a:p>
            <a:pPr marL="342900" indent="-342900" algn="r" rtl="1">
              <a:buFont typeface="Arial" pitchFamily="34" charset="0"/>
              <a:buChar char="•"/>
            </a:pPr>
            <a:endParaRPr lang="fr-FR" sz="2000" dirty="0"/>
          </a:p>
        </p:txBody>
      </p:sp>
      <p:sp>
        <p:nvSpPr>
          <p:cNvPr id="6" name="ZoneTexte 4">
            <a:extLst>
              <a:ext uri="{FF2B5EF4-FFF2-40B4-BE49-F238E27FC236}">
                <a16:creationId xmlns:a16="http://schemas.microsoft.com/office/drawing/2014/main" id="{4AD9D589-41D4-D17C-B751-FA10A1350E4C}"/>
              </a:ext>
            </a:extLst>
          </p:cNvPr>
          <p:cNvSpPr txBox="1"/>
          <p:nvPr/>
        </p:nvSpPr>
        <p:spPr>
          <a:xfrm>
            <a:off x="1249989" y="225431"/>
            <a:ext cx="8849984" cy="587853"/>
          </a:xfrm>
          <a:prstGeom prst="rect">
            <a:avLst/>
          </a:prstGeom>
          <a:noFill/>
        </p:spPr>
        <p:txBody>
          <a:bodyPr wrap="square" rtlCol="0">
            <a:spAutoFit/>
          </a:bodyPr>
          <a:lstStyle/>
          <a:p>
            <a:pPr algn="ctr" rtl="1">
              <a:lnSpc>
                <a:spcPct val="115000"/>
              </a:lnSpc>
              <a:spcAft>
                <a:spcPts val="1000"/>
              </a:spcAft>
            </a:pPr>
            <a:r>
              <a:rPr lang="ar-SA" sz="2800" b="1">
                <a:effectLst/>
                <a:ea typeface="Times New Roman" panose="02020603050405020304" pitchFamily="18" charset="0"/>
                <a:cs typeface="Sakkal Majalla" panose="02000000000000000000" pitchFamily="2" charset="-78"/>
              </a:rPr>
              <a:t>دوافع تطبيق تقنيات الذكاء الاصطناعي في المجال المحاسبي والمالي</a:t>
            </a:r>
            <a:endParaRPr lang="fr-FR" sz="3600" b="1" dirty="0">
              <a:latin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41947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96827-2781-3DE8-6E30-93F7EEA1EE8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0E4DD74-0C30-547F-90EF-3D70E3E64CE8}"/>
              </a:ext>
            </a:extLst>
          </p:cNvPr>
          <p:cNvSpPr/>
          <p:nvPr/>
        </p:nvSpPr>
        <p:spPr>
          <a:xfrm>
            <a:off x="0" y="138464"/>
            <a:ext cx="12192000" cy="714061"/>
          </a:xfrm>
          <a:prstGeom prst="rect">
            <a:avLst/>
          </a:prstGeom>
          <a:solidFill>
            <a:srgbClr val="FBE2DD"/>
          </a:solidFill>
          <a:ln>
            <a:solidFill>
              <a:srgbClr val="FB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0"/>
              <a:solidFill>
                <a:schemeClr val="tx1"/>
              </a:solidFill>
              <a:effectLst>
                <a:outerShdw blurRad="38100" dist="19050" dir="2700000" algn="tl" rotWithShape="0">
                  <a:schemeClr val="dk1">
                    <a:alpha val="40000"/>
                  </a:schemeClr>
                </a:outerShdw>
              </a:effectLst>
            </a:endParaRPr>
          </a:p>
        </p:txBody>
      </p:sp>
      <p:grpSp>
        <p:nvGrpSpPr>
          <p:cNvPr id="2" name="Groupe 1">
            <a:extLst>
              <a:ext uri="{FF2B5EF4-FFF2-40B4-BE49-F238E27FC236}">
                <a16:creationId xmlns:a16="http://schemas.microsoft.com/office/drawing/2014/main" id="{1E2DF070-C6C4-B3BE-A15F-316EFD6B1FB1}"/>
              </a:ext>
            </a:extLst>
          </p:cNvPr>
          <p:cNvGrpSpPr/>
          <p:nvPr/>
        </p:nvGrpSpPr>
        <p:grpSpPr>
          <a:xfrm>
            <a:off x="272276" y="1095284"/>
            <a:ext cx="11925640" cy="4705350"/>
            <a:chOff x="192719" y="1523044"/>
            <a:chExt cx="11950886" cy="2657070"/>
          </a:xfrm>
        </p:grpSpPr>
        <p:sp>
          <p:nvSpPr>
            <p:cNvPr id="11" name="Rectangle : coins arrondis 10">
              <a:extLst>
                <a:ext uri="{FF2B5EF4-FFF2-40B4-BE49-F238E27FC236}">
                  <a16:creationId xmlns:a16="http://schemas.microsoft.com/office/drawing/2014/main" id="{353FA978-51D9-4766-1F4C-8C7A3D242F2F}"/>
                </a:ext>
              </a:extLst>
            </p:cNvPr>
            <p:cNvSpPr/>
            <p:nvPr/>
          </p:nvSpPr>
          <p:spPr>
            <a:xfrm>
              <a:off x="192719" y="1523044"/>
              <a:ext cx="11761269" cy="2657070"/>
            </a:xfrm>
            <a:prstGeom prst="roundRect">
              <a:avLst>
                <a:gd name="adj" fmla="val 296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id="{7C4A2C69-0756-BC46-9B1D-8AB5A3025B15}"/>
                </a:ext>
              </a:extLst>
            </p:cNvPr>
            <p:cNvSpPr txBox="1"/>
            <p:nvPr/>
          </p:nvSpPr>
          <p:spPr>
            <a:xfrm>
              <a:off x="220520" y="1703009"/>
              <a:ext cx="11923085" cy="716834"/>
            </a:xfrm>
            <a:prstGeom prst="rect">
              <a:avLst/>
            </a:prstGeom>
            <a:noFill/>
          </p:spPr>
          <p:txBody>
            <a:bodyPr wrap="square">
              <a:spAutoFit/>
            </a:bodyPr>
            <a:lstStyle/>
            <a:p>
              <a:pPr marL="408305" algn="just" rtl="1">
                <a:spcAft>
                  <a:spcPts val="1000"/>
                </a:spcAft>
                <a:tabLst>
                  <a:tab pos="4623435" algn="l"/>
                </a:tabLst>
              </a:pPr>
              <a:r>
                <a:rPr lang="ar-DZ" sz="2200" dirty="0">
                  <a:latin typeface="Calibri" panose="020F0502020204030204" pitchFamily="34" charset="0"/>
                  <a:cs typeface="Sakkal Majalla" panose="02000000000000000000" pitchFamily="2" charset="-78"/>
                </a:rPr>
                <a:t>	</a:t>
              </a:r>
            </a:p>
            <a:p>
              <a:pPr marL="408305" algn="just" rtl="1">
                <a:spcAft>
                  <a:spcPts val="1000"/>
                </a:spcAft>
                <a:tabLst>
                  <a:tab pos="4623435" algn="l"/>
                </a:tabLst>
              </a:pPr>
              <a:endParaRPr lang="fr-FR" sz="2200" dirty="0">
                <a:latin typeface="Calibri" panose="020F0502020204030204" pitchFamily="34" charset="0"/>
                <a:cs typeface="Sakkal Majalla" panose="02000000000000000000" pitchFamily="2" charset="-78"/>
              </a:endParaRPr>
            </a:p>
          </p:txBody>
        </p:sp>
      </p:grpSp>
      <p:sp>
        <p:nvSpPr>
          <p:cNvPr id="7" name="Rectangle 6">
            <a:extLst>
              <a:ext uri="{FF2B5EF4-FFF2-40B4-BE49-F238E27FC236}">
                <a16:creationId xmlns:a16="http://schemas.microsoft.com/office/drawing/2014/main" id="{2DA5A1C9-FF42-B9ED-F0FF-593438FE6634}"/>
              </a:ext>
            </a:extLst>
          </p:cNvPr>
          <p:cNvSpPr/>
          <p:nvPr/>
        </p:nvSpPr>
        <p:spPr>
          <a:xfrm>
            <a:off x="294317" y="1095284"/>
            <a:ext cx="11736208" cy="5509200"/>
          </a:xfrm>
          <a:prstGeom prst="rect">
            <a:avLst/>
          </a:prstGeom>
        </p:spPr>
        <p:txBody>
          <a:bodyPr wrap="square">
            <a:spAutoFit/>
          </a:bodyPr>
          <a:lstStyle/>
          <a:p>
            <a:pPr marL="0" marR="0" algn="just" rtl="1"/>
            <a:r>
              <a:rPr lang="ar-DZ" sz="2000" dirty="0">
                <a:solidFill>
                  <a:srgbClr val="222222"/>
                </a:solidFill>
                <a:effectLst/>
                <a:ea typeface="Calibri" panose="020F0502020204030204" pitchFamily="34" charset="0"/>
                <a:cs typeface="Traditional Arabic" panose="02020603050405020304" pitchFamily="18" charset="-78"/>
              </a:rPr>
              <a:t>       </a:t>
            </a:r>
            <a:r>
              <a:rPr lang="ar-SA" sz="2000" b="1" dirty="0">
                <a:solidFill>
                  <a:srgbClr val="222222"/>
                </a:solidFill>
                <a:effectLst/>
                <a:ea typeface="Calibri" panose="020F0502020204030204" pitchFamily="34" charset="0"/>
              </a:rPr>
              <a:t>خصصت الجزائر كغيرها من الدول إطارا تشريعيا يحكم تطبيق الحوكمة المالية  من خلال تعزيز الشفافية ، والمساءلة في تسيير الموارد المالية بكفاءة عالية سواءا على المستوى العام أو الخاص ، الكلي أو الجزئي  وفي مايلي أهم النصوص القانونية التي أعتبر إطارا أساسيا للحوكمة المالية: </a:t>
            </a:r>
            <a:endParaRPr lang="en-US" sz="2000" b="1" dirty="0">
              <a:effectLst/>
              <a:latin typeface="Times New Roman" panose="02020603050405020304" pitchFamily="18" charset="0"/>
              <a:ea typeface="Times New Roman" panose="02020603050405020304" pitchFamily="18" charset="0"/>
            </a:endParaRPr>
          </a:p>
          <a:p>
            <a:pPr marL="342900" marR="0" lvl="0" indent="-342900" algn="r" rtl="1">
              <a:buFont typeface="+mj-lt"/>
              <a:buAutoNum type="arabicPeriod"/>
            </a:pPr>
            <a:r>
              <a:rPr lang="ar-DZ" sz="2800" b="1" dirty="0">
                <a:effectLst/>
                <a:latin typeface="Times New Roman" panose="02020603050405020304" pitchFamily="18" charset="0"/>
                <a:ea typeface="Times New Roman" panose="02020603050405020304" pitchFamily="18" charset="0"/>
              </a:rPr>
              <a:t>1-</a:t>
            </a:r>
            <a:r>
              <a:rPr lang="ar-SA" sz="2800" b="1" dirty="0">
                <a:solidFill>
                  <a:srgbClr val="222222"/>
                </a:solidFill>
                <a:effectLst/>
                <a:latin typeface="Times New Roman" panose="02020603050405020304" pitchFamily="18" charset="0"/>
                <a:ea typeface="Times New Roman" panose="02020603050405020304" pitchFamily="18" charset="0"/>
                <a:cs typeface="Traditional Arabic" panose="02020603050405020304" pitchFamily="18" charset="-78"/>
              </a:rPr>
              <a:t>القانون العضوي رقم 18-15 المتعلق بقوانين المالية (2018):</a:t>
            </a:r>
            <a:r>
              <a:rPr lang="ar-SA" sz="2800" dirty="0">
                <a:solidFill>
                  <a:srgbClr val="222222"/>
                </a:solidFill>
                <a:effectLst/>
                <a:latin typeface="Times New Roman" panose="02020603050405020304" pitchFamily="18" charset="0"/>
                <a:ea typeface="Times New Roman" panose="02020603050405020304" pitchFamily="18" charset="0"/>
                <a:cs typeface="Traditional Arabic" panose="02020603050405020304" pitchFamily="18" charset="-78"/>
              </a:rPr>
              <a:t> المواد القانونية المتعلقة بالحوكمة المالية في القانون العضوي رقم 18-15 المتعلق بقوانين المالية، باعتباره الإطار الأساسي للحوكمة المالية في الجزائر:</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Traditional Arabic" panose="02020603050405020304" pitchFamily="18" charset="-78"/>
              <a:buChar char="-"/>
            </a:pPr>
            <a:r>
              <a:rPr lang="ar-SA" sz="2800" b="1" dirty="0">
                <a:solidFill>
                  <a:srgbClr val="222222"/>
                </a:solidFill>
                <a:effectLst/>
                <a:latin typeface="Times New Roman" panose="02020603050405020304" pitchFamily="18" charset="0"/>
                <a:ea typeface="Calibri" panose="020F0502020204030204" pitchFamily="34" charset="0"/>
                <a:cs typeface="Traditional Arabic" panose="02020603050405020304" pitchFamily="18" charset="-78"/>
              </a:rPr>
              <a:t>حسب المادة 2</a:t>
            </a:r>
            <a:r>
              <a:rPr lang="ar-SA" sz="2800" dirty="0">
                <a:solidFill>
                  <a:srgbClr val="222222"/>
                </a:solidFill>
                <a:effectLst/>
                <a:latin typeface="Times New Roman" panose="02020603050405020304" pitchFamily="18" charset="0"/>
                <a:ea typeface="Calibri" panose="020F0502020204030204" pitchFamily="34" charset="0"/>
                <a:cs typeface="Traditional Arabic" panose="02020603050405020304" pitchFamily="18" charset="-78"/>
              </a:rPr>
              <a:t>: "يعد قانون المالية بالرجوع إلى تأطير وبرمجة كما هومحدد من الماد05 </a:t>
            </a:r>
            <a:r>
              <a:rPr lang="ar-SA" sz="2800" dirty="0">
                <a:solidFill>
                  <a:srgbClr val="000000"/>
                </a:solidFill>
                <a:effectLst/>
                <a:latin typeface="Times New Roman" panose="02020603050405020304" pitchFamily="18" charset="0"/>
                <a:ea typeface="Calibri" panose="020F0502020204030204" pitchFamily="34" charset="0"/>
                <a:cs typeface="Traditional Arabic" panose="02020603050405020304" pitchFamily="18" charset="-78"/>
              </a:rPr>
              <a:t>من هذا القانون، ويساهم في تجسيد السياسات العمومية التي يكون تنفيذها مؤسسا على مبدأ التسيير المتمحور حول النتائ</a:t>
            </a:r>
            <a:r>
              <a:rPr lang="ar-DZ" sz="2800" dirty="0">
                <a:solidFill>
                  <a:srgbClr val="000000"/>
                </a:solidFill>
                <a:effectLst/>
                <a:latin typeface="Times New Roman" panose="02020603050405020304" pitchFamily="18" charset="0"/>
                <a:ea typeface="Calibri" panose="020F0502020204030204" pitchFamily="34" charset="0"/>
                <a:cs typeface="Traditional Arabic" panose="02020603050405020304" pitchFamily="18" charset="-78"/>
              </a:rPr>
              <a:t>ج...."</a:t>
            </a:r>
            <a:r>
              <a:rPr lang="ar-SA" sz="2800" dirty="0">
                <a:solidFill>
                  <a:srgbClr val="222222"/>
                </a:solidFill>
                <a:effectLst/>
                <a:latin typeface="Times New Roman" panose="02020603050405020304" pitchFamily="18" charset="0"/>
                <a:ea typeface="Times New Roman" panose="02020603050405020304" pitchFamily="18" charset="0"/>
                <a:cs typeface="Traditional Arabic" panose="02020603050405020304" pitchFamily="18" charset="-78"/>
              </a:rPr>
              <a:t>       </a:t>
            </a:r>
            <a:r>
              <a:rPr lang="ar-SA" sz="2800" b="1" dirty="0">
                <a:solidFill>
                  <a:srgbClr val="222222"/>
                </a:solidFill>
                <a:effectLst/>
                <a:latin typeface="Times New Roman" panose="02020603050405020304" pitchFamily="18" charset="0"/>
                <a:ea typeface="Times New Roman" panose="02020603050405020304" pitchFamily="18" charset="0"/>
                <a:cs typeface="Traditional Arabic" panose="02020603050405020304" pitchFamily="18" charset="-78"/>
              </a:rPr>
              <a:t>بحيث تحدد هذه المادة أن قانون المالية هو الأداة الأساسية التي تحدد طبيعة الموارد والنفقات العامة للدولة، بما يضمن الاستدامة المالية</a:t>
            </a:r>
            <a:r>
              <a:rPr lang="ar-SA" sz="2800" dirty="0">
                <a:solidFill>
                  <a:srgbClr val="222222"/>
                </a:solidFill>
                <a:effectLst/>
                <a:latin typeface="Times New Roman" panose="02020603050405020304" pitchFamily="18" charset="0"/>
                <a:ea typeface="Times New Roman" panose="02020603050405020304" pitchFamily="18" charset="0"/>
                <a:cs typeface="Traditional Arabic" panose="02020603050405020304" pitchFamily="18" charset="-78"/>
              </a:rPr>
              <a:t>.</a:t>
            </a:r>
            <a:endParaRPr lang="ar-DZ" sz="2800" dirty="0">
              <a:solidFill>
                <a:srgbClr val="222222"/>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r" rtl="1"/>
            <a:r>
              <a:rPr lang="ar-SA" sz="2400" b="1" dirty="0">
                <a:solidFill>
                  <a:srgbClr val="222222"/>
                </a:solidFill>
                <a:effectLst/>
                <a:ea typeface="Calibri" panose="020F0502020204030204" pitchFamily="34" charset="0"/>
                <a:cs typeface="Traditional Arabic" panose="02020603050405020304" pitchFamily="18" charset="-78"/>
              </a:rPr>
              <a:t>حسب المادة 5:</a:t>
            </a:r>
            <a:r>
              <a:rPr lang="ar-SA" sz="2400" dirty="0">
                <a:solidFill>
                  <a:srgbClr val="222222"/>
                </a:solidFill>
                <a:effectLst/>
                <a:ea typeface="Calibri" panose="020F0502020204030204" pitchFamily="34" charset="0"/>
                <a:cs typeface="Traditional Arabic" panose="02020603050405020304" pitchFamily="18" charset="-78"/>
              </a:rPr>
              <a:t> </a:t>
            </a:r>
            <a:r>
              <a:rPr lang="ar-SA" sz="2800" dirty="0">
                <a:effectLst/>
                <a:ea typeface="Calibri" panose="020F0502020204030204" pitchFamily="34" charset="0"/>
                <a:cs typeface="Traditional Arabic" panose="02020603050405020304" pitchFamily="18" charset="-78"/>
              </a:rPr>
              <a:t>إجراء إعداد قوانين المالية. ويحدد، للسنة المقبلة والسنتين المواليتين، تقديرات الإيرادات والنفقات ورصيد ميزانية الدولة وكذا مديونية الدولة</a:t>
            </a:r>
            <a:r>
              <a:rPr lang="ar-DZ" sz="2800" dirty="0">
                <a:effectLst/>
                <a:ea typeface="Calibri" panose="020F0502020204030204" pitchFamily="34" charset="0"/>
                <a:cs typeface="Traditional Arabic" panose="02020603050405020304" pitchFamily="18" charset="-78"/>
              </a:rPr>
              <a:t>.</a:t>
            </a:r>
            <a:r>
              <a:rPr lang="ar-SA" sz="2400" dirty="0">
                <a:solidFill>
                  <a:srgbClr val="222222"/>
                </a:solidFill>
                <a:effectLst/>
                <a:latin typeface="Times New Roman" panose="02020603050405020304" pitchFamily="18" charset="0"/>
                <a:ea typeface="Times New Roman" panose="02020603050405020304" pitchFamily="18" charset="0"/>
                <a:cs typeface="Traditional Arabic" panose="02020603050405020304" pitchFamily="18" charset="-78"/>
              </a:rPr>
              <a:t> </a:t>
            </a:r>
            <a:r>
              <a:rPr lang="ar-SA" sz="2400" b="1" dirty="0">
                <a:solidFill>
                  <a:srgbClr val="222222"/>
                </a:solidFill>
                <a:effectLst/>
                <a:latin typeface="Times New Roman" panose="02020603050405020304" pitchFamily="18" charset="0"/>
                <a:ea typeface="Times New Roman" panose="02020603050405020304" pitchFamily="18" charset="0"/>
                <a:cs typeface="Traditional Arabic" panose="02020603050405020304" pitchFamily="18" charset="-78"/>
              </a:rPr>
              <a:t>تلزم الحكومة بإرفاق مشاريع قوانين المالية بتقارير تفصيلية تشمل توقعات الإيرادات والنفقات، ومبررات السياسات المالية. هوما يعزز الشفافية والتواصل.</a:t>
            </a:r>
            <a:endParaRPr lang="en-US" sz="2000" b="1" dirty="0">
              <a:effectLst/>
              <a:latin typeface="Times New Roman" panose="02020603050405020304" pitchFamily="18" charset="0"/>
              <a:ea typeface="Times New Roman" panose="02020603050405020304" pitchFamily="18" charset="0"/>
            </a:endParaRPr>
          </a:p>
          <a:p>
            <a:pPr marL="0" marR="0" algn="r" rtl="1"/>
            <a:endParaRPr lang="en-US" sz="2400" dirty="0">
              <a:effectLst/>
              <a:latin typeface="Times New Roman" panose="02020603050405020304" pitchFamily="18" charset="0"/>
              <a:ea typeface="Times New Roman" panose="02020603050405020304" pitchFamily="18" charset="0"/>
            </a:endParaRPr>
          </a:p>
          <a:p>
            <a:pPr marL="342900" marR="0" indent="-342900" algn="just" rtl="1">
              <a:buFontTx/>
              <a:buChar char="-"/>
            </a:pPr>
            <a:endParaRPr lang="en-US" sz="2800" b="1" dirty="0">
              <a:effectLst/>
              <a:latin typeface="Times New Roman" panose="02020603050405020304" pitchFamily="18" charset="0"/>
              <a:ea typeface="Times New Roman" panose="02020603050405020304" pitchFamily="18" charset="0"/>
            </a:endParaRPr>
          </a:p>
          <a:p>
            <a:pPr marL="342900" indent="-342900" algn="r" rtl="1">
              <a:buFont typeface="Arial" pitchFamily="34" charset="0"/>
              <a:buChar char="•"/>
            </a:pPr>
            <a:endParaRPr lang="fr-FR" sz="2000" dirty="0"/>
          </a:p>
        </p:txBody>
      </p:sp>
      <p:sp>
        <p:nvSpPr>
          <p:cNvPr id="6" name="ZoneTexte 4">
            <a:extLst>
              <a:ext uri="{FF2B5EF4-FFF2-40B4-BE49-F238E27FC236}">
                <a16:creationId xmlns:a16="http://schemas.microsoft.com/office/drawing/2014/main" id="{FC5E4536-E009-FAAF-6D80-D08B47C2BDEE}"/>
              </a:ext>
            </a:extLst>
          </p:cNvPr>
          <p:cNvSpPr txBox="1"/>
          <p:nvPr/>
        </p:nvSpPr>
        <p:spPr>
          <a:xfrm>
            <a:off x="1249989" y="225431"/>
            <a:ext cx="8849984" cy="729430"/>
          </a:xfrm>
          <a:prstGeom prst="rect">
            <a:avLst/>
          </a:prstGeom>
          <a:noFill/>
        </p:spPr>
        <p:txBody>
          <a:bodyPr wrap="square" rtlCol="0">
            <a:spAutoFit/>
          </a:bodyPr>
          <a:lstStyle/>
          <a:p>
            <a:pPr marL="342900" marR="0" lvl="0" indent="-342900" algn="just" rtl="1">
              <a:lnSpc>
                <a:spcPct val="115000"/>
              </a:lnSpc>
              <a:spcAft>
                <a:spcPts val="1000"/>
              </a:spcAft>
              <a:buFont typeface="+mj-lt"/>
              <a:buAutoNum type="romanUcPeriod" startAt="2"/>
            </a:pPr>
            <a:r>
              <a:rPr lang="ar-DZ" sz="3600" b="1">
                <a:effectLst/>
                <a:latin typeface="Calibri" panose="020F0502020204030204" pitchFamily="34" charset="0"/>
                <a:ea typeface="Calibri" panose="020F0502020204030204" pitchFamily="34" charset="0"/>
                <a:cs typeface="Traditional Arabic" panose="02020603050405020304" pitchFamily="18" charset="-78"/>
              </a:rPr>
              <a:t>الاطار التشريعي للحوكمة المالية:</a:t>
            </a:r>
            <a:endParaRPr lang="en-US" sz="28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49765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E64BF3-963E-E767-4D24-5F6E5EE2614C}"/>
              </a:ext>
            </a:extLst>
          </p:cNvPr>
          <p:cNvSpPr/>
          <p:nvPr/>
        </p:nvSpPr>
        <p:spPr>
          <a:xfrm>
            <a:off x="0" y="138464"/>
            <a:ext cx="12192000" cy="714061"/>
          </a:xfrm>
          <a:prstGeom prst="rect">
            <a:avLst/>
          </a:prstGeom>
          <a:solidFill>
            <a:srgbClr val="FBE2DD"/>
          </a:solidFill>
          <a:ln>
            <a:solidFill>
              <a:srgbClr val="FB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0"/>
              <a:solidFill>
                <a:schemeClr val="tx1"/>
              </a:solidFill>
              <a:effectLst>
                <a:outerShdw blurRad="38100" dist="19050" dir="2700000" algn="tl" rotWithShape="0">
                  <a:schemeClr val="dk1">
                    <a:alpha val="40000"/>
                  </a:schemeClr>
                </a:outerShdw>
              </a:effectLst>
            </a:endParaRPr>
          </a:p>
        </p:txBody>
      </p:sp>
      <p:grpSp>
        <p:nvGrpSpPr>
          <p:cNvPr id="2" name="Groupe 1">
            <a:extLst>
              <a:ext uri="{FF2B5EF4-FFF2-40B4-BE49-F238E27FC236}">
                <a16:creationId xmlns:a16="http://schemas.microsoft.com/office/drawing/2014/main" id="{CAC68CD3-3DF9-8C8C-6B46-AEBD8B7D1DA3}"/>
              </a:ext>
            </a:extLst>
          </p:cNvPr>
          <p:cNvGrpSpPr/>
          <p:nvPr/>
        </p:nvGrpSpPr>
        <p:grpSpPr>
          <a:xfrm>
            <a:off x="126926" y="1095285"/>
            <a:ext cx="12070990" cy="5537284"/>
            <a:chOff x="47061" y="1523044"/>
            <a:chExt cx="12096544" cy="3126856"/>
          </a:xfrm>
        </p:grpSpPr>
        <p:sp>
          <p:nvSpPr>
            <p:cNvPr id="11" name="Rectangle : coins arrondis 10">
              <a:extLst>
                <a:ext uri="{FF2B5EF4-FFF2-40B4-BE49-F238E27FC236}">
                  <a16:creationId xmlns:a16="http://schemas.microsoft.com/office/drawing/2014/main" id="{3960106D-9D5F-F0EA-7D74-F4958F57CB3C}"/>
                </a:ext>
              </a:extLst>
            </p:cNvPr>
            <p:cNvSpPr/>
            <p:nvPr/>
          </p:nvSpPr>
          <p:spPr>
            <a:xfrm>
              <a:off x="47061" y="1523044"/>
              <a:ext cx="12090615" cy="3126856"/>
            </a:xfrm>
            <a:prstGeom prst="roundRect">
              <a:avLst>
                <a:gd name="adj" fmla="val 296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id="{62E6E267-BD75-5032-76C8-F5F51BAFDBFD}"/>
                </a:ext>
              </a:extLst>
            </p:cNvPr>
            <p:cNvSpPr txBox="1"/>
            <p:nvPr/>
          </p:nvSpPr>
          <p:spPr>
            <a:xfrm>
              <a:off x="220520" y="1703009"/>
              <a:ext cx="11923085" cy="502423"/>
            </a:xfrm>
            <a:prstGeom prst="rect">
              <a:avLst/>
            </a:prstGeom>
            <a:noFill/>
          </p:spPr>
          <p:txBody>
            <a:bodyPr wrap="square">
              <a:spAutoFit/>
            </a:bodyPr>
            <a:lstStyle/>
            <a:p>
              <a:pPr marL="342900" marR="0" lvl="0" indent="-342900" algn="just" rtl="1">
                <a:buFont typeface="Sakkal Majalla" panose="02000000000000000000" pitchFamily="2" charset="-78"/>
                <a:buChar char="-"/>
              </a:pPr>
              <a:endParaRPr lang="en-US" sz="2800" dirty="0">
                <a:effectLst/>
                <a:latin typeface="Sakkal Majalla" panose="02000000000000000000" pitchFamily="2" charset="-78"/>
                <a:ea typeface="Times New Roman" panose="02020603050405020304" pitchFamily="18" charset="0"/>
                <a:cs typeface="Sakkal Majalla" panose="02000000000000000000" pitchFamily="2" charset="-78"/>
              </a:endParaRPr>
            </a:p>
            <a:p>
              <a:pPr marL="342900" marR="0" lvl="0" indent="-342900" algn="r" rtl="1">
                <a:lnSpc>
                  <a:spcPct val="115000"/>
                </a:lnSpc>
                <a:spcBef>
                  <a:spcPts val="0"/>
                </a:spcBef>
                <a:spcAft>
                  <a:spcPts val="1000"/>
                </a:spcAft>
                <a:buSzPts val="1100"/>
                <a:buFont typeface="Simplified Arabic" panose="02020603050405020304" pitchFamily="18" charset="-78"/>
                <a:buChar char="-"/>
              </a:pPr>
              <a:endParaRPr lang="fr-FR" sz="2200" dirty="0">
                <a:latin typeface="Calibri" panose="020F0502020204030204" pitchFamily="34" charset="0"/>
                <a:cs typeface="Sakkal Majalla" panose="02000000000000000000" pitchFamily="2" charset="-78"/>
              </a:endParaRPr>
            </a:p>
          </p:txBody>
        </p:sp>
      </p:grpSp>
      <p:sp>
        <p:nvSpPr>
          <p:cNvPr id="7" name="TextBox 6">
            <a:extLst>
              <a:ext uri="{FF2B5EF4-FFF2-40B4-BE49-F238E27FC236}">
                <a16:creationId xmlns:a16="http://schemas.microsoft.com/office/drawing/2014/main" id="{7D3D798D-65F7-16A5-09CC-6BCF77A12C19}"/>
              </a:ext>
            </a:extLst>
          </p:cNvPr>
          <p:cNvSpPr txBox="1"/>
          <p:nvPr/>
        </p:nvSpPr>
        <p:spPr>
          <a:xfrm>
            <a:off x="121011" y="1327418"/>
            <a:ext cx="12192000" cy="6722353"/>
          </a:xfrm>
          <a:prstGeom prst="rect">
            <a:avLst/>
          </a:prstGeom>
          <a:noFill/>
        </p:spPr>
        <p:txBody>
          <a:bodyPr wrap="square">
            <a:spAutoFit/>
          </a:bodyPr>
          <a:lstStyle/>
          <a:p>
            <a:pPr marL="342900" marR="0" lvl="0" indent="-342900" algn="r" rtl="1">
              <a:buFont typeface="Traditional Arabic" panose="02020603050405020304" pitchFamily="18" charset="-78"/>
              <a:buChar char="-"/>
            </a:pPr>
            <a:r>
              <a:rPr lang="ar-SA" sz="2400" b="1" dirty="0">
                <a:solidFill>
                  <a:srgbClr val="222222"/>
                </a:solidFill>
                <a:effectLst/>
                <a:latin typeface="Arial" panose="020B0604020202020204" pitchFamily="34" charset="0"/>
                <a:ea typeface="Calibri" panose="020F0502020204030204" pitchFamily="34" charset="0"/>
              </a:rPr>
              <a:t>حسب المادة 12: "تُلزم الآمرين بالصرف باحترام قواعد المحاسبة العمومية وضمان حسن تسيير الأموال العامة. مما يركز على المسؤولية الفردية في تسيير الأموال.</a:t>
            </a:r>
            <a:endParaRPr lang="en-US" sz="2400" b="1" dirty="0">
              <a:effectLst/>
              <a:latin typeface="Arial" panose="020B0604020202020204" pitchFamily="34" charset="0"/>
              <a:ea typeface="Calibri" panose="020F0502020204030204" pitchFamily="34" charset="0"/>
            </a:endParaRPr>
          </a:p>
          <a:p>
            <a:pPr marL="342900" marR="0" lvl="0" indent="-342900" algn="r" rtl="1">
              <a:buFont typeface="Traditional Arabic" panose="02020603050405020304" pitchFamily="18" charset="-78"/>
              <a:buChar char="-"/>
            </a:pPr>
            <a:endParaRPr lang="ar-DZ" sz="2400" b="1" dirty="0">
              <a:solidFill>
                <a:srgbClr val="222222"/>
              </a:solidFill>
              <a:effectLst/>
              <a:latin typeface="Arial" panose="020B0604020202020204" pitchFamily="34" charset="0"/>
              <a:ea typeface="Calibri" panose="020F0502020204030204" pitchFamily="34" charset="0"/>
            </a:endParaRPr>
          </a:p>
          <a:p>
            <a:pPr marL="342900" marR="0" lvl="0" indent="-342900" algn="r" rtl="1">
              <a:buFont typeface="Traditional Arabic" panose="02020603050405020304" pitchFamily="18" charset="-78"/>
              <a:buChar char="-"/>
            </a:pPr>
            <a:r>
              <a:rPr lang="ar-SA" sz="2400" b="1" dirty="0">
                <a:solidFill>
                  <a:srgbClr val="222222"/>
                </a:solidFill>
                <a:effectLst/>
                <a:latin typeface="Arial" panose="020B0604020202020204" pitchFamily="34" charset="0"/>
                <a:ea typeface="Calibri" panose="020F0502020204030204" pitchFamily="34" charset="0"/>
              </a:rPr>
              <a:t>حسب المادة 30: تُلزم المسؤولين بالإفصاح عن استخدام الموارد المالية في المشاريع الكبرى لضمان الشفافية.</a:t>
            </a:r>
            <a:endParaRPr lang="en-US" sz="2400" b="1" dirty="0">
              <a:effectLst/>
              <a:latin typeface="Arial" panose="020B0604020202020204" pitchFamily="34" charset="0"/>
              <a:ea typeface="Calibri" panose="020F0502020204030204" pitchFamily="34" charset="0"/>
            </a:endParaRPr>
          </a:p>
          <a:p>
            <a:pPr marL="342900" marR="0" lvl="0" indent="-342900" algn="r" rtl="1">
              <a:spcBef>
                <a:spcPts val="500"/>
              </a:spcBef>
              <a:spcAft>
                <a:spcPts val="1200"/>
              </a:spcAft>
              <a:buFont typeface="Traditional Arabic" panose="02020603050405020304" pitchFamily="18" charset="-78"/>
              <a:buChar char="-"/>
            </a:pPr>
            <a:r>
              <a:rPr lang="ar-SA" sz="2400" b="1" dirty="0">
                <a:solidFill>
                  <a:srgbClr val="222222"/>
                </a:solidFill>
                <a:effectLst/>
                <a:latin typeface="Arial" panose="020B0604020202020204" pitchFamily="34" charset="0"/>
                <a:ea typeface="Calibri" panose="020F0502020204030204" pitchFamily="34" charset="0"/>
              </a:rPr>
              <a:t>حسب المادة 32: تنص على ضرورة وضع آليات لرصد الفساد والتبليغ عن أي خروقات مالية. وهذا من أجل تعزيز الثقة ومكافحة الفساد.</a:t>
            </a:r>
            <a:endParaRPr lang="ar-DZ" sz="2400" b="1" dirty="0">
              <a:solidFill>
                <a:srgbClr val="222222"/>
              </a:solidFill>
              <a:effectLst/>
              <a:latin typeface="Arial" panose="020B0604020202020204" pitchFamily="34" charset="0"/>
              <a:ea typeface="Calibri" panose="020F0502020204030204" pitchFamily="34" charset="0"/>
            </a:endParaRPr>
          </a:p>
          <a:p>
            <a:pPr marR="0" lvl="0" algn="r" rtl="1"/>
            <a:r>
              <a:rPr lang="ar-DZ" sz="2400" b="1" dirty="0">
                <a:solidFill>
                  <a:srgbClr val="222222"/>
                </a:solidFill>
                <a:effectLst/>
                <a:latin typeface="Times New Roman" panose="02020603050405020304" pitchFamily="18" charset="0"/>
                <a:ea typeface="Times New Roman" panose="02020603050405020304" pitchFamily="18" charset="0"/>
              </a:rPr>
              <a:t>2- </a:t>
            </a:r>
            <a:r>
              <a:rPr lang="ar-SA" sz="2400" b="1" dirty="0">
                <a:solidFill>
                  <a:srgbClr val="222222"/>
                </a:solidFill>
                <a:effectLst/>
                <a:latin typeface="Arial" panose="020B0604020202020204" pitchFamily="34" charset="0"/>
                <a:ea typeface="Times New Roman" panose="02020603050405020304" pitchFamily="18" charset="0"/>
              </a:rPr>
              <a:t>الدستور الجزائري 2020:</a:t>
            </a:r>
            <a:endParaRPr lang="en-US" sz="2400" b="1" dirty="0">
              <a:effectLst/>
              <a:latin typeface="Arial" panose="020B0604020202020204" pitchFamily="34" charset="0"/>
              <a:ea typeface="Times New Roman" panose="02020603050405020304" pitchFamily="18" charset="0"/>
            </a:endParaRPr>
          </a:p>
          <a:p>
            <a:pPr marL="342900" marR="0" lvl="0" indent="-342900" algn="r" rtl="1">
              <a:buFont typeface="Traditional Arabic" panose="02020603050405020304" pitchFamily="18" charset="-78"/>
              <a:buChar char="-"/>
            </a:pPr>
            <a:r>
              <a:rPr lang="ar-SA" sz="2400" b="1" dirty="0">
                <a:solidFill>
                  <a:srgbClr val="222222"/>
                </a:solidFill>
                <a:effectLst/>
                <a:latin typeface="Arial" panose="020B0604020202020204" pitchFamily="34" charset="0"/>
                <a:ea typeface="Calibri" panose="020F0502020204030204" pitchFamily="34" charset="0"/>
              </a:rPr>
              <a:t>حسب المادة 09 الفقرة الخامسة:"يختار الشعب لنفسه مؤسسات غايتها مايأتي ضمان الشفافية في تسيير الشؤون العمومية....." وهذا مبدأ من مبادئ الحوكمة عن طريق تعزيز الشفافية في تسيير الموارد الدولة بمايتماشى مع المستجدات في المجال المالي والاقتصادي</a:t>
            </a:r>
            <a:endParaRPr lang="ar-DZ" sz="2400" b="1" dirty="0">
              <a:solidFill>
                <a:srgbClr val="222222"/>
              </a:solidFill>
              <a:effectLst/>
              <a:latin typeface="Arial" panose="020B0604020202020204" pitchFamily="34" charset="0"/>
              <a:ea typeface="Calibri" panose="020F0502020204030204" pitchFamily="34" charset="0"/>
            </a:endParaRPr>
          </a:p>
          <a:p>
            <a:pPr marL="342900" marR="0" lvl="0" indent="-342900" algn="r" rtl="1">
              <a:buFont typeface="Traditional Arabic" panose="02020603050405020304" pitchFamily="18" charset="-78"/>
              <a:buChar char="-"/>
            </a:pPr>
            <a:r>
              <a:rPr lang="ar-SA" sz="2400" b="1" dirty="0">
                <a:solidFill>
                  <a:srgbClr val="222222"/>
                </a:solidFill>
                <a:effectLst/>
                <a:latin typeface="Arial" panose="020B0604020202020204" pitchFamily="34" charset="0"/>
                <a:ea typeface="Calibri" panose="020F0502020204030204" pitchFamily="34" charset="0"/>
              </a:rPr>
              <a:t>حسب المادة 10" تسهر الدولة على تفعيل دور المجتمع الدني للمشاركة في تسيير الشؤون العمومية" يعتبر مبدأ المشاركة من أهم مبادئ الجوكمة في اتخاذ القرار المالي والمشاركة الفعالة لضمان التسيير الأمثل للموارد</a:t>
            </a:r>
            <a:endParaRPr lang="ar-DZ" sz="2400" b="1" dirty="0">
              <a:solidFill>
                <a:srgbClr val="222222"/>
              </a:solidFill>
              <a:latin typeface="Arial" panose="020B0604020202020204" pitchFamily="34" charset="0"/>
              <a:ea typeface="Calibri" panose="020F0502020204030204" pitchFamily="34" charset="0"/>
            </a:endParaRPr>
          </a:p>
          <a:p>
            <a:pPr marL="342900" marR="0" lvl="0" indent="-342900" algn="r" rtl="1">
              <a:spcBef>
                <a:spcPts val="500"/>
              </a:spcBef>
              <a:spcAft>
                <a:spcPts val="1200"/>
              </a:spcAft>
              <a:buFont typeface="Traditional Arabic" panose="02020603050405020304" pitchFamily="18" charset="-78"/>
              <a:buChar char="-"/>
            </a:pPr>
            <a:endParaRPr lang="ar-DZ" sz="2400" b="1" dirty="0">
              <a:solidFill>
                <a:srgbClr val="222222"/>
              </a:solidFill>
              <a:effectLst/>
              <a:latin typeface="Arial" panose="020B0604020202020204" pitchFamily="34" charset="0"/>
              <a:ea typeface="Calibri" panose="020F0502020204030204" pitchFamily="34" charset="0"/>
            </a:endParaRPr>
          </a:p>
          <a:p>
            <a:pPr marL="342900" marR="0" lvl="0" indent="-342900" algn="r" rtl="1">
              <a:spcBef>
                <a:spcPts val="500"/>
              </a:spcBef>
              <a:spcAft>
                <a:spcPts val="1200"/>
              </a:spcAft>
              <a:buFont typeface="Traditional Arabic" panose="02020603050405020304" pitchFamily="18" charset="-78"/>
              <a:buChar char="-"/>
            </a:pPr>
            <a:endParaRPr lang="ar-DZ" sz="2000" b="1"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spcBef>
                <a:spcPts val="500"/>
              </a:spcBef>
              <a:spcAft>
                <a:spcPts val="1200"/>
              </a:spcAft>
              <a:buFont typeface="Traditional Arabic" panose="02020603050405020304" pitchFamily="18" charset="-78"/>
              <a:buChar char="-"/>
            </a:pPr>
            <a:endParaRPr lang="ar-DZ" sz="2000" b="1"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spcBef>
                <a:spcPts val="500"/>
              </a:spcBef>
              <a:spcAft>
                <a:spcPts val="1200"/>
              </a:spcAft>
              <a:buFont typeface="Traditional Arabic" panose="02020603050405020304" pitchFamily="18" charset="-78"/>
              <a:buChar char="-"/>
            </a:pPr>
            <a:endParaRPr lang="en-US"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574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408A8-1127-4A92-8DC5-9355269AEC3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C4FBAA5-40F4-AD40-03E3-408FD658E381}"/>
              </a:ext>
            </a:extLst>
          </p:cNvPr>
          <p:cNvSpPr/>
          <p:nvPr/>
        </p:nvSpPr>
        <p:spPr>
          <a:xfrm>
            <a:off x="0" y="138464"/>
            <a:ext cx="12192000" cy="714061"/>
          </a:xfrm>
          <a:prstGeom prst="rect">
            <a:avLst/>
          </a:prstGeom>
          <a:solidFill>
            <a:srgbClr val="FBE2DD"/>
          </a:solidFill>
          <a:ln>
            <a:solidFill>
              <a:srgbClr val="FB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0"/>
              <a:solidFill>
                <a:schemeClr val="tx1"/>
              </a:solidFill>
              <a:effectLst>
                <a:outerShdw blurRad="38100" dist="19050" dir="2700000" algn="tl" rotWithShape="0">
                  <a:schemeClr val="dk1">
                    <a:alpha val="40000"/>
                  </a:schemeClr>
                </a:outerShdw>
              </a:effectLst>
            </a:endParaRPr>
          </a:p>
        </p:txBody>
      </p:sp>
      <p:grpSp>
        <p:nvGrpSpPr>
          <p:cNvPr id="2" name="Groupe 1">
            <a:extLst>
              <a:ext uri="{FF2B5EF4-FFF2-40B4-BE49-F238E27FC236}">
                <a16:creationId xmlns:a16="http://schemas.microsoft.com/office/drawing/2014/main" id="{C1022C3E-AAEC-E7C5-73BD-C52E2FFABDB5}"/>
              </a:ext>
            </a:extLst>
          </p:cNvPr>
          <p:cNvGrpSpPr/>
          <p:nvPr/>
        </p:nvGrpSpPr>
        <p:grpSpPr>
          <a:xfrm>
            <a:off x="0" y="2"/>
            <a:ext cx="12191999" cy="6569242"/>
            <a:chOff x="-110652" y="1150146"/>
            <a:chExt cx="12510740" cy="3709593"/>
          </a:xfrm>
        </p:grpSpPr>
        <p:sp>
          <p:nvSpPr>
            <p:cNvPr id="11" name="Rectangle : coins arrondis 10">
              <a:extLst>
                <a:ext uri="{FF2B5EF4-FFF2-40B4-BE49-F238E27FC236}">
                  <a16:creationId xmlns:a16="http://schemas.microsoft.com/office/drawing/2014/main" id="{AAE2EEE4-889F-2E0E-21D7-E3C2B2081852}"/>
                </a:ext>
              </a:extLst>
            </p:cNvPr>
            <p:cNvSpPr/>
            <p:nvPr/>
          </p:nvSpPr>
          <p:spPr>
            <a:xfrm>
              <a:off x="-110652" y="1150146"/>
              <a:ext cx="12510740" cy="3709593"/>
            </a:xfrm>
            <a:prstGeom prst="roundRect">
              <a:avLst>
                <a:gd name="adj" fmla="val 296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id="{CCBDB418-7D40-9405-B029-5A3D48C9D3D0}"/>
                </a:ext>
              </a:extLst>
            </p:cNvPr>
            <p:cNvSpPr txBox="1"/>
            <p:nvPr/>
          </p:nvSpPr>
          <p:spPr>
            <a:xfrm>
              <a:off x="220519" y="1313205"/>
              <a:ext cx="12049466" cy="502423"/>
            </a:xfrm>
            <a:prstGeom prst="rect">
              <a:avLst/>
            </a:prstGeom>
            <a:noFill/>
          </p:spPr>
          <p:txBody>
            <a:bodyPr wrap="square">
              <a:spAutoFit/>
            </a:bodyPr>
            <a:lstStyle/>
            <a:p>
              <a:pPr marL="342900" marR="0" lvl="0" indent="-342900" algn="just" rtl="1">
                <a:buFont typeface="Sakkal Majalla" panose="02000000000000000000" pitchFamily="2" charset="-78"/>
                <a:buChar char="-"/>
              </a:pPr>
              <a:endParaRPr lang="en-US" sz="2800" dirty="0">
                <a:effectLst/>
                <a:latin typeface="Sakkal Majalla" panose="02000000000000000000" pitchFamily="2" charset="-78"/>
                <a:ea typeface="Times New Roman" panose="02020603050405020304" pitchFamily="18" charset="0"/>
                <a:cs typeface="Sakkal Majalla" panose="02000000000000000000" pitchFamily="2" charset="-78"/>
              </a:endParaRPr>
            </a:p>
            <a:p>
              <a:pPr marL="342900" marR="0" lvl="0" indent="-342900" algn="r" rtl="1">
                <a:lnSpc>
                  <a:spcPct val="115000"/>
                </a:lnSpc>
                <a:spcBef>
                  <a:spcPts val="0"/>
                </a:spcBef>
                <a:spcAft>
                  <a:spcPts val="1000"/>
                </a:spcAft>
                <a:buSzPts val="1100"/>
                <a:buFont typeface="Simplified Arabic" panose="02020603050405020304" pitchFamily="18" charset="-78"/>
                <a:buChar char="-"/>
              </a:pPr>
              <a:endParaRPr lang="fr-FR" sz="2200" dirty="0">
                <a:latin typeface="Calibri" panose="020F0502020204030204" pitchFamily="34" charset="0"/>
                <a:cs typeface="Sakkal Majalla" panose="02000000000000000000" pitchFamily="2" charset="-78"/>
              </a:endParaRPr>
            </a:p>
          </p:txBody>
        </p:sp>
      </p:grpSp>
      <p:sp>
        <p:nvSpPr>
          <p:cNvPr id="8" name="TextBox 7">
            <a:extLst>
              <a:ext uri="{FF2B5EF4-FFF2-40B4-BE49-F238E27FC236}">
                <a16:creationId xmlns:a16="http://schemas.microsoft.com/office/drawing/2014/main" id="{5596619D-1B4D-D115-15E3-BABD5E07D10F}"/>
              </a:ext>
            </a:extLst>
          </p:cNvPr>
          <p:cNvSpPr txBox="1"/>
          <p:nvPr/>
        </p:nvSpPr>
        <p:spPr>
          <a:xfrm>
            <a:off x="407785" y="287426"/>
            <a:ext cx="11776799" cy="7571303"/>
          </a:xfrm>
          <a:prstGeom prst="rect">
            <a:avLst/>
          </a:prstGeom>
          <a:noFill/>
        </p:spPr>
        <p:txBody>
          <a:bodyPr wrap="square">
            <a:spAutoFit/>
          </a:bodyPr>
          <a:lstStyle/>
          <a:p>
            <a:pPr lvl="1" algn="r" rtl="1"/>
            <a:r>
              <a:rPr lang="ar-DZ" sz="2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2- </a:t>
            </a:r>
            <a:r>
              <a:rPr lang="ar-SA" sz="2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قانون</a:t>
            </a:r>
            <a:r>
              <a:rPr lang="ar-SA" sz="24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r>
              <a:rPr lang="ar-SA" sz="32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المحاسبة العمومية (القانون 90-21): </a:t>
            </a:r>
            <a:r>
              <a:rPr lang="ar-SA" sz="24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والمتعلق بالمحاسبة العمومية التي ترتبط مباشرة  بتعزيز الشفافية، المساءلة والرقابة المالية وفيمايلي أبرز المواد ذات العلاقة:</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r" rtl="1">
              <a:buFont typeface="Traditional Arabic" panose="02020603050405020304" pitchFamily="18" charset="-78"/>
              <a:buChar char="-"/>
            </a:pPr>
            <a:r>
              <a:rPr lang="ar-SA" sz="24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حسب المادة 1:  " يحدد هذالقانون الاحكام التنفذيةالعامة........وكذا نظام محاسبتها"،  تحدد هذه مبادئ تسيير الأموال العامة وفق قواعد الحوكمة المالية.</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buFont typeface="Traditional Arabic" panose="02020603050405020304" pitchFamily="18" charset="-78"/>
              <a:buChar char="-"/>
            </a:pPr>
            <a:r>
              <a:rPr lang="ar-SA" sz="24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حسب االمادة 14: يتولى الامرون والمحاسبون تنفيذ العمليات......"  تُلزم الآمرين بالصرف والمحاسبين العموميين بمسؤوليات دقيقة في إدارة الموارد.وهذا تعزيزا لمساءلة الشخصية لضمان الامتثال.</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p>
            <a:pPr algn="r" rtl="1"/>
            <a:r>
              <a:rPr lang="ar-SA" sz="24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حسب المادة 36: تنص على ضرورة تقديم تقارير دورية عن تنفيذ الميزانية(العمليات المالية إيرادا أونفقات) لضمان الرقابة الفعّالة.حيث أن هذه الوثائق تعتبر مبررا قانونيا يزيد من مصداقية وشفافية العمليات المالية</a:t>
            </a:r>
            <a:endParaRPr lang="ar-DZ" sz="2400" b="1"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a:p>
            <a:pPr algn="r" rtl="1"/>
            <a:endParaRPr lang="ar-DZ" sz="2400" b="1" dirty="0">
              <a:solidFill>
                <a:srgbClr val="222222"/>
              </a:solidFill>
              <a:latin typeface="Arial" panose="020B0604020202020204" pitchFamily="34" charset="0"/>
              <a:cs typeface="Arial" panose="020B0604020202020204" pitchFamily="34" charset="0"/>
            </a:endParaRPr>
          </a:p>
          <a:p>
            <a:pPr algn="r" rtl="1"/>
            <a:r>
              <a:rPr lang="ar-DZ" sz="24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ar-SA" sz="24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ar-SA"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تعد هذه مواد اساسا للحوكمة المالية من خلال ضمانها لرشادة الموارد العامة والحد من اهادرها وفسادها وفق آليات رقابية صارمة وواضحة</a:t>
            </a:r>
            <a:endParaRPr lang="ar-DZ"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buFont typeface="+mj-lt"/>
              <a:buAutoNum type="arabicPeriod"/>
            </a:pPr>
            <a:r>
              <a:rPr lang="ar-DZ" sz="2800" b="1" dirty="0">
                <a:latin typeface="Arial" panose="020B0604020202020204" pitchFamily="34" charset="0"/>
                <a:cs typeface="Arial" panose="020B0604020202020204" pitchFamily="34" charset="0"/>
              </a:rPr>
              <a:t>3- </a:t>
            </a:r>
            <a:r>
              <a:rPr lang="ar-SA" sz="2800" b="1" dirty="0">
                <a:effectLst/>
                <a:latin typeface="Arial" panose="020B0604020202020204" pitchFamily="34" charset="0"/>
                <a:ea typeface="Times New Roman" panose="02020603050405020304" pitchFamily="18" charset="0"/>
                <a:cs typeface="Arial" panose="020B0604020202020204" pitchFamily="34" charset="0"/>
              </a:rPr>
              <a:t>قانون الوقاية من الفساد ومكافحته (القانون 06-01):</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r" rtl="1">
              <a:buFont typeface="Traditional Arabic" panose="02020603050405020304" pitchFamily="18" charset="-78"/>
              <a:buChar char="-"/>
            </a:pPr>
            <a:r>
              <a:rPr lang="ar-SA" sz="24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حسب المادة 6: تُلزم المسؤولين بالإفصاح عن الذمة المالية.</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buFont typeface="Traditional Arabic" panose="02020603050405020304" pitchFamily="18" charset="-78"/>
              <a:buChar char="-"/>
            </a:pPr>
            <a:r>
              <a:rPr lang="ar-SA" sz="24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حسب المادة 21: تُشدد على ضرورة الشفافية في إبرام العقود والصفقات العامة</a:t>
            </a:r>
            <a:r>
              <a:rPr lang="ar-SA" sz="240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r" rtl="1">
              <a:spcAft>
                <a:spcPts val="1200"/>
              </a:spcAft>
            </a:pPr>
            <a:r>
              <a:rPr lang="ar-SA" sz="24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r>
              <a:rPr lang="ar-SA"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يساعد هذا القانون على وضع آليات للحد من الفساد المالي والاداري بما يساهم في تعزيز الشفافية والافصاح عن ممتلكات والرقابة على تسيير الاموال العامة والخاصة</a:t>
            </a:r>
            <a:endPar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algn="r" rtl="1"/>
            <a:endParaRPr lang="ar-DZ" sz="2800" b="1" dirty="0">
              <a:solidFill>
                <a:srgbClr val="FF0000"/>
              </a:solidFill>
              <a:latin typeface="Arial" panose="020B0604020202020204" pitchFamily="34" charset="0"/>
              <a:cs typeface="Arial" panose="020B0604020202020204" pitchFamily="34" charset="0"/>
            </a:endParaRPr>
          </a:p>
          <a:p>
            <a:pPr algn="r" rtl="1"/>
            <a:endParaRPr lang="en-US" sz="2800" b="1" dirty="0"/>
          </a:p>
        </p:txBody>
      </p:sp>
    </p:spTree>
    <p:extLst>
      <p:ext uri="{BB962C8B-B14F-4D97-AF65-F5344CB8AC3E}">
        <p14:creationId xmlns:p14="http://schemas.microsoft.com/office/powerpoint/2010/main" val="4134605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1F5A3-95E1-7943-1383-98B1C8D82DC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99B5AC2-88F8-BCE1-970B-5D4A4E44C85C}"/>
              </a:ext>
            </a:extLst>
          </p:cNvPr>
          <p:cNvSpPr/>
          <p:nvPr/>
        </p:nvSpPr>
        <p:spPr>
          <a:xfrm>
            <a:off x="0" y="138464"/>
            <a:ext cx="12192000" cy="714061"/>
          </a:xfrm>
          <a:prstGeom prst="rect">
            <a:avLst/>
          </a:prstGeom>
          <a:solidFill>
            <a:srgbClr val="FBE2DD"/>
          </a:solidFill>
          <a:ln>
            <a:solidFill>
              <a:srgbClr val="FB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endParaRPr>
          </a:p>
        </p:txBody>
      </p:sp>
      <p:grpSp>
        <p:nvGrpSpPr>
          <p:cNvPr id="2" name="Groupe 1">
            <a:extLst>
              <a:ext uri="{FF2B5EF4-FFF2-40B4-BE49-F238E27FC236}">
                <a16:creationId xmlns:a16="http://schemas.microsoft.com/office/drawing/2014/main" id="{C31511EB-296B-1EB1-6428-360B84EEF43C}"/>
              </a:ext>
            </a:extLst>
          </p:cNvPr>
          <p:cNvGrpSpPr/>
          <p:nvPr/>
        </p:nvGrpSpPr>
        <p:grpSpPr>
          <a:xfrm>
            <a:off x="0" y="0"/>
            <a:ext cx="12313010" cy="6665709"/>
            <a:chOff x="47061" y="1523044"/>
            <a:chExt cx="12096544" cy="3126856"/>
          </a:xfrm>
        </p:grpSpPr>
        <p:sp>
          <p:nvSpPr>
            <p:cNvPr id="11" name="Rectangle : coins arrondis 10">
              <a:extLst>
                <a:ext uri="{FF2B5EF4-FFF2-40B4-BE49-F238E27FC236}">
                  <a16:creationId xmlns:a16="http://schemas.microsoft.com/office/drawing/2014/main" id="{F4B0F6C1-2F2D-5F0B-93C5-3C5B124D5C83}"/>
                </a:ext>
              </a:extLst>
            </p:cNvPr>
            <p:cNvSpPr/>
            <p:nvPr/>
          </p:nvSpPr>
          <p:spPr>
            <a:xfrm>
              <a:off x="47061" y="1523044"/>
              <a:ext cx="12090615" cy="3126856"/>
            </a:xfrm>
            <a:prstGeom prst="roundRect">
              <a:avLst>
                <a:gd name="adj" fmla="val 296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7FB4C779-6A55-3DF5-8319-1320778B5FD5}"/>
                </a:ext>
              </a:extLst>
            </p:cNvPr>
            <p:cNvSpPr txBox="1"/>
            <p:nvPr/>
          </p:nvSpPr>
          <p:spPr>
            <a:xfrm>
              <a:off x="220520" y="1703009"/>
              <a:ext cx="11923085" cy="502423"/>
            </a:xfrm>
            <a:prstGeom prst="rect">
              <a:avLst/>
            </a:prstGeom>
            <a:noFill/>
          </p:spPr>
          <p:txBody>
            <a:bodyPr wrap="square">
              <a:spAutoFit/>
            </a:bodyPr>
            <a:lstStyle/>
            <a:p>
              <a:pPr marL="342900" marR="0" lvl="0" indent="-342900" algn="just" defTabSz="914400" rtl="1" eaLnBrk="1" fontAlgn="auto" latinLnBrk="0" hangingPunct="1">
                <a:lnSpc>
                  <a:spcPct val="100000"/>
                </a:lnSpc>
                <a:spcBef>
                  <a:spcPts val="0"/>
                </a:spcBef>
                <a:spcAft>
                  <a:spcPts val="0"/>
                </a:spcAft>
                <a:buClrTx/>
                <a:buSzTx/>
                <a:buFont typeface="Sakkal Majalla" panose="02000000000000000000" pitchFamily="2" charset="-78"/>
                <a:buChar char="-"/>
                <a:tabLst/>
                <a:defRPr/>
              </a:pPr>
              <a:endParaRPr kumimoji="0" lang="en-US" sz="2800" b="0"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cs typeface="Sakkal Majalla" panose="02000000000000000000" pitchFamily="2" charset="-78"/>
              </a:endParaRPr>
            </a:p>
            <a:p>
              <a:pPr marL="342900" marR="0" lvl="0" indent="-342900" algn="r" defTabSz="914400" rtl="1" eaLnBrk="1" fontAlgn="auto" latinLnBrk="0" hangingPunct="1">
                <a:lnSpc>
                  <a:spcPct val="115000"/>
                </a:lnSpc>
                <a:spcBef>
                  <a:spcPts val="0"/>
                </a:spcBef>
                <a:spcAft>
                  <a:spcPts val="1000"/>
                </a:spcAft>
                <a:buClrTx/>
                <a:buSzPts val="1100"/>
                <a:buFont typeface="Simplified Arabic" panose="02020603050405020304" pitchFamily="18" charset="-78"/>
                <a:buChar char="-"/>
                <a:tabLst/>
                <a:defRPr/>
              </a:pPr>
              <a:endPar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Sakkal Majalla" panose="02000000000000000000" pitchFamily="2" charset="-78"/>
              </a:endParaRPr>
            </a:p>
          </p:txBody>
        </p:sp>
      </p:grpSp>
      <p:sp>
        <p:nvSpPr>
          <p:cNvPr id="7" name="TextBox 6">
            <a:extLst>
              <a:ext uri="{FF2B5EF4-FFF2-40B4-BE49-F238E27FC236}">
                <a16:creationId xmlns:a16="http://schemas.microsoft.com/office/drawing/2014/main" id="{28402C22-E4E0-B7D7-1468-968953CBD5D7}"/>
              </a:ext>
            </a:extLst>
          </p:cNvPr>
          <p:cNvSpPr txBox="1"/>
          <p:nvPr/>
        </p:nvSpPr>
        <p:spPr>
          <a:xfrm>
            <a:off x="282634" y="1300764"/>
            <a:ext cx="11619316" cy="5139869"/>
          </a:xfrm>
          <a:prstGeom prst="rect">
            <a:avLst/>
          </a:prstGeom>
          <a:noFill/>
        </p:spPr>
        <p:txBody>
          <a:bodyPr wrap="square">
            <a:spAutoFit/>
          </a:bodyPr>
          <a:lstStyle/>
          <a:p>
            <a:pPr marR="0" lvl="0" algn="r" rtl="1"/>
            <a:r>
              <a:rPr lang="ar-DZ" sz="2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4- </a:t>
            </a:r>
            <a:r>
              <a:rPr lang="ar-SA" sz="2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قانون الصفقات العمومية: </a:t>
            </a:r>
            <a:r>
              <a:rPr lang="ar-SA" sz="2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تنص مختلف التشريعات في مجال الصفقات العمومية على ووجوب توفرمعيار الشفافية والنزاهة </a:t>
            </a:r>
            <a:r>
              <a:rPr lang="ar-DZ" sz="2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(247-15، 2015)</a:t>
            </a:r>
            <a:r>
              <a:rPr lang="ar-SA" sz="2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حيث نص قانون 15-247 على اجراءات تنظيم وابرام وتنفيذ ومراقبة الصفقات العمومية</a:t>
            </a:r>
            <a:r>
              <a:rPr lang="ar-SA" sz="2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r>
              <a:rPr lang="ar-SA" sz="2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لضمان المنافسة والشفافية </a:t>
            </a:r>
            <a:endParaRPr lang="ar-DZ" sz="2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marR="0" lvl="0" algn="r" rtl="1"/>
            <a:r>
              <a:rPr lang="ar-DZ"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ar-SA"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وهذا مايتماشى مع مبادئ حوكمة المالية الجيدة</a:t>
            </a:r>
            <a:r>
              <a:rPr lang="ar-SA" sz="2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R="0" lvl="0" algn="r" rtl="1"/>
            <a:r>
              <a:rPr lang="ar-DZ" sz="2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5- </a:t>
            </a:r>
            <a:r>
              <a:rPr lang="ar-SA" sz="2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نظام رقم 11-08المؤرخ في 5 يوليو 2008المتعلق بنظام الرقابة الداخلية للبنوك والمؤسسات المالية:</a:t>
            </a:r>
            <a:r>
              <a:rPr lang="ar-SA" sz="2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حيث نص حسب الباب الساس على القواعد الحوكمة من خلال مجموعة من المواد التي تحدد المبادئ  الاساسية لضمان حوكمة مالية فعالة في البنوك بتطبيق قواعد الشفافية والمساءلة وادارة المخاطر وهذا حسب المواد 63، 64،65،66، 68 ،</a:t>
            </a:r>
            <a:endParaRPr lang="ar-DZ" sz="2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marR="0" lvl="0" algn="r" rtl="1"/>
            <a:r>
              <a:rPr lang="ar-SA" sz="2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r>
              <a:rPr lang="ar-DZ" sz="2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r>
              <a:rPr lang="ar-SA"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ركزت هذه المواد تعزيز الشفافية والمساءلة ، إدارة المخاطر ومكافحة الفساد ، دعم استقلالية الرقابة</a:t>
            </a:r>
            <a:r>
              <a:rPr lang="ar-SA" sz="2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a:t>
            </a:r>
            <a:endParaRPr lang="ar-DZ" sz="2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marR="0" lvl="0" algn="r" rtl="1"/>
            <a:r>
              <a:rPr lang="ar-SA" sz="2400" dirty="0">
                <a:solidFill>
                  <a:srgbClr val="222222"/>
                </a:solidFill>
                <a:effectLst/>
                <a:latin typeface="Times New Roman" panose="02020603050405020304" pitchFamily="18" charset="0"/>
                <a:ea typeface="Times New Roman" panose="02020603050405020304" pitchFamily="18" charset="0"/>
                <a:cs typeface="Traditional Arabic" panose="02020603050405020304" pitchFamily="18" charset="-78"/>
              </a:rPr>
              <a:t> </a:t>
            </a:r>
            <a:r>
              <a:rPr lang="ar-DZ" sz="2400" dirty="0">
                <a:solidFill>
                  <a:srgbClr val="222222"/>
                </a:solidFill>
                <a:effectLst/>
                <a:latin typeface="Times New Roman" panose="02020603050405020304" pitchFamily="18" charset="0"/>
                <a:ea typeface="Times New Roman" panose="02020603050405020304" pitchFamily="18" charset="0"/>
                <a:cs typeface="Traditional Arabic" panose="02020603050405020304" pitchFamily="18" charset="-78"/>
              </a:rPr>
              <a:t>      </a:t>
            </a:r>
            <a:r>
              <a:rPr lang="ar-SA" sz="24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وضعت الجزائر مجموعة من الاصلاحات والقوانين المرتبطة الأخرى التزامًا واضحًا بتعزيز الحوكمة المالية في الجزائر عبر أدوات الشفافية، التخطيط، والمساءلة. إلا ان جودة الحوكمة المالية لاتزال متواضعة لمواجهة تحديات</a:t>
            </a:r>
            <a:r>
              <a:rPr lang="ar-SA" sz="2400" dirty="0">
                <a:solidFill>
                  <a:srgbClr val="222222"/>
                </a:solidFill>
                <a:effectLst/>
                <a:latin typeface="Times New Roman" panose="02020603050405020304" pitchFamily="18" charset="0"/>
                <a:ea typeface="Times New Roman" panose="02020603050405020304" pitchFamily="18" charset="0"/>
                <a:cs typeface="Traditional Arabic" panose="02020603050405020304" pitchFamily="18" charset="-78"/>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1351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BB105-179F-C332-78C3-1C385F1E166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3D791E7-A747-AF5D-97A4-85E8BB4686E1}"/>
              </a:ext>
            </a:extLst>
          </p:cNvPr>
          <p:cNvSpPr/>
          <p:nvPr/>
        </p:nvSpPr>
        <p:spPr>
          <a:xfrm>
            <a:off x="0" y="138464"/>
            <a:ext cx="12192000" cy="714061"/>
          </a:xfrm>
          <a:prstGeom prst="rect">
            <a:avLst/>
          </a:prstGeom>
          <a:solidFill>
            <a:srgbClr val="FBE2DD"/>
          </a:solidFill>
          <a:ln>
            <a:solidFill>
              <a:srgbClr val="FB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ctr" rtl="1">
              <a:lnSpc>
                <a:spcPct val="115000"/>
              </a:lnSpc>
              <a:spcAft>
                <a:spcPts val="1000"/>
              </a:spcAft>
              <a:buFont typeface="+mj-lt"/>
              <a:buAutoNum type="romanUcPeriod" startAt="2"/>
            </a:pPr>
            <a:r>
              <a:rPr lang="ar-DZ" sz="2400" b="1" dirty="0">
                <a:solidFill>
                  <a:schemeClr val="tx1"/>
                </a:solidFill>
                <a:effectLst/>
                <a:latin typeface="Calibri" panose="020F0502020204030204" pitchFamily="34" charset="0"/>
                <a:ea typeface="Calibri" panose="020F0502020204030204" pitchFamily="34" charset="0"/>
                <a:cs typeface="Traditional Arabic" panose="02020603050405020304" pitchFamily="18" charset="-78"/>
              </a:rPr>
              <a:t>مؤشرات الحوكمة المالية: </a:t>
            </a:r>
            <a:endParaRPr lang="en-US"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2" name="Groupe 1">
            <a:extLst>
              <a:ext uri="{FF2B5EF4-FFF2-40B4-BE49-F238E27FC236}">
                <a16:creationId xmlns:a16="http://schemas.microsoft.com/office/drawing/2014/main" id="{BA4F15F8-F258-E9F8-1D33-3E1F307ABF5C}"/>
              </a:ext>
            </a:extLst>
          </p:cNvPr>
          <p:cNvGrpSpPr/>
          <p:nvPr/>
        </p:nvGrpSpPr>
        <p:grpSpPr>
          <a:xfrm>
            <a:off x="-56148" y="815051"/>
            <a:ext cx="12352421" cy="5567929"/>
            <a:chOff x="47061" y="1703009"/>
            <a:chExt cx="12096544" cy="2946891"/>
          </a:xfrm>
        </p:grpSpPr>
        <p:sp>
          <p:nvSpPr>
            <p:cNvPr id="11" name="Rectangle : coins arrondis 10">
              <a:extLst>
                <a:ext uri="{FF2B5EF4-FFF2-40B4-BE49-F238E27FC236}">
                  <a16:creationId xmlns:a16="http://schemas.microsoft.com/office/drawing/2014/main" id="{866AAEBA-9258-E70D-755A-280091A753E3}"/>
                </a:ext>
              </a:extLst>
            </p:cNvPr>
            <p:cNvSpPr/>
            <p:nvPr/>
          </p:nvSpPr>
          <p:spPr>
            <a:xfrm>
              <a:off x="47061" y="1703009"/>
              <a:ext cx="12090615" cy="2946891"/>
            </a:xfrm>
            <a:prstGeom prst="roundRect">
              <a:avLst>
                <a:gd name="adj" fmla="val 296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A984F5D6-19B4-4AD4-2460-E847232A0EB5}"/>
                </a:ext>
              </a:extLst>
            </p:cNvPr>
            <p:cNvSpPr txBox="1"/>
            <p:nvPr/>
          </p:nvSpPr>
          <p:spPr>
            <a:xfrm>
              <a:off x="220520" y="1703009"/>
              <a:ext cx="11923085" cy="502423"/>
            </a:xfrm>
            <a:prstGeom prst="rect">
              <a:avLst/>
            </a:prstGeom>
            <a:noFill/>
          </p:spPr>
          <p:txBody>
            <a:bodyPr wrap="square">
              <a:spAutoFit/>
            </a:bodyPr>
            <a:lstStyle/>
            <a:p>
              <a:pPr marL="342900" marR="0" lvl="0" indent="-342900" algn="just" defTabSz="914400" rtl="1" eaLnBrk="1" fontAlgn="auto" latinLnBrk="0" hangingPunct="1">
                <a:lnSpc>
                  <a:spcPct val="100000"/>
                </a:lnSpc>
                <a:spcBef>
                  <a:spcPts val="0"/>
                </a:spcBef>
                <a:spcAft>
                  <a:spcPts val="0"/>
                </a:spcAft>
                <a:buClrTx/>
                <a:buSzTx/>
                <a:buFont typeface="Sakkal Majalla" panose="02000000000000000000" pitchFamily="2" charset="-78"/>
                <a:buChar char="-"/>
                <a:tabLst/>
                <a:defRPr/>
              </a:pPr>
              <a:endParaRPr kumimoji="0" lang="en-US" sz="2800" b="0"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cs typeface="Sakkal Majalla" panose="02000000000000000000" pitchFamily="2" charset="-78"/>
              </a:endParaRPr>
            </a:p>
            <a:p>
              <a:pPr marL="342900" marR="0" lvl="0" indent="-342900" algn="r" defTabSz="914400" rtl="1" eaLnBrk="1" fontAlgn="auto" latinLnBrk="0" hangingPunct="1">
                <a:lnSpc>
                  <a:spcPct val="115000"/>
                </a:lnSpc>
                <a:spcBef>
                  <a:spcPts val="0"/>
                </a:spcBef>
                <a:spcAft>
                  <a:spcPts val="1000"/>
                </a:spcAft>
                <a:buClrTx/>
                <a:buSzPts val="1100"/>
                <a:buFont typeface="Simplified Arabic" panose="02020603050405020304" pitchFamily="18" charset="-78"/>
                <a:buChar char="-"/>
                <a:tabLst/>
                <a:defRPr/>
              </a:pPr>
              <a:endPar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Sakkal Majalla" panose="02000000000000000000" pitchFamily="2" charset="-78"/>
              </a:endParaRPr>
            </a:p>
          </p:txBody>
        </p:sp>
      </p:grpSp>
      <p:sp>
        <p:nvSpPr>
          <p:cNvPr id="8" name="TextBox 7">
            <a:extLst>
              <a:ext uri="{FF2B5EF4-FFF2-40B4-BE49-F238E27FC236}">
                <a16:creationId xmlns:a16="http://schemas.microsoft.com/office/drawing/2014/main" id="{73C56E30-FBC5-4C54-F86E-4AA7F11B24FA}"/>
              </a:ext>
            </a:extLst>
          </p:cNvPr>
          <p:cNvSpPr txBox="1"/>
          <p:nvPr/>
        </p:nvSpPr>
        <p:spPr>
          <a:xfrm>
            <a:off x="497305" y="1192555"/>
            <a:ext cx="11245516" cy="369332"/>
          </a:xfrm>
          <a:prstGeom prst="rect">
            <a:avLst/>
          </a:prstGeom>
          <a:noFill/>
        </p:spPr>
        <p:txBody>
          <a:bodyPr wrap="square">
            <a:spAutoFit/>
          </a:bodyPr>
          <a:lstStyle/>
          <a:p>
            <a:pPr algn="r" rtl="1"/>
            <a:r>
              <a:rPr lang="ar-DZ" sz="1400" b="1" dirty="0">
                <a:effectLst/>
                <a:latin typeface="Calibri" panose="020F0502020204030204" pitchFamily="34" charset="0"/>
                <a:ea typeface="Calibri" panose="020F0502020204030204" pitchFamily="34" charset="0"/>
                <a:cs typeface="Traditional Arabic" panose="02020603050405020304" pitchFamily="18" charset="-78"/>
              </a:rPr>
              <a:t> </a:t>
            </a:r>
            <a:r>
              <a:rPr lang="ar-DZ" b="1" dirty="0">
                <a:effectLst/>
                <a:latin typeface="Arial" panose="020B0604020202020204" pitchFamily="34" charset="0"/>
                <a:ea typeface="Calibri" panose="020F0502020204030204" pitchFamily="34" charset="0"/>
                <a:cs typeface="Arial" panose="020B0604020202020204" pitchFamily="34" charset="0"/>
              </a:rPr>
              <a:t>فيمايلي بعض المؤشرات الحوكمة المالية في الجزائر بناءا على معطيات منظمات الدولية البنك الدولي والمنظمة الشفافية الدولية والتي نوردها كالاتي</a:t>
            </a:r>
            <a:r>
              <a:rPr lang="ar-DZ" sz="1400" dirty="0">
                <a:effectLst/>
                <a:latin typeface="Calibri" panose="020F0502020204030204" pitchFamily="34" charset="0"/>
                <a:ea typeface="Calibri" panose="020F0502020204030204" pitchFamily="34" charset="0"/>
                <a:cs typeface="Traditional Arabic" panose="02020603050405020304" pitchFamily="18" charset="-78"/>
              </a:rPr>
              <a:t>:</a:t>
            </a:r>
            <a:endParaRPr lang="en-US" dirty="0"/>
          </a:p>
        </p:txBody>
      </p:sp>
      <p:sp>
        <p:nvSpPr>
          <p:cNvPr id="12" name="TextBox 11">
            <a:extLst>
              <a:ext uri="{FF2B5EF4-FFF2-40B4-BE49-F238E27FC236}">
                <a16:creationId xmlns:a16="http://schemas.microsoft.com/office/drawing/2014/main" id="{02D57F94-3EF2-2352-D33C-33AAD9D33AFD}"/>
              </a:ext>
            </a:extLst>
          </p:cNvPr>
          <p:cNvSpPr txBox="1"/>
          <p:nvPr/>
        </p:nvSpPr>
        <p:spPr>
          <a:xfrm>
            <a:off x="508685" y="1764341"/>
            <a:ext cx="11399881" cy="3923125"/>
          </a:xfrm>
          <a:prstGeom prst="rect">
            <a:avLst/>
          </a:prstGeom>
          <a:noFill/>
        </p:spPr>
        <p:txBody>
          <a:bodyPr wrap="square">
            <a:spAutoFit/>
          </a:bodyPr>
          <a:lstStyle/>
          <a:p>
            <a:pPr marL="342900" marR="0" lvl="0" indent="-342900" algn="just" rtl="1">
              <a:lnSpc>
                <a:spcPct val="115000"/>
              </a:lnSpc>
              <a:spcAft>
                <a:spcPts val="1000"/>
              </a:spcAft>
              <a:buFont typeface="+mj-lt"/>
              <a:buAutoNum type="arabicPeriod"/>
            </a:pPr>
            <a:r>
              <a:rPr lang="ar-SA" sz="1600" b="1" dirty="0">
                <a:solidFill>
                  <a:srgbClr val="333333"/>
                </a:solidFill>
                <a:effectLst/>
                <a:latin typeface="Times New Roman" panose="02020603050405020304" pitchFamily="18" charset="0"/>
                <a:ea typeface="Times New Roman" panose="02020603050405020304" pitchFamily="18" charset="0"/>
                <a:cs typeface="Traditional Arabic" panose="02020603050405020304" pitchFamily="18" charset="-78"/>
              </a:rPr>
              <a:t>.</a:t>
            </a:r>
            <a:r>
              <a:rPr lang="ar-DZ" sz="2000" dirty="0">
                <a:latin typeface="Arial" panose="020B0604020202020204" pitchFamily="34" charset="0"/>
                <a:ea typeface="Calibri" panose="020F0502020204030204" pitchFamily="34" charset="0"/>
              </a:rPr>
              <a:t> </a:t>
            </a:r>
            <a:r>
              <a:rPr lang="ar-SA" sz="2400" b="1" dirty="0">
                <a:solidFill>
                  <a:srgbClr val="2C2F34"/>
                </a:solidFill>
                <a:latin typeface="Traditional Arabic" panose="02020603050405020304" pitchFamily="18" charset="-78"/>
                <a:ea typeface="Times New Roman" panose="02020603050405020304" pitchFamily="18" charset="0"/>
                <a:cs typeface="Traditional Arabic" panose="02020603050405020304" pitchFamily="18" charset="-78"/>
              </a:rPr>
              <a:t>كشف</a:t>
            </a:r>
            <a:r>
              <a:rPr lang="ar-DZ" sz="2400" b="1" dirty="0">
                <a:solidFill>
                  <a:srgbClr val="FF0000"/>
                </a:solidFill>
                <a:latin typeface="Arial" panose="020B0604020202020204" pitchFamily="34" charset="0"/>
                <a:ea typeface="Calibri" panose="020F0502020204030204" pitchFamily="34" charset="0"/>
              </a:rPr>
              <a:t>مؤشر السيطرة على الفساد:</a:t>
            </a:r>
            <a:endParaRPr lang="en-US"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r" rtl="1">
              <a:lnSpc>
                <a:spcPct val="150000"/>
              </a:lnSpc>
            </a:pPr>
            <a:r>
              <a:rPr lang="ar-SA" sz="2400" b="1" dirty="0">
                <a:solidFill>
                  <a:srgbClr val="2C2F34"/>
                </a:solidFill>
                <a:latin typeface="Traditional Arabic" panose="02020603050405020304" pitchFamily="18" charset="-78"/>
                <a:ea typeface="Times New Roman" panose="02020603050405020304" pitchFamily="18" charset="0"/>
                <a:cs typeface="Traditional Arabic" panose="02020603050405020304" pitchFamily="18" charset="-78"/>
              </a:rPr>
              <a:t> مؤشر مُدرَكات الفساد لعام 2023 الذي أصدرته منظمة الشفافية الدولية ، عن احتلال الجزائر لمراتب متدنية باحتلالها المرتبة 104 على المستوى العالمي</a:t>
            </a:r>
            <a:r>
              <a:rPr lang="en-US" sz="2400" b="1" dirty="0">
                <a:solidFill>
                  <a:srgbClr val="2C2F34"/>
                </a:solidFill>
                <a:latin typeface="Traditional Arabic" panose="02020603050405020304" pitchFamily="18" charset="-78"/>
                <a:ea typeface="Times New Roman" panose="02020603050405020304" pitchFamily="18" charset="0"/>
                <a:cs typeface="Traditional Arabic" panose="02020603050405020304" pitchFamily="18" charset="-78"/>
              </a:rPr>
              <a:t>.</a:t>
            </a:r>
            <a:r>
              <a:rPr lang="ar-SA" sz="2400" b="1" dirty="0">
                <a:solidFill>
                  <a:srgbClr val="2C2F34"/>
                </a:solidFill>
                <a:latin typeface="Traditional Arabic" panose="02020603050405020304" pitchFamily="18" charset="-78"/>
                <a:ea typeface="Times New Roman" panose="02020603050405020304" pitchFamily="18" charset="0"/>
                <a:cs typeface="Traditional Arabic" panose="02020603050405020304" pitchFamily="18" charset="-78"/>
              </a:rPr>
              <a:t>أظهر</a:t>
            </a:r>
            <a:r>
              <a:rPr lang="ar-SA" sz="2400" b="1" dirty="0">
                <a:solidFill>
                  <a:srgbClr val="000000"/>
                </a:solidFill>
                <a:latin typeface="Traditional Arabic" panose="02020603050405020304" pitchFamily="18" charset="-78"/>
                <a:ea typeface="Times New Roman" panose="02020603050405020304" pitchFamily="18" charset="0"/>
                <a:cs typeface="Traditional Arabic" panose="02020603050405020304" pitchFamily="18" charset="-78"/>
              </a:rPr>
              <a:t> </a:t>
            </a:r>
            <a:r>
              <a:rPr lang="ar-SA" sz="2400" b="1" u="sng" dirty="0">
                <a:solidFill>
                  <a:srgbClr val="000000"/>
                </a:solidFill>
                <a:latin typeface="Traditional Arabic" panose="02020603050405020304" pitchFamily="18" charset="-78"/>
                <a:ea typeface="Times New Roman" panose="02020603050405020304" pitchFamily="18" charset="0"/>
                <a:cs typeface="Traditional Arabic" panose="02020603050405020304" pitchFamily="18" charset="-78"/>
                <a:hlinkClick r:id="rId2"/>
              </a:rPr>
              <a:t>مؤشر التصنيف العالمي لمكافحة الفساد</a:t>
            </a:r>
            <a:r>
              <a:rPr lang="en-US" sz="2400" b="1" dirty="0">
                <a:solidFill>
                  <a:srgbClr val="2C2F34"/>
                </a:solidFill>
                <a:latin typeface="Traditional Arabic" panose="02020603050405020304" pitchFamily="18" charset="-78"/>
                <a:ea typeface="Times New Roman" panose="02020603050405020304" pitchFamily="18" charset="0"/>
                <a:cs typeface="Traditional Arabic" panose="02020603050405020304" pitchFamily="18" charset="-78"/>
              </a:rPr>
              <a:t> 2023 </a:t>
            </a:r>
            <a:r>
              <a:rPr lang="ar-SA" sz="2400" b="1" dirty="0">
                <a:solidFill>
                  <a:srgbClr val="2C2F34"/>
                </a:solidFill>
                <a:latin typeface="Traditional Arabic" panose="02020603050405020304" pitchFamily="18" charset="-78"/>
                <a:ea typeface="Times New Roman" panose="02020603050405020304" pitchFamily="18" charset="0"/>
                <a:cs typeface="Traditional Arabic" panose="02020603050405020304" pitchFamily="18" charset="-78"/>
              </a:rPr>
              <a:t>عن تحسن تصنيف الجزائر التي جاءت في المرتبة 104 عالميا بحصولها على 36 نقطة من أصل 100، في الوقت الذي جاءت في المرتبة 116 في تقرير عام 2022 والمرتبة 117 للعام 2021. </a:t>
            </a:r>
            <a:endParaRPr lang="en-US" sz="2000" b="1" dirty="0">
              <a:latin typeface="Traditional Arabic" panose="02020603050405020304" pitchFamily="18" charset="-78"/>
              <a:ea typeface="Times New Roman" panose="02020603050405020304" pitchFamily="18" charset="0"/>
              <a:cs typeface="Traditional Arabic" panose="02020603050405020304" pitchFamily="18" charset="-78"/>
            </a:endParaRPr>
          </a:p>
          <a:p>
            <a:pPr marL="342900" marR="0" lvl="0" indent="-342900" algn="r" rtl="1">
              <a:lnSpc>
                <a:spcPct val="150000"/>
              </a:lnSpc>
              <a:buFont typeface="+mj-lt"/>
              <a:buAutoNum type="arabicPeriod"/>
            </a:pPr>
            <a:r>
              <a:rPr lang="ar-SA" sz="24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rPr>
              <a:t>مؤشر الشفافية: </a:t>
            </a:r>
            <a:endParaRPr lang="en-US" sz="2000" b="1" dirty="0">
              <a:solidFill>
                <a:srgbClr val="FF0000"/>
              </a:solidFill>
              <a:latin typeface="Traditional Arabic" panose="02020603050405020304" pitchFamily="18" charset="-78"/>
              <a:ea typeface="Times New Roman" panose="02020603050405020304" pitchFamily="18" charset="0"/>
              <a:cs typeface="Traditional Arabic" panose="02020603050405020304" pitchFamily="18" charset="-78"/>
            </a:endParaRPr>
          </a:p>
          <a:p>
            <a:pPr algn="r" rtl="1">
              <a:lnSpc>
                <a:spcPct val="150000"/>
              </a:lnSpc>
            </a:pPr>
            <a:r>
              <a:rPr lang="ar-SA" sz="2400" b="1" dirty="0">
                <a:solidFill>
                  <a:srgbClr val="2C2F34"/>
                </a:solidFill>
                <a:latin typeface="Traditional Arabic" panose="02020603050405020304" pitchFamily="18" charset="-78"/>
                <a:ea typeface="Times New Roman" panose="02020603050405020304" pitchFamily="18" charset="0"/>
                <a:cs typeface="Traditional Arabic" panose="02020603050405020304" pitchFamily="18" charset="-78"/>
              </a:rPr>
              <a:t>        يقيس هذا المؤشر إمكانية وصول على المعلومات المتعلقة بزيادة موارد العامة وانفاقها. وباستخدام هذا المؤشر حصلت </a:t>
            </a:r>
            <a:r>
              <a:rPr lang="ar-SA" sz="2400" b="1" dirty="0">
                <a:solidFill>
                  <a:srgbClr val="333333"/>
                </a:solidFill>
                <a:latin typeface="Traditional Arabic" panose="02020603050405020304" pitchFamily="18" charset="-78"/>
                <a:ea typeface="Times New Roman" panose="02020603050405020304" pitchFamily="18" charset="0"/>
                <a:cs typeface="Traditional Arabic" panose="02020603050405020304" pitchFamily="18" charset="-78"/>
              </a:rPr>
              <a:t>درجة الشفافية في الجزائر</a:t>
            </a:r>
            <a:r>
              <a:rPr lang="en-US" sz="2400" b="1" dirty="0">
                <a:solidFill>
                  <a:srgbClr val="333333"/>
                </a:solidFill>
                <a:latin typeface="Traditional Arabic" panose="02020603050405020304" pitchFamily="18" charset="-78"/>
                <a:ea typeface="Times New Roman" panose="02020603050405020304" pitchFamily="18" charset="0"/>
                <a:cs typeface="Traditional Arabic" panose="02020603050405020304" pitchFamily="18" charset="-78"/>
              </a:rPr>
              <a:t> (15) </a:t>
            </a:r>
            <a:r>
              <a:rPr lang="ar-SA" sz="2400" b="1" dirty="0">
                <a:solidFill>
                  <a:srgbClr val="333333"/>
                </a:solidFill>
                <a:latin typeface="Traditional Arabic" panose="02020603050405020304" pitchFamily="18" charset="-78"/>
                <a:ea typeface="Times New Roman" panose="02020603050405020304" pitchFamily="18" charset="0"/>
                <a:cs typeface="Traditional Arabic" panose="02020603050405020304" pitchFamily="18" charset="-78"/>
              </a:rPr>
              <a:t>لعام 2023  أعلى بشكل ملحوظ من من الدرجة التي حصل عليها في عام 2021 </a:t>
            </a:r>
            <a:endParaRPr lang="en-US" sz="2000" b="1" dirty="0">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932839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824A0-62E1-EDB7-4710-6FA21FDB4F2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C948113-D0B7-8EFB-C781-D0615DF7B2CC}"/>
              </a:ext>
            </a:extLst>
          </p:cNvPr>
          <p:cNvSpPr/>
          <p:nvPr/>
        </p:nvSpPr>
        <p:spPr>
          <a:xfrm>
            <a:off x="0" y="138464"/>
            <a:ext cx="12192000" cy="714061"/>
          </a:xfrm>
          <a:prstGeom prst="rect">
            <a:avLst/>
          </a:prstGeom>
          <a:solidFill>
            <a:srgbClr val="FBE2DD"/>
          </a:solidFill>
          <a:ln>
            <a:solidFill>
              <a:srgbClr val="FB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a:ln w="0"/>
                <a:solidFill>
                  <a:schemeClr val="tx1"/>
                </a:solidFill>
                <a:effectLst>
                  <a:outerShdw blurRad="38100" dist="19050" dir="2700000" algn="tl" rotWithShape="0">
                    <a:prstClr val="black">
                      <a:alpha val="40000"/>
                    </a:prstClr>
                  </a:outerShdw>
                </a:effectLst>
                <a:uLnTx/>
                <a:uFillTx/>
                <a:latin typeface="Sakkal Majalla" panose="02000000000000000000" pitchFamily="2" charset="-78"/>
                <a:cs typeface="Sakkal Majalla" panose="02000000000000000000" pitchFamily="2" charset="-78"/>
              </a:rPr>
              <a:t> </a:t>
            </a:r>
            <a:endParaRPr kumimoji="0" lang="fr-FR" sz="3200" b="1" i="0" u="none" strike="noStrike" kern="1200" cap="none" spc="0" normalizeH="0" baseline="0" noProof="0" dirty="0">
              <a:ln w="0"/>
              <a:solidFill>
                <a:schemeClr val="tx1"/>
              </a:solidFill>
              <a:effectLst>
                <a:outerShdw blurRad="38100" dist="19050" dir="2700000" algn="tl" rotWithShape="0">
                  <a:prstClr val="black">
                    <a:alpha val="40000"/>
                  </a:prstClr>
                </a:outerShdw>
              </a:effectLst>
              <a:uLnTx/>
              <a:uFillTx/>
              <a:latin typeface="Sakkal Majalla" panose="02000000000000000000" pitchFamily="2" charset="-78"/>
              <a:cs typeface="Sakkal Majalla" panose="02000000000000000000" pitchFamily="2" charset="-78"/>
            </a:endParaRPr>
          </a:p>
        </p:txBody>
      </p:sp>
      <p:grpSp>
        <p:nvGrpSpPr>
          <p:cNvPr id="2" name="Groupe 1">
            <a:extLst>
              <a:ext uri="{FF2B5EF4-FFF2-40B4-BE49-F238E27FC236}">
                <a16:creationId xmlns:a16="http://schemas.microsoft.com/office/drawing/2014/main" id="{51A85E07-7A28-47ED-7BE1-36F1C2912414}"/>
              </a:ext>
            </a:extLst>
          </p:cNvPr>
          <p:cNvGrpSpPr/>
          <p:nvPr/>
        </p:nvGrpSpPr>
        <p:grpSpPr>
          <a:xfrm>
            <a:off x="-176463" y="0"/>
            <a:ext cx="12489473" cy="6665709"/>
            <a:chOff x="47061" y="1523044"/>
            <a:chExt cx="12096544" cy="3126856"/>
          </a:xfrm>
        </p:grpSpPr>
        <p:sp>
          <p:nvSpPr>
            <p:cNvPr id="11" name="Rectangle : coins arrondis 10">
              <a:extLst>
                <a:ext uri="{FF2B5EF4-FFF2-40B4-BE49-F238E27FC236}">
                  <a16:creationId xmlns:a16="http://schemas.microsoft.com/office/drawing/2014/main" id="{930FA9A0-80BD-6052-3008-B0F3F3F53250}"/>
                </a:ext>
              </a:extLst>
            </p:cNvPr>
            <p:cNvSpPr/>
            <p:nvPr/>
          </p:nvSpPr>
          <p:spPr>
            <a:xfrm>
              <a:off x="47061" y="1523044"/>
              <a:ext cx="12090615" cy="3126856"/>
            </a:xfrm>
            <a:prstGeom prst="roundRect">
              <a:avLst>
                <a:gd name="adj" fmla="val 296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A4387D35-C451-4CBA-112F-2FB7C395F25F}"/>
                </a:ext>
              </a:extLst>
            </p:cNvPr>
            <p:cNvSpPr txBox="1"/>
            <p:nvPr/>
          </p:nvSpPr>
          <p:spPr>
            <a:xfrm>
              <a:off x="220520" y="1703009"/>
              <a:ext cx="11923085" cy="502423"/>
            </a:xfrm>
            <a:prstGeom prst="rect">
              <a:avLst/>
            </a:prstGeom>
            <a:noFill/>
          </p:spPr>
          <p:txBody>
            <a:bodyPr wrap="square">
              <a:spAutoFit/>
            </a:bodyPr>
            <a:lstStyle/>
            <a:p>
              <a:pPr marL="342900" marR="0" lvl="0" indent="-342900" algn="just" defTabSz="914400" rtl="1" eaLnBrk="1" fontAlgn="auto" latinLnBrk="0" hangingPunct="1">
                <a:lnSpc>
                  <a:spcPct val="100000"/>
                </a:lnSpc>
                <a:spcBef>
                  <a:spcPts val="0"/>
                </a:spcBef>
                <a:spcAft>
                  <a:spcPts val="0"/>
                </a:spcAft>
                <a:buClrTx/>
                <a:buSzTx/>
                <a:buFont typeface="Sakkal Majalla" panose="02000000000000000000" pitchFamily="2" charset="-78"/>
                <a:buChar char="-"/>
                <a:tabLst/>
                <a:defRPr/>
              </a:pPr>
              <a:endParaRPr kumimoji="0" lang="en-US" sz="2800" b="0" i="0" u="none" strike="noStrike" kern="1200" cap="none" spc="0" normalizeH="0" baseline="0" noProof="0" dirty="0">
                <a:ln>
                  <a:noFill/>
                </a:ln>
                <a:solidFill>
                  <a:prstClr val="black"/>
                </a:solidFill>
                <a:effectLst/>
                <a:uLnTx/>
                <a:uFillTx/>
                <a:latin typeface="Sakkal Majalla" panose="02000000000000000000" pitchFamily="2" charset="-78"/>
                <a:ea typeface="Times New Roman" panose="02020603050405020304" pitchFamily="18" charset="0"/>
                <a:cs typeface="Sakkal Majalla" panose="02000000000000000000" pitchFamily="2" charset="-78"/>
              </a:endParaRPr>
            </a:p>
            <a:p>
              <a:pPr marL="342900" marR="0" lvl="0" indent="-342900" algn="r" defTabSz="914400" rtl="1" eaLnBrk="1" fontAlgn="auto" latinLnBrk="0" hangingPunct="1">
                <a:lnSpc>
                  <a:spcPct val="115000"/>
                </a:lnSpc>
                <a:spcBef>
                  <a:spcPts val="0"/>
                </a:spcBef>
                <a:spcAft>
                  <a:spcPts val="1000"/>
                </a:spcAft>
                <a:buClrTx/>
                <a:buSzPts val="1100"/>
                <a:buFont typeface="Simplified Arabic" panose="02020603050405020304" pitchFamily="18" charset="-78"/>
                <a:buChar char="-"/>
                <a:tabLst/>
                <a:defRPr/>
              </a:pPr>
              <a:endParaRPr kumimoji="0" lang="fr-FR"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Sakkal Majalla" panose="02000000000000000000" pitchFamily="2" charset="-78"/>
              </a:endParaRPr>
            </a:p>
          </p:txBody>
        </p:sp>
      </p:grpSp>
      <p:pic>
        <p:nvPicPr>
          <p:cNvPr id="5" name="Picture 4">
            <a:extLst>
              <a:ext uri="{FF2B5EF4-FFF2-40B4-BE49-F238E27FC236}">
                <a16:creationId xmlns:a16="http://schemas.microsoft.com/office/drawing/2014/main" id="{80A11069-7348-9144-62B9-7E5F4FD9F4B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305" y="737585"/>
            <a:ext cx="10876548" cy="2952099"/>
          </a:xfrm>
          <a:prstGeom prst="rect">
            <a:avLst/>
          </a:prstGeom>
          <a:noFill/>
          <a:ln>
            <a:noFill/>
          </a:ln>
        </p:spPr>
      </p:pic>
      <p:sp>
        <p:nvSpPr>
          <p:cNvPr id="8" name="TextBox 7">
            <a:extLst>
              <a:ext uri="{FF2B5EF4-FFF2-40B4-BE49-F238E27FC236}">
                <a16:creationId xmlns:a16="http://schemas.microsoft.com/office/drawing/2014/main" id="{A0B1F56A-528E-6482-2C95-A8AA7B4A3255}"/>
              </a:ext>
            </a:extLst>
          </p:cNvPr>
          <p:cNvSpPr txBox="1"/>
          <p:nvPr/>
        </p:nvSpPr>
        <p:spPr>
          <a:xfrm>
            <a:off x="3035969" y="301620"/>
            <a:ext cx="6489030" cy="353943"/>
          </a:xfrm>
          <a:prstGeom prst="rect">
            <a:avLst/>
          </a:prstGeom>
          <a:noFill/>
        </p:spPr>
        <p:txBody>
          <a:bodyPr wrap="square">
            <a:spAutoFit/>
          </a:bodyPr>
          <a:lstStyle/>
          <a:p>
            <a:pPr marL="0" marR="0" algn="ctr" rtl="1">
              <a:lnSpc>
                <a:spcPts val="1950"/>
              </a:lnSpc>
            </a:pPr>
            <a:r>
              <a:rPr lang="ar-SA" b="1" dirty="0">
                <a:solidFill>
                  <a:srgbClr val="333333"/>
                </a:solidFill>
                <a:effectLst/>
                <a:latin typeface="Times New Roman" panose="02020603050405020304" pitchFamily="18" charset="0"/>
                <a:ea typeface="Times New Roman" panose="02020603050405020304" pitchFamily="18" charset="0"/>
                <a:cs typeface="Traditional Arabic" panose="02020603050405020304" pitchFamily="18" charset="-78"/>
              </a:rPr>
              <a:t>الشكل رقم (01) : مقارنة نسبة االشفافية في الجزائر مع الدول الاخرى</a:t>
            </a:r>
            <a:endParaRPr lang="en-US" sz="16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9D9D5620-419D-8250-5CE8-BCF12FB1209C}"/>
              </a:ext>
            </a:extLst>
          </p:cNvPr>
          <p:cNvSpPr txBox="1"/>
          <p:nvPr/>
        </p:nvSpPr>
        <p:spPr>
          <a:xfrm>
            <a:off x="224589" y="4043627"/>
            <a:ext cx="10876548" cy="595035"/>
          </a:xfrm>
          <a:prstGeom prst="rect">
            <a:avLst/>
          </a:prstGeom>
          <a:noFill/>
        </p:spPr>
        <p:txBody>
          <a:bodyPr wrap="square">
            <a:spAutoFit/>
          </a:bodyPr>
          <a:lstStyle/>
          <a:p>
            <a:pPr marL="0" marR="0" algn="r" rtl="1">
              <a:lnSpc>
                <a:spcPts val="1950"/>
              </a:lnSpc>
            </a:pPr>
            <a:r>
              <a:rPr lang="ar-SA" sz="2400" b="1" dirty="0">
                <a:solidFill>
                  <a:srgbClr val="333333"/>
                </a:solidFill>
                <a:effectLst/>
                <a:latin typeface="Traditional Arabic" panose="02020603050405020304" pitchFamily="18" charset="-78"/>
                <a:ea typeface="Times New Roman" panose="02020603050405020304" pitchFamily="18" charset="0"/>
                <a:cs typeface="Traditional Arabic" panose="02020603050405020304" pitchFamily="18" charset="-78"/>
              </a:rPr>
              <a:t>وبالتالي على الدولة الجزائر انتاج ونشر تقارير المراجعة تقاريرنهاية السنة عبر الانترنت في الوقت المناسب.</a:t>
            </a:r>
            <a:endParaRPr lang="en-US" sz="2000" b="1" dirty="0">
              <a:effectLst/>
              <a:latin typeface="Traditional Arabic" panose="02020603050405020304" pitchFamily="18" charset="-78"/>
              <a:ea typeface="Times New Roman" panose="02020603050405020304" pitchFamily="18" charset="0"/>
              <a:cs typeface="Traditional Arabic" panose="02020603050405020304" pitchFamily="18" charset="-78"/>
            </a:endParaRPr>
          </a:p>
          <a:p>
            <a:pPr marL="0" marR="0" algn="r" rtl="1">
              <a:lnSpc>
                <a:spcPts val="1950"/>
              </a:lnSpc>
            </a:pPr>
            <a:r>
              <a:rPr lang="ar-SA" sz="1400" dirty="0">
                <a:solidFill>
                  <a:srgbClr val="333333"/>
                </a:solidFill>
                <a:effectLst/>
                <a:latin typeface="Times New Roman" panose="02020603050405020304" pitchFamily="18" charset="0"/>
                <a:ea typeface="Times New Roman" panose="02020603050405020304" pitchFamily="18" charset="0"/>
                <a:cs typeface="Traditional Arabic" panose="02020603050405020304" pitchFamily="18" charset="-78"/>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9023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avec coins arrondis en diagonale 3">
            <a:extLst>
              <a:ext uri="{FF2B5EF4-FFF2-40B4-BE49-F238E27FC236}">
                <a16:creationId xmlns:a16="http://schemas.microsoft.com/office/drawing/2014/main" id="{C01E4E31-20A2-47C7-8E93-7D8DF4F188FF}"/>
              </a:ext>
            </a:extLst>
          </p:cNvPr>
          <p:cNvSpPr/>
          <p:nvPr/>
        </p:nvSpPr>
        <p:spPr>
          <a:xfrm>
            <a:off x="-112324" y="26106"/>
            <a:ext cx="12416647" cy="6831894"/>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algn="r" rtl="1">
              <a:lnSpc>
                <a:spcPts val="1950"/>
              </a:lnSpc>
            </a:pPr>
            <a:r>
              <a:rPr lang="ar-SA" sz="1800" dirty="0">
                <a:solidFill>
                  <a:srgbClr val="333333"/>
                </a:solidFill>
                <a:effectLst/>
                <a:latin typeface="Times New Roman" panose="02020603050405020304" pitchFamily="18" charset="0"/>
                <a:ea typeface="Times New Roman" panose="02020603050405020304" pitchFamily="18" charset="0"/>
                <a:cs typeface="Traditional Arabic" panose="02020603050405020304" pitchFamily="18" charset="-78"/>
              </a:rPr>
              <a:t>م</a:t>
            </a:r>
            <a:endParaRPr lang="ar-DZ" sz="1800" dirty="0">
              <a:solidFill>
                <a:srgbClr val="333333"/>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r" rtl="1">
              <a:lnSpc>
                <a:spcPts val="1950"/>
              </a:lnSpc>
            </a:pPr>
            <a:endParaRPr lang="ar-DZ" dirty="0">
              <a:solidFill>
                <a:srgbClr val="333333"/>
              </a:solidFill>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r" rtl="1">
              <a:lnSpc>
                <a:spcPts val="1950"/>
              </a:lnSpc>
            </a:pPr>
            <a:endParaRPr lang="ar-DZ" sz="1800" dirty="0">
              <a:solidFill>
                <a:srgbClr val="333333"/>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r" rtl="1">
              <a:lnSpc>
                <a:spcPts val="1950"/>
              </a:lnSpc>
            </a:pPr>
            <a:endParaRPr lang="ar-DZ" dirty="0">
              <a:solidFill>
                <a:srgbClr val="333333"/>
              </a:solidFill>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r" rtl="1">
              <a:lnSpc>
                <a:spcPts val="1950"/>
              </a:lnSpc>
            </a:pPr>
            <a:endParaRPr lang="ar-DZ" sz="1800" dirty="0">
              <a:solidFill>
                <a:srgbClr val="333333"/>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r" rtl="1">
              <a:lnSpc>
                <a:spcPts val="1950"/>
              </a:lnSpc>
            </a:pPr>
            <a:endParaRPr lang="ar-DZ" dirty="0">
              <a:solidFill>
                <a:srgbClr val="333333"/>
              </a:solidFill>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r" rtl="1">
              <a:lnSpc>
                <a:spcPts val="1950"/>
              </a:lnSpc>
            </a:pPr>
            <a:endParaRPr lang="ar-DZ" sz="1800" dirty="0">
              <a:solidFill>
                <a:srgbClr val="333333"/>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r" rtl="1">
              <a:lnSpc>
                <a:spcPts val="1950"/>
              </a:lnSpc>
            </a:pPr>
            <a:endParaRPr lang="ar-DZ" dirty="0">
              <a:solidFill>
                <a:srgbClr val="333333"/>
              </a:solidFill>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r" rtl="1">
              <a:lnSpc>
                <a:spcPts val="1950"/>
              </a:lnSpc>
            </a:pPr>
            <a:endParaRPr lang="ar-DZ" sz="1800" dirty="0">
              <a:solidFill>
                <a:srgbClr val="333333"/>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r" rtl="1">
              <a:lnSpc>
                <a:spcPts val="1950"/>
              </a:lnSpc>
            </a:pPr>
            <a:endParaRPr lang="ar-DZ" dirty="0">
              <a:solidFill>
                <a:srgbClr val="333333"/>
              </a:solidFill>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r" rtl="1">
              <a:lnSpc>
                <a:spcPts val="1950"/>
              </a:lnSpc>
            </a:pPr>
            <a:endParaRPr lang="ar-DZ" sz="1800" dirty="0">
              <a:solidFill>
                <a:srgbClr val="333333"/>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r" rtl="1">
              <a:lnSpc>
                <a:spcPts val="1950"/>
              </a:lnSpc>
            </a:pPr>
            <a:endParaRPr lang="ar-DZ" dirty="0">
              <a:solidFill>
                <a:srgbClr val="333333"/>
              </a:solidFill>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r" rtl="1">
              <a:lnSpc>
                <a:spcPts val="1950"/>
              </a:lnSpc>
            </a:pPr>
            <a:endParaRPr lang="ar-DZ" sz="1800" dirty="0">
              <a:solidFill>
                <a:srgbClr val="333333"/>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algn="r" rtl="1">
              <a:lnSpc>
                <a:spcPts val="1950"/>
              </a:lnSpc>
            </a:pPr>
            <a:r>
              <a:rPr lang="ar-DZ" sz="2400" b="1" dirty="0">
                <a:solidFill>
                  <a:srgbClr val="333333"/>
                </a:solidFill>
                <a:effectLst/>
                <a:latin typeface="Times New Roman" panose="02020603050405020304" pitchFamily="18" charset="0"/>
                <a:ea typeface="Times New Roman" panose="02020603050405020304" pitchFamily="18" charset="0"/>
                <a:cs typeface="Traditional Arabic" panose="02020603050405020304" pitchFamily="18" charset="-78"/>
              </a:rPr>
              <a:t>من </a:t>
            </a:r>
            <a:r>
              <a:rPr lang="ar-SA" sz="2400" b="1" dirty="0">
                <a:solidFill>
                  <a:srgbClr val="333333"/>
                </a:solidFill>
                <a:effectLst/>
                <a:latin typeface="Times New Roman" panose="02020603050405020304" pitchFamily="18" charset="0"/>
                <a:ea typeface="Times New Roman" panose="02020603050405020304" pitchFamily="18" charset="0"/>
                <a:cs typeface="Traditional Arabic" panose="02020603050405020304" pitchFamily="18" charset="-78"/>
              </a:rPr>
              <a:t>خلال الشكل  يجب على الدولة الجزائر السماح الافراد من الجمهور أو منظمات المجتمع المدني لاشراكهم في صياغة موزانات ووضع اليات رسمية للمساعدة في وضع برنامج التدقيق وومشاركة في تحقيقات .وهذا من شأنه يزيد من نسبة المشاركة.</a:t>
            </a:r>
            <a:endParaRPr lang="en-US" sz="2000" b="1" dirty="0">
              <a:effectLst/>
              <a:latin typeface="Times New Roman" panose="02020603050405020304" pitchFamily="18" charset="0"/>
              <a:ea typeface="Times New Roman" panose="02020603050405020304" pitchFamily="18" charset="0"/>
            </a:endParaRPr>
          </a:p>
        </p:txBody>
      </p:sp>
      <p:sp>
        <p:nvSpPr>
          <p:cNvPr id="7" name="Demi-cadre 6">
            <a:extLst>
              <a:ext uri="{FF2B5EF4-FFF2-40B4-BE49-F238E27FC236}">
                <a16:creationId xmlns:a16="http://schemas.microsoft.com/office/drawing/2014/main" id="{8F689CAC-3E8D-44DC-9AAB-D69DD47E1574}"/>
              </a:ext>
            </a:extLst>
          </p:cNvPr>
          <p:cNvSpPr/>
          <p:nvPr/>
        </p:nvSpPr>
        <p:spPr>
          <a:xfrm rot="16200000">
            <a:off x="119671" y="6143393"/>
            <a:ext cx="499059" cy="511054"/>
          </a:xfrm>
          <a:prstGeom prst="halfFrame">
            <a:avLst>
              <a:gd name="adj1" fmla="val 12120"/>
              <a:gd name="adj2" fmla="val 12119"/>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fr-FR">
              <a:solidFill>
                <a:schemeClr val="tx1"/>
              </a:solidFill>
            </a:endParaRPr>
          </a:p>
        </p:txBody>
      </p:sp>
      <p:sp>
        <p:nvSpPr>
          <p:cNvPr id="13" name="Title 1">
            <a:extLst>
              <a:ext uri="{FF2B5EF4-FFF2-40B4-BE49-F238E27FC236}">
                <a16:creationId xmlns:a16="http://schemas.microsoft.com/office/drawing/2014/main" id="{146C1AF5-0E16-B021-8392-99A978072C7B}"/>
              </a:ext>
            </a:extLst>
          </p:cNvPr>
          <p:cNvSpPr>
            <a:spLocks noGrp="1"/>
          </p:cNvSpPr>
          <p:nvPr>
            <p:ph type="title"/>
          </p:nvPr>
        </p:nvSpPr>
        <p:spPr>
          <a:xfrm>
            <a:off x="224647" y="179884"/>
            <a:ext cx="12192000" cy="2563318"/>
          </a:xfrm>
        </p:spPr>
        <p:txBody>
          <a:bodyPr>
            <a:noAutofit/>
          </a:bodyPr>
          <a:lstStyle/>
          <a:p>
            <a:pPr marL="0" marR="0" algn="ctr" rtl="1">
              <a:lnSpc>
                <a:spcPts val="1950"/>
              </a:lnSpc>
            </a:pPr>
            <a:r>
              <a:rPr lang="ar-DZ" sz="2400" b="1" dirty="0">
                <a:solidFill>
                  <a:srgbClr val="333333"/>
                </a:solidFill>
                <a:effectLst/>
                <a:latin typeface="Times New Roman" panose="02020603050405020304" pitchFamily="18" charset="0"/>
                <a:ea typeface="Times New Roman" panose="02020603050405020304" pitchFamily="18" charset="0"/>
                <a:cs typeface="Traditional Arabic" panose="02020603050405020304" pitchFamily="18" charset="-78"/>
              </a:rPr>
              <a:t>3- </a:t>
            </a:r>
            <a:r>
              <a:rPr lang="ar-SA" sz="2400" b="1" dirty="0">
                <a:solidFill>
                  <a:srgbClr val="333333"/>
                </a:solidFill>
                <a:effectLst/>
                <a:latin typeface="Times New Roman" panose="02020603050405020304" pitchFamily="18" charset="0"/>
                <a:ea typeface="Times New Roman" panose="02020603050405020304" pitchFamily="18" charset="0"/>
                <a:cs typeface="Traditional Arabic" panose="02020603050405020304" pitchFamily="18" charset="-78"/>
              </a:rPr>
              <a:t>مؤشر المشاركة</a:t>
            </a:r>
            <a:r>
              <a:rPr lang="ar-SA" sz="2400" b="1" dirty="0">
                <a:solidFill>
                  <a:srgbClr val="333333"/>
                </a:solidFill>
                <a:effectLst/>
                <a:latin typeface="Times New Roman" panose="02020603050405020304" pitchFamily="18" charset="0"/>
                <a:ea typeface="Times New Roman" panose="02020603050405020304" pitchFamily="18" charset="0"/>
                <a:cs typeface="+mn-cs"/>
              </a:rPr>
              <a:t>: </a:t>
            </a:r>
            <a:r>
              <a:rPr lang="ar-SA" sz="2400" dirty="0">
                <a:solidFill>
                  <a:srgbClr val="333333"/>
                </a:solidFill>
                <a:effectLst/>
                <a:latin typeface="Times New Roman" panose="02020603050405020304" pitchFamily="18" charset="0"/>
                <a:ea typeface="Times New Roman" panose="02020603050405020304" pitchFamily="18" charset="0"/>
                <a:cs typeface="+mn-cs"/>
              </a:rPr>
              <a:t>أن الشفافية لوحدها غير كافية لتحسين الحوكمة وتعتبر المشاركة العامة أمر بالغ أهمية لتحقيق النتائج الايجابية المرتبطة بزيادة الشفافية.وباستخدام 18 مؤشر متساوي في الوزن بما يتماشى مع مبادئ المبادرة العالمية للشفافية المالية ومبادئ المشاركة والتي تحسب بمقياس من 0إل 100 حيث بلغت الدرجة التي حصلت عليها الجزائر في المشاركة العامة من 0 من 100</a:t>
            </a:r>
            <a:br>
              <a:rPr lang="ar-DZ" sz="2400" dirty="0">
                <a:solidFill>
                  <a:srgbClr val="333333"/>
                </a:solidFill>
                <a:effectLst/>
                <a:latin typeface="Times New Roman" panose="02020603050405020304" pitchFamily="18" charset="0"/>
                <a:ea typeface="Times New Roman" panose="02020603050405020304" pitchFamily="18" charset="0"/>
                <a:cs typeface="+mn-cs"/>
              </a:rPr>
            </a:br>
            <a:br>
              <a:rPr lang="en-US" sz="2400" dirty="0">
                <a:effectLst/>
                <a:latin typeface="Times New Roman" panose="02020603050405020304" pitchFamily="18" charset="0"/>
                <a:ea typeface="Times New Roman" panose="02020603050405020304" pitchFamily="18" charset="0"/>
                <a:cs typeface="+mn-cs"/>
              </a:rPr>
            </a:br>
            <a:r>
              <a:rPr lang="ar-DZ" sz="2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SA" sz="2400" b="1" dirty="0">
                <a:solidFill>
                  <a:srgbClr val="333333"/>
                </a:solidFill>
                <a:effectLst/>
                <a:latin typeface="Traditional Arabic" panose="02020603050405020304" pitchFamily="18" charset="-78"/>
                <a:ea typeface="Times New Roman" panose="02020603050405020304" pitchFamily="18" charset="0"/>
                <a:cs typeface="Traditional Arabic" panose="02020603050405020304" pitchFamily="18" charset="-78"/>
              </a:rPr>
              <a:t>الشكل رقم 02:مقارنة نسبة المشاركة في الجزائر مع الدول الاخرى</a:t>
            </a:r>
            <a:br>
              <a:rPr lang="ar-DZ" sz="2000" b="1" dirty="0">
                <a:solidFill>
                  <a:srgbClr val="333333"/>
                </a:solidFill>
                <a:effectLst/>
                <a:latin typeface="Traditional Arabic" panose="02020603050405020304" pitchFamily="18" charset="-78"/>
                <a:ea typeface="Times New Roman" panose="02020603050405020304" pitchFamily="18" charset="0"/>
                <a:cs typeface="Traditional Arabic" panose="02020603050405020304" pitchFamily="18" charset="-78"/>
              </a:rPr>
            </a:br>
            <a:br>
              <a:rPr lang="ar-DZ" sz="2000" b="1" dirty="0">
                <a:solidFill>
                  <a:srgbClr val="333333"/>
                </a:solidFill>
                <a:effectLst/>
                <a:latin typeface="Traditional Arabic" panose="02020603050405020304" pitchFamily="18" charset="-78"/>
                <a:ea typeface="Times New Roman" panose="02020603050405020304" pitchFamily="18" charset="0"/>
                <a:cs typeface="Traditional Arabic" panose="02020603050405020304" pitchFamily="18" charset="-78"/>
              </a:rPr>
            </a:br>
            <a:br>
              <a:rPr lang="en-US" sz="1800" b="1" dirty="0">
                <a:effectLst/>
                <a:latin typeface="Traditional Arabic" panose="02020603050405020304" pitchFamily="18" charset="-78"/>
                <a:ea typeface="Times New Roman" panose="02020603050405020304" pitchFamily="18" charset="0"/>
                <a:cs typeface="Traditional Arabic" panose="02020603050405020304" pitchFamily="18" charset="-78"/>
              </a:rPr>
            </a:br>
            <a:endParaRPr lang="en-US"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pic>
        <p:nvPicPr>
          <p:cNvPr id="2" name="Picture 1">
            <a:extLst>
              <a:ext uri="{FF2B5EF4-FFF2-40B4-BE49-F238E27FC236}">
                <a16:creationId xmlns:a16="http://schemas.microsoft.com/office/drawing/2014/main" id="{67639FCF-FD6F-0487-0E67-A7710C302CE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1047" y="2010781"/>
            <a:ext cx="9641306" cy="2233269"/>
          </a:xfrm>
          <a:prstGeom prst="rect">
            <a:avLst/>
          </a:prstGeom>
          <a:noFill/>
          <a:ln>
            <a:noFill/>
          </a:ln>
        </p:spPr>
      </p:pic>
    </p:spTree>
    <p:extLst>
      <p:ext uri="{BB962C8B-B14F-4D97-AF65-F5344CB8AC3E}">
        <p14:creationId xmlns:p14="http://schemas.microsoft.com/office/powerpoint/2010/main" val="2135865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E64BF3-963E-E767-4D24-5F6E5EE2614C}"/>
              </a:ext>
            </a:extLst>
          </p:cNvPr>
          <p:cNvSpPr/>
          <p:nvPr/>
        </p:nvSpPr>
        <p:spPr>
          <a:xfrm>
            <a:off x="103602" y="-88634"/>
            <a:ext cx="12192000" cy="714061"/>
          </a:xfrm>
          <a:prstGeom prst="rect">
            <a:avLst/>
          </a:prstGeom>
          <a:solidFill>
            <a:srgbClr val="FBE2DD"/>
          </a:solidFill>
          <a:ln>
            <a:solidFill>
              <a:srgbClr val="FB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0"/>
              <a:solidFill>
                <a:prstClr val="black"/>
              </a:solidFill>
              <a:effectLst>
                <a:outerShdw blurRad="38100" dist="19050" dir="2700000" algn="tl" rotWithShape="0">
                  <a:prstClr val="black">
                    <a:alpha val="40000"/>
                  </a:prstClr>
                </a:outerShdw>
              </a:effectLst>
            </a:endParaRPr>
          </a:p>
        </p:txBody>
      </p:sp>
      <p:sp>
        <p:nvSpPr>
          <p:cNvPr id="5" name="ZoneTexte 4">
            <a:extLst>
              <a:ext uri="{FF2B5EF4-FFF2-40B4-BE49-F238E27FC236}">
                <a16:creationId xmlns:a16="http://schemas.microsoft.com/office/drawing/2014/main" id="{276C23D9-2E24-0B1F-421A-128857DF577E}"/>
              </a:ext>
            </a:extLst>
          </p:cNvPr>
          <p:cNvSpPr txBox="1"/>
          <p:nvPr/>
        </p:nvSpPr>
        <p:spPr>
          <a:xfrm>
            <a:off x="1539579" y="-33215"/>
            <a:ext cx="8849984" cy="658642"/>
          </a:xfrm>
          <a:prstGeom prst="rect">
            <a:avLst/>
          </a:prstGeom>
          <a:noFill/>
        </p:spPr>
        <p:txBody>
          <a:bodyPr wrap="square" rtlCol="0">
            <a:spAutoFit/>
          </a:bodyPr>
          <a:lstStyle/>
          <a:p>
            <a:pPr algn="ctr" rtl="1">
              <a:lnSpc>
                <a:spcPct val="115000"/>
              </a:lnSpc>
              <a:spcAft>
                <a:spcPts val="1000"/>
              </a:spcAft>
            </a:pPr>
            <a:r>
              <a:rPr lang="ar-DZ" sz="3200" b="1" dirty="0">
                <a:solidFill>
                  <a:prstClr val="black"/>
                </a:solidFill>
                <a:cs typeface="Sakkal Majalla" panose="02000000000000000000" pitchFamily="2" charset="-78"/>
              </a:rPr>
              <a:t>خاتمة</a:t>
            </a:r>
            <a:endParaRPr lang="fr-FR" sz="3200" b="1" dirty="0">
              <a:solidFill>
                <a:prstClr val="black"/>
              </a:solidFill>
              <a:cs typeface="Sakkal Majalla" panose="02000000000000000000" pitchFamily="2" charset="-78"/>
            </a:endParaRPr>
          </a:p>
        </p:txBody>
      </p:sp>
      <p:grpSp>
        <p:nvGrpSpPr>
          <p:cNvPr id="2" name="Groupe 1">
            <a:extLst>
              <a:ext uri="{FF2B5EF4-FFF2-40B4-BE49-F238E27FC236}">
                <a16:creationId xmlns:a16="http://schemas.microsoft.com/office/drawing/2014/main" id="{CAC68CD3-3DF9-8C8C-6B46-AEBD8B7D1DA3}"/>
              </a:ext>
            </a:extLst>
          </p:cNvPr>
          <p:cNvGrpSpPr/>
          <p:nvPr/>
        </p:nvGrpSpPr>
        <p:grpSpPr>
          <a:xfrm>
            <a:off x="43449" y="811736"/>
            <a:ext cx="12192000" cy="6046263"/>
            <a:chOff x="86674" y="1441415"/>
            <a:chExt cx="12217810" cy="4269613"/>
          </a:xfrm>
        </p:grpSpPr>
        <p:sp>
          <p:nvSpPr>
            <p:cNvPr id="11" name="Rectangle : coins arrondis 10">
              <a:extLst>
                <a:ext uri="{FF2B5EF4-FFF2-40B4-BE49-F238E27FC236}">
                  <a16:creationId xmlns:a16="http://schemas.microsoft.com/office/drawing/2014/main" id="{3960106D-9D5F-F0EA-7D74-F4958F57CB3C}"/>
                </a:ext>
              </a:extLst>
            </p:cNvPr>
            <p:cNvSpPr/>
            <p:nvPr/>
          </p:nvSpPr>
          <p:spPr>
            <a:xfrm>
              <a:off x="86674" y="1441415"/>
              <a:ext cx="12217810" cy="4269613"/>
            </a:xfrm>
            <a:prstGeom prst="roundRect">
              <a:avLst>
                <a:gd name="adj" fmla="val 296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 name="ZoneTexte 2">
              <a:extLst>
                <a:ext uri="{FF2B5EF4-FFF2-40B4-BE49-F238E27FC236}">
                  <a16:creationId xmlns:a16="http://schemas.microsoft.com/office/drawing/2014/main" id="{62E6E267-BD75-5032-76C8-F5F51BAFDBFD}"/>
                </a:ext>
              </a:extLst>
            </p:cNvPr>
            <p:cNvSpPr txBox="1"/>
            <p:nvPr/>
          </p:nvSpPr>
          <p:spPr>
            <a:xfrm>
              <a:off x="294317" y="1441415"/>
              <a:ext cx="11923085" cy="3587673"/>
            </a:xfrm>
            <a:prstGeom prst="rect">
              <a:avLst/>
            </a:prstGeom>
            <a:noFill/>
          </p:spPr>
          <p:txBody>
            <a:bodyPr wrap="square">
              <a:spAutoFit/>
            </a:bodyPr>
            <a:lstStyle/>
            <a:p>
              <a:pPr marL="457200" marR="0" algn="r" rtl="1">
                <a:lnSpc>
                  <a:spcPct val="107000"/>
                </a:lnSpc>
                <a:spcAft>
                  <a:spcPts val="800"/>
                </a:spcAft>
              </a:pPr>
              <a:r>
                <a:rPr lang="ar-DZ" sz="2200" b="1" dirty="0">
                  <a:solidFill>
                    <a:prstClr val="black"/>
                  </a:solidFill>
                  <a:latin typeface="Sakkal Majalla" panose="02000000000000000000" pitchFamily="2" charset="-78"/>
                  <a:cs typeface="Sakkal Majalla" panose="02000000000000000000" pitchFamily="2" charset="-78"/>
                </a:rPr>
                <a:t>من خلال ماسبق </a:t>
              </a:r>
              <a:r>
                <a:rPr lang="ar-DZ" sz="2400" b="1" dirty="0">
                  <a:effectLst/>
                  <a:latin typeface="Sakkal Majalla" panose="02000000000000000000" pitchFamily="2" charset="-78"/>
                  <a:ea typeface="Calibri" panose="020F0502020204030204" pitchFamily="34" charset="0"/>
                  <a:cs typeface="Sakkal Majalla" panose="02000000000000000000" pitchFamily="2" charset="-78"/>
                </a:rPr>
                <a:t>نستخلص مايلي:</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rtl="1">
                <a:lnSpc>
                  <a:spcPct val="115000"/>
                </a:lnSpc>
                <a:spcAft>
                  <a:spcPts val="1000"/>
                </a:spcAft>
                <a:buFont typeface="Traditional Arabic" panose="02020603050405020304" pitchFamily="18" charset="-78"/>
                <a:buChar char="-"/>
              </a:pPr>
              <a:r>
                <a:rPr lang="ar-DZ" sz="2400" dirty="0">
                  <a:effectLst/>
                  <a:latin typeface="Arial" panose="020B0604020202020204" pitchFamily="34" charset="0"/>
                  <a:ea typeface="Calibri" panose="020F0502020204030204" pitchFamily="34" charset="0"/>
                  <a:cs typeface="Arial" panose="020B0604020202020204" pitchFamily="34" charset="0"/>
                </a:rPr>
                <a:t>الحوكمة عبارة عن مجموعة السياسات والاجراءات التي تسعى إلى تتبع التدفقات المالية الداخلة والخارجة من المؤسسة لإدارتها بكفاء وشفافية لتقليل من المخاطر المرتبطة بها وتحقيق إستدامة مالية.والتي بدورها</a:t>
              </a:r>
              <a:r>
                <a:rPr lang="ar-DZ" sz="2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ar-SA" sz="2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تعزز من أداء  المالي المؤسسات ،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rtl="1">
                <a:lnSpc>
                  <a:spcPct val="115000"/>
                </a:lnSpc>
                <a:spcAft>
                  <a:spcPts val="1000"/>
                </a:spcAft>
                <a:buFont typeface="Traditional Arabic" panose="02020603050405020304" pitchFamily="18" charset="-78"/>
                <a:buChar char="-"/>
              </a:pPr>
              <a:r>
                <a:rPr lang="fr-FR" sz="2400" dirty="0">
                  <a:effectLst/>
                  <a:latin typeface="Arial" panose="020B0604020202020204" pitchFamily="34" charset="0"/>
                  <a:ea typeface="Calibri" panose="020F0502020204030204" pitchFamily="34" charset="0"/>
                  <a:cs typeface="Arial" panose="020B0604020202020204" pitchFamily="34" charset="0"/>
                </a:rPr>
                <a:t> </a:t>
              </a:r>
              <a:r>
                <a:rPr lang="ar-SA" sz="2400" dirty="0">
                  <a:effectLst/>
                  <a:latin typeface="Arial" panose="020B0604020202020204" pitchFamily="34" charset="0"/>
                  <a:ea typeface="Calibri" panose="020F0502020204030204" pitchFamily="34" charset="0"/>
                  <a:cs typeface="Arial" panose="020B0604020202020204" pitchFamily="34" charset="0"/>
                </a:rPr>
                <a:t>يوجد الاطار تشريعي للجزائر طابع ديناميكي مرن ينص على مجموعة من النصوص القوانين ذات العلاقة بالحوكمة المالية الرشيدة </a:t>
              </a:r>
              <a:r>
                <a:rPr lang="ar-DZ" sz="2400" dirty="0">
                  <a:effectLst/>
                  <a:latin typeface="Arial" panose="020B0604020202020204" pitchFamily="34" charset="0"/>
                  <a:ea typeface="Calibri" panose="020F0502020204030204" pitchFamily="34" charset="0"/>
                  <a:cs typeface="Arial" panose="020B0604020202020204" pitchFamily="34" charset="0"/>
                </a:rPr>
                <a:t>والمتمثلة في قانون العضوي 18-15 ، دستور الجزائري 2020، قانون المحاسبة العمومية، بالاضافة إلى قانون مكافحة الفساد 06-01 ...الخ</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rtl="1">
                <a:lnSpc>
                  <a:spcPct val="115000"/>
                </a:lnSpc>
                <a:spcAft>
                  <a:spcPts val="1000"/>
                </a:spcAft>
                <a:buFont typeface="Traditional Arabic" panose="02020603050405020304" pitchFamily="18" charset="-78"/>
                <a:buChar char="-"/>
              </a:pPr>
              <a:r>
                <a:rPr lang="ar-SA" sz="2400" dirty="0">
                  <a:effectLst/>
                  <a:latin typeface="Arial" panose="020B0604020202020204" pitchFamily="34" charset="0"/>
                  <a:ea typeface="Calibri" panose="020F0502020204030204" pitchFamily="34" charset="0"/>
                  <a:cs typeface="Arial" panose="020B0604020202020204" pitchFamily="34" charset="0"/>
                </a:rPr>
                <a:t>تمتلك الجزائر نسب ضعيفة عن مؤشرات الحوكمة المالية، حيث بلغت نسبة ( الشفافية15</a:t>
              </a:r>
              <a:r>
                <a:rPr lang="fr-FR" sz="2400" dirty="0">
                  <a:effectLst/>
                  <a:latin typeface="Arial" panose="020B0604020202020204" pitchFamily="34" charset="0"/>
                  <a:ea typeface="Calibri" panose="020F0502020204030204" pitchFamily="34" charset="0"/>
                  <a:cs typeface="Arial" panose="020B0604020202020204" pitchFamily="34" charset="0"/>
                </a:rPr>
                <a:t>%</a:t>
              </a:r>
              <a:r>
                <a:rPr lang="ar-SA" sz="2400" dirty="0">
                  <a:effectLst/>
                  <a:latin typeface="Arial" panose="020B0604020202020204" pitchFamily="34" charset="0"/>
                  <a:ea typeface="Calibri" panose="020F0502020204030204" pitchFamily="34" charset="0"/>
                  <a:cs typeface="Arial" panose="020B0604020202020204" pitchFamily="34" charset="0"/>
                </a:rPr>
                <a:t>؛ المشاركة</a:t>
              </a:r>
              <a:r>
                <a:rPr lang="fr-FR" sz="2400" dirty="0">
                  <a:effectLst/>
                  <a:latin typeface="Arial" panose="020B0604020202020204" pitchFamily="34" charset="0"/>
                  <a:ea typeface="Calibri" panose="020F0502020204030204" pitchFamily="34" charset="0"/>
                  <a:cs typeface="Arial" panose="020B0604020202020204" pitchFamily="34" charset="0"/>
                </a:rPr>
                <a:t>0%</a:t>
              </a:r>
              <a:r>
                <a:rPr lang="ar-SA" sz="2400" dirty="0">
                  <a:effectLst/>
                  <a:latin typeface="Arial" panose="020B0604020202020204" pitchFamily="34" charset="0"/>
                  <a:ea typeface="Calibri" panose="020F0502020204030204" pitchFamily="34" charset="0"/>
                  <a:cs typeface="Arial" panose="020B0604020202020204" pitchFamily="34" charset="0"/>
                </a:rPr>
                <a:t>؛ مكافحة الفساد </a:t>
              </a:r>
              <a:r>
                <a:rPr lang="ar-DZ" sz="2400" dirty="0">
                  <a:effectLst/>
                  <a:latin typeface="Arial" panose="020B0604020202020204" pitchFamily="34" charset="0"/>
                  <a:ea typeface="Calibri" panose="020F0502020204030204" pitchFamily="34" charset="0"/>
                  <a:cs typeface="Arial" panose="020B0604020202020204" pitchFamily="34" charset="0"/>
                </a:rPr>
                <a:t> حققت 104 عالميا</a:t>
              </a:r>
              <a:r>
                <a:rPr lang="ar-SA" sz="2400" dirty="0">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r" rtl="1"/>
              <a:r>
                <a:rPr lang="fr-FR" sz="2400" dirty="0">
                  <a:solidFill>
                    <a:srgbClr val="333333"/>
                  </a:solidFill>
                  <a:effectLst/>
                  <a:latin typeface="Arial" panose="020B0604020202020204" pitchFamily="34" charset="0"/>
                  <a:ea typeface="Calibri" panose="020F0502020204030204" pitchFamily="34" charset="0"/>
                  <a:cs typeface="Arial" panose="020B0604020202020204" pitchFamily="34" charset="0"/>
                </a:rPr>
                <a:t>.</a:t>
              </a:r>
              <a:r>
                <a:rPr lang="ar-DZ" sz="2200" b="1" dirty="0">
                  <a:solidFill>
                    <a:prstClr val="black"/>
                  </a:solidFill>
                  <a:latin typeface="Sakkal Majalla" panose="02000000000000000000" pitchFamily="2" charset="-78"/>
                  <a:cs typeface="Sakkal Majalla" panose="02000000000000000000" pitchFamily="2" charset="-78"/>
                </a:rPr>
                <a:t>	</a:t>
              </a:r>
            </a:p>
            <a:p>
              <a:pPr marL="408305" algn="just" rtl="1">
                <a:spcAft>
                  <a:spcPts val="1000"/>
                </a:spcAft>
                <a:tabLst>
                  <a:tab pos="4623435" algn="l"/>
                </a:tabLst>
              </a:pPr>
              <a:endParaRPr lang="fr-FR" sz="2200" dirty="0">
                <a:solidFill>
                  <a:prstClr val="black"/>
                </a:solidFill>
                <a:cs typeface="Sakkal Majalla" panose="02000000000000000000" pitchFamily="2" charset="-78"/>
              </a:endParaRPr>
            </a:p>
          </p:txBody>
        </p:sp>
      </p:grpSp>
    </p:spTree>
    <p:extLst>
      <p:ext uri="{BB962C8B-B14F-4D97-AF65-F5344CB8AC3E}">
        <p14:creationId xmlns:p14="http://schemas.microsoft.com/office/powerpoint/2010/main" val="3771030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A3061-D570-908E-83E4-01892F1044C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7ACDDC9-FB79-9A86-AAE1-3D051F3B1C15}"/>
              </a:ext>
            </a:extLst>
          </p:cNvPr>
          <p:cNvSpPr/>
          <p:nvPr/>
        </p:nvSpPr>
        <p:spPr>
          <a:xfrm>
            <a:off x="103602" y="-88634"/>
            <a:ext cx="12192000" cy="714061"/>
          </a:xfrm>
          <a:prstGeom prst="rect">
            <a:avLst/>
          </a:prstGeom>
          <a:solidFill>
            <a:srgbClr val="FBE2DD"/>
          </a:solidFill>
          <a:ln>
            <a:solidFill>
              <a:srgbClr val="FB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0"/>
              <a:solidFill>
                <a:prstClr val="black"/>
              </a:solidFill>
              <a:effectLst>
                <a:outerShdw blurRad="38100" dist="19050" dir="2700000" algn="tl" rotWithShape="0">
                  <a:prstClr val="black">
                    <a:alpha val="40000"/>
                  </a:prstClr>
                </a:outerShdw>
              </a:effectLst>
            </a:endParaRPr>
          </a:p>
        </p:txBody>
      </p:sp>
      <p:sp>
        <p:nvSpPr>
          <p:cNvPr id="5" name="ZoneTexte 4">
            <a:extLst>
              <a:ext uri="{FF2B5EF4-FFF2-40B4-BE49-F238E27FC236}">
                <a16:creationId xmlns:a16="http://schemas.microsoft.com/office/drawing/2014/main" id="{4258AF97-96C1-ADB7-DC41-54C4FA7EC474}"/>
              </a:ext>
            </a:extLst>
          </p:cNvPr>
          <p:cNvSpPr txBox="1"/>
          <p:nvPr/>
        </p:nvSpPr>
        <p:spPr>
          <a:xfrm>
            <a:off x="1539579" y="-33215"/>
            <a:ext cx="8849984" cy="658642"/>
          </a:xfrm>
          <a:prstGeom prst="rect">
            <a:avLst/>
          </a:prstGeom>
          <a:noFill/>
        </p:spPr>
        <p:txBody>
          <a:bodyPr wrap="square" rtlCol="0">
            <a:spAutoFit/>
          </a:bodyPr>
          <a:lstStyle/>
          <a:p>
            <a:pPr algn="ctr" rtl="1">
              <a:lnSpc>
                <a:spcPct val="115000"/>
              </a:lnSpc>
              <a:spcAft>
                <a:spcPts val="1000"/>
              </a:spcAft>
            </a:pPr>
            <a:r>
              <a:rPr lang="ar-DZ" sz="3200" b="1" dirty="0">
                <a:solidFill>
                  <a:prstClr val="black"/>
                </a:solidFill>
                <a:cs typeface="Sakkal Majalla" panose="02000000000000000000" pitchFamily="2" charset="-78"/>
              </a:rPr>
              <a:t>خاتمة</a:t>
            </a:r>
            <a:endParaRPr lang="fr-FR" sz="3200" b="1" dirty="0">
              <a:solidFill>
                <a:prstClr val="black"/>
              </a:solidFill>
              <a:cs typeface="Sakkal Majalla" panose="02000000000000000000" pitchFamily="2" charset="-78"/>
            </a:endParaRPr>
          </a:p>
        </p:txBody>
      </p:sp>
      <p:grpSp>
        <p:nvGrpSpPr>
          <p:cNvPr id="2" name="Groupe 1">
            <a:extLst>
              <a:ext uri="{FF2B5EF4-FFF2-40B4-BE49-F238E27FC236}">
                <a16:creationId xmlns:a16="http://schemas.microsoft.com/office/drawing/2014/main" id="{ACF65A14-A797-B818-E149-362B957D8FB5}"/>
              </a:ext>
            </a:extLst>
          </p:cNvPr>
          <p:cNvGrpSpPr/>
          <p:nvPr/>
        </p:nvGrpSpPr>
        <p:grpSpPr>
          <a:xfrm>
            <a:off x="43449" y="811736"/>
            <a:ext cx="12192000" cy="6046263"/>
            <a:chOff x="86674" y="1441415"/>
            <a:chExt cx="12217810" cy="4269613"/>
          </a:xfrm>
        </p:grpSpPr>
        <p:sp>
          <p:nvSpPr>
            <p:cNvPr id="11" name="Rectangle : coins arrondis 10">
              <a:extLst>
                <a:ext uri="{FF2B5EF4-FFF2-40B4-BE49-F238E27FC236}">
                  <a16:creationId xmlns:a16="http://schemas.microsoft.com/office/drawing/2014/main" id="{0C2F5388-FB6D-B987-5781-7DBA10CE6649}"/>
                </a:ext>
              </a:extLst>
            </p:cNvPr>
            <p:cNvSpPr/>
            <p:nvPr/>
          </p:nvSpPr>
          <p:spPr>
            <a:xfrm>
              <a:off x="86674" y="1441415"/>
              <a:ext cx="12217810" cy="4269613"/>
            </a:xfrm>
            <a:prstGeom prst="roundRect">
              <a:avLst>
                <a:gd name="adj" fmla="val 296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 name="ZoneTexte 2">
              <a:extLst>
                <a:ext uri="{FF2B5EF4-FFF2-40B4-BE49-F238E27FC236}">
                  <a16:creationId xmlns:a16="http://schemas.microsoft.com/office/drawing/2014/main" id="{7EC3C61A-FCA1-605A-9F14-3F5299DAC5B8}"/>
                </a:ext>
              </a:extLst>
            </p:cNvPr>
            <p:cNvSpPr txBox="1"/>
            <p:nvPr/>
          </p:nvSpPr>
          <p:spPr>
            <a:xfrm>
              <a:off x="294317" y="1441415"/>
              <a:ext cx="11923085" cy="565081"/>
            </a:xfrm>
            <a:prstGeom prst="rect">
              <a:avLst/>
            </a:prstGeom>
            <a:noFill/>
          </p:spPr>
          <p:txBody>
            <a:bodyPr wrap="square">
              <a:spAutoFit/>
            </a:bodyPr>
            <a:lstStyle/>
            <a:p>
              <a:pPr algn="r" rtl="1"/>
              <a:r>
                <a:rPr lang="fr-FR" sz="2400" dirty="0">
                  <a:solidFill>
                    <a:srgbClr val="333333"/>
                  </a:solidFill>
                  <a:effectLst/>
                  <a:latin typeface="Arial" panose="020B0604020202020204" pitchFamily="34" charset="0"/>
                  <a:ea typeface="Calibri" panose="020F0502020204030204" pitchFamily="34" charset="0"/>
                  <a:cs typeface="Arial" panose="020B0604020202020204" pitchFamily="34" charset="0"/>
                </a:rPr>
                <a:t>.</a:t>
              </a:r>
              <a:r>
                <a:rPr lang="ar-DZ" sz="2200" b="1" dirty="0">
                  <a:solidFill>
                    <a:prstClr val="black"/>
                  </a:solidFill>
                  <a:latin typeface="Sakkal Majalla" panose="02000000000000000000" pitchFamily="2" charset="-78"/>
                  <a:cs typeface="Sakkal Majalla" panose="02000000000000000000" pitchFamily="2" charset="-78"/>
                </a:rPr>
                <a:t>	</a:t>
              </a:r>
            </a:p>
            <a:p>
              <a:pPr marL="408305" algn="just" rtl="1">
                <a:spcAft>
                  <a:spcPts val="1000"/>
                </a:spcAft>
                <a:tabLst>
                  <a:tab pos="4623435" algn="l"/>
                </a:tabLst>
              </a:pPr>
              <a:endParaRPr lang="fr-FR" sz="2200" dirty="0">
                <a:solidFill>
                  <a:prstClr val="black"/>
                </a:solidFill>
                <a:cs typeface="Sakkal Majalla" panose="02000000000000000000" pitchFamily="2" charset="-78"/>
              </a:endParaRPr>
            </a:p>
          </p:txBody>
        </p:sp>
      </p:grpSp>
      <p:sp>
        <p:nvSpPr>
          <p:cNvPr id="7" name="TextBox 6">
            <a:extLst>
              <a:ext uri="{FF2B5EF4-FFF2-40B4-BE49-F238E27FC236}">
                <a16:creationId xmlns:a16="http://schemas.microsoft.com/office/drawing/2014/main" id="{8F0CEC23-59A8-D227-6889-E7E76412531C}"/>
              </a:ext>
            </a:extLst>
          </p:cNvPr>
          <p:cNvSpPr txBox="1"/>
          <p:nvPr/>
        </p:nvSpPr>
        <p:spPr>
          <a:xfrm>
            <a:off x="544089" y="1211846"/>
            <a:ext cx="11604462" cy="5371150"/>
          </a:xfrm>
          <a:prstGeom prst="rect">
            <a:avLst/>
          </a:prstGeom>
          <a:noFill/>
        </p:spPr>
        <p:txBody>
          <a:bodyPr wrap="square">
            <a:spAutoFit/>
          </a:bodyPr>
          <a:lstStyle/>
          <a:p>
            <a:pPr marL="0" marR="0" algn="r" rtl="1">
              <a:lnSpc>
                <a:spcPct val="115000"/>
              </a:lnSpc>
              <a:spcAft>
                <a:spcPts val="1000"/>
              </a:spcAft>
            </a:pPr>
            <a:r>
              <a:rPr lang="ar-SA" sz="24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من أهم التوصبات </a:t>
            </a:r>
            <a:r>
              <a:rPr lang="en-US" sz="24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Aft>
                <a:spcPts val="1000"/>
              </a:spcAft>
            </a:pPr>
            <a:r>
              <a:rPr lang="ar-SA" sz="24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ضرورة تطبيق الحوكمة في المؤسسات ضمن إطار عام قابل للتطبيق في البيئة الجزائرية  وذلك بالإعتماد على المؤشرات والمقاييس الدولية</a:t>
            </a:r>
            <a:r>
              <a:rPr lang="en-US" sz="24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Aft>
                <a:spcPts val="1000"/>
              </a:spcAft>
            </a:pPr>
            <a:r>
              <a:rPr lang="ar-SA" sz="24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دراسة وتحليل المؤشرات والمقاييس الدولية، والبحث بشكل مفصل ودقيق بشأن العلاقة مابين الحوكمة المالية  والأداء المالي  وبما يناسب البيئة الجزائرية </a:t>
            </a:r>
            <a:r>
              <a:rPr lang="en-US" sz="24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Aft>
                <a:spcPts val="1000"/>
              </a:spcAft>
            </a:pPr>
            <a:r>
              <a:rPr lang="ar-SA" sz="24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تشجيع المؤسسات التعليمية والجامعية على إقامة المؤتمرات والندوات العلمية بشأن دور الحوكمة في تعزيز الأداء </a:t>
            </a:r>
            <a:r>
              <a:rPr lang="ar-SA" sz="24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 لغرض إثراء الخلفية الثقافية للكوادر العاملة في </a:t>
            </a:r>
            <a:r>
              <a:rPr lang="ar-DZ" sz="24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مختلف </a:t>
            </a:r>
            <a:r>
              <a:rPr lang="ar-SA" sz="24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المؤسسات</a:t>
            </a:r>
            <a:r>
              <a:rPr lang="fr-FR" sz="24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Aft>
                <a:spcPts val="1000"/>
              </a:spcAft>
            </a:pPr>
            <a:r>
              <a:rPr lang="ar-SA" sz="24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-لابد من تعزيز القوانين والتشريعات المالية الجزائرية  الخاصة بحوكمة الشركات، وتقوية بالنية التحتية للقوانين والتشريعيات التي تعزز من ثقافة المؤسسية للحفاظ على الموارد المالية وزيادة ثقة المستثمرين </a:t>
            </a:r>
            <a:r>
              <a:rPr lang="fr-FR" sz="24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Aft>
                <a:spcPts val="1000"/>
              </a:spcAft>
            </a:pPr>
            <a:r>
              <a:rPr lang="ar-SA" sz="24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-العمل على إجراء إصلاحات أوسع نطاقا لبيئة الأعمال، كتخفيف القيود على الاستثمارات الأجنبية، مما يسهل دخول شركات التكنولوجيا المالية القائمة</a:t>
            </a:r>
            <a:r>
              <a:rPr lang="ar-SA" sz="1400" dirty="0">
                <a:solidFill>
                  <a:srgbClr val="333333"/>
                </a:solidFill>
                <a:effectLst/>
                <a:latin typeface="Calibri" panose="020F0502020204030204" pitchFamily="34" charset="0"/>
                <a:ea typeface="Calibri" panose="020F0502020204030204" pitchFamily="34" charset="0"/>
                <a:cs typeface="Traditional Arabic" panose="02020603050405020304" pitchFamily="18"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330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92F3631-AB97-47A2-B77C-DA22A35DECFB}"/>
              </a:ext>
            </a:extLst>
          </p:cNvPr>
          <p:cNvSpPr txBox="1"/>
          <p:nvPr/>
        </p:nvSpPr>
        <p:spPr>
          <a:xfrm>
            <a:off x="693420" y="551275"/>
            <a:ext cx="10805160" cy="1554272"/>
          </a:xfrm>
          <a:prstGeom prst="rect">
            <a:avLst/>
          </a:prstGeom>
          <a:noFill/>
        </p:spPr>
        <p:txBody>
          <a:bodyPr wrap="square" rtlCol="0">
            <a:spAutoFit/>
          </a:bodyPr>
          <a:lstStyle/>
          <a:p>
            <a:pPr algn="ctr" rtl="1">
              <a:spcAft>
                <a:spcPts val="1000"/>
              </a:spcAft>
            </a:pPr>
            <a:r>
              <a:rPr lang="ar-DZ" b="1" i="1" dirty="0">
                <a:solidFill>
                  <a:srgbClr val="000000"/>
                </a:solidFill>
                <a:latin typeface="Traditional Arabic" panose="02020603050405020304" pitchFamily="18" charset="-78"/>
                <a:cs typeface="Traditional Arabic" panose="02020603050405020304" pitchFamily="18" charset="-78"/>
              </a:rPr>
              <a:t>جامعة غرداية</a:t>
            </a:r>
            <a:endParaRPr lang="fr-FR" b="1" i="1" dirty="0">
              <a:solidFill>
                <a:srgbClr val="000000"/>
              </a:solidFill>
              <a:latin typeface="Traditional Arabic" panose="02020603050405020304" pitchFamily="18" charset="-78"/>
              <a:cs typeface="Traditional Arabic" panose="02020603050405020304" pitchFamily="18" charset="-78"/>
            </a:endParaRPr>
          </a:p>
          <a:p>
            <a:pPr algn="ctr" rtl="1">
              <a:spcAft>
                <a:spcPts val="1000"/>
              </a:spcAft>
            </a:pPr>
            <a:r>
              <a:rPr lang="ar-DZ" b="1" i="1" dirty="0">
                <a:solidFill>
                  <a:srgbClr val="000000"/>
                </a:solidFill>
                <a:latin typeface="Traditional Arabic" panose="02020603050405020304" pitchFamily="18" charset="-78"/>
                <a:cs typeface="Traditional Arabic" panose="02020603050405020304" pitchFamily="18" charset="-78"/>
              </a:rPr>
              <a:t>كلية العلوم الاقتصادية والتجارية وعلوم التسيير </a:t>
            </a:r>
            <a:endParaRPr lang="fr-FR" b="1" i="1" dirty="0">
              <a:solidFill>
                <a:srgbClr val="000000"/>
              </a:solidFill>
              <a:latin typeface="Traditional Arabic" panose="02020603050405020304" pitchFamily="18" charset="-78"/>
              <a:cs typeface="Traditional Arabic" panose="02020603050405020304" pitchFamily="18" charset="-78"/>
            </a:endParaRPr>
          </a:p>
          <a:p>
            <a:pPr algn="ctr" rtl="1">
              <a:spcAft>
                <a:spcPts val="1000"/>
              </a:spcAft>
            </a:pPr>
            <a:r>
              <a:rPr lang="ar-DZ" b="1" i="1" dirty="0">
                <a:solidFill>
                  <a:srgbClr val="000000"/>
                </a:solidFill>
                <a:latin typeface="Traditional Arabic" panose="02020603050405020304" pitchFamily="18" charset="-78"/>
                <a:cs typeface="Traditional Arabic" panose="02020603050405020304" pitchFamily="18" charset="-78"/>
              </a:rPr>
              <a:t>قسم العلوم المالية والمحاسبة</a:t>
            </a:r>
            <a:endParaRPr lang="fr-FR" b="1" i="1" dirty="0">
              <a:solidFill>
                <a:srgbClr val="000000"/>
              </a:solidFill>
              <a:latin typeface="Traditional Arabic" panose="02020603050405020304" pitchFamily="18" charset="-78"/>
              <a:cs typeface="Traditional Arabic" panose="02020603050405020304" pitchFamily="18" charset="-78"/>
            </a:endParaRPr>
          </a:p>
          <a:p>
            <a:pPr algn="ctr" rtl="1"/>
            <a:endParaRPr lang="fr-FR" sz="1600" dirty="0"/>
          </a:p>
        </p:txBody>
      </p:sp>
      <p:sp>
        <p:nvSpPr>
          <p:cNvPr id="5" name="Rectangle 4">
            <a:extLst>
              <a:ext uri="{FF2B5EF4-FFF2-40B4-BE49-F238E27FC236}">
                <a16:creationId xmlns:a16="http://schemas.microsoft.com/office/drawing/2014/main" id="{66C5D3A6-C271-4BE0-BD1F-4CBB7F0DCC1D}"/>
              </a:ext>
            </a:extLst>
          </p:cNvPr>
          <p:cNvSpPr/>
          <p:nvPr/>
        </p:nvSpPr>
        <p:spPr>
          <a:xfrm>
            <a:off x="1659786" y="3889201"/>
            <a:ext cx="8872428" cy="1749196"/>
          </a:xfrm>
          <a:prstGeom prst="rect">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rtl="1"/>
            <a:r>
              <a:rPr lang="ar-DZ" sz="3200" b="1" dirty="0">
                <a:effectLst/>
                <a:ea typeface="Calibri" panose="020F0502020204030204" pitchFamily="34" charset="0"/>
                <a:cs typeface="Traditional Arabic" panose="02020603050405020304" pitchFamily="18" charset="-78"/>
              </a:rPr>
              <a:t>الاطار النظري والتشريعي للحوكمة المالية في الجزائر</a:t>
            </a:r>
            <a:endParaRPr lang="en-US" sz="2400" dirty="0">
              <a:effectLst/>
              <a:latin typeface="Times New Roman" panose="02020603050405020304" pitchFamily="18" charset="0"/>
              <a:ea typeface="Times New Roman" panose="02020603050405020304" pitchFamily="18" charset="0"/>
            </a:endParaRPr>
          </a:p>
        </p:txBody>
      </p:sp>
      <p:sp>
        <p:nvSpPr>
          <p:cNvPr id="6" name="ZoneTexte 5">
            <a:extLst>
              <a:ext uri="{FF2B5EF4-FFF2-40B4-BE49-F238E27FC236}">
                <a16:creationId xmlns:a16="http://schemas.microsoft.com/office/drawing/2014/main" id="{0979B1C6-8E32-446D-888F-8344C88D5EEC}"/>
              </a:ext>
            </a:extLst>
          </p:cNvPr>
          <p:cNvSpPr txBox="1"/>
          <p:nvPr/>
        </p:nvSpPr>
        <p:spPr>
          <a:xfrm>
            <a:off x="1064302" y="2117810"/>
            <a:ext cx="9801818" cy="1302921"/>
          </a:xfrm>
          <a:prstGeom prst="rect">
            <a:avLst/>
          </a:prstGeom>
          <a:noFill/>
        </p:spPr>
        <p:txBody>
          <a:bodyPr wrap="square" rtlCol="0">
            <a:spAutoFit/>
          </a:bodyPr>
          <a:lstStyle/>
          <a:p>
            <a:pPr algn="ctr" rtl="1">
              <a:spcAft>
                <a:spcPts val="800"/>
              </a:spcAft>
            </a:pPr>
            <a:r>
              <a:rPr lang="ar-DZ" sz="4000" b="1" dirty="0">
                <a:solidFill>
                  <a:srgbClr val="C00000"/>
                </a:solidFill>
                <a:effectLst/>
                <a:latin typeface="Arabic Typesetting" panose="03020402040406030203" pitchFamily="66" charset="-78"/>
                <a:ea typeface="Calibri" panose="020F0502020204030204" pitchFamily="34" charset="0"/>
                <a:cs typeface="Arabic Typesetting" panose="03020402040406030203" pitchFamily="66" charset="-78"/>
              </a:rPr>
              <a:t>بحث مقدم ضمن فعليات الملتقى ال</a:t>
            </a:r>
            <a:r>
              <a:rPr lang="ar-DZ" sz="4000" b="1" dirty="0">
                <a:solidFill>
                  <a:srgbClr val="C00000"/>
                </a:solidFill>
                <a:latin typeface="Arabic Typesetting" panose="03020402040406030203" pitchFamily="66" charset="-78"/>
                <a:ea typeface="Calibri" panose="020F0502020204030204" pitchFamily="34" charset="0"/>
                <a:cs typeface="Arabic Typesetting" panose="03020402040406030203" pitchFamily="66" charset="-78"/>
              </a:rPr>
              <a:t>وطني </a:t>
            </a:r>
            <a:r>
              <a:rPr lang="ar-DZ" sz="4000" b="1" dirty="0">
                <a:solidFill>
                  <a:srgbClr val="C00000"/>
                </a:solidFill>
                <a:effectLst/>
                <a:latin typeface="Arabic Typesetting" panose="03020402040406030203" pitchFamily="66" charset="-78"/>
                <a:ea typeface="Calibri" panose="020F0502020204030204" pitchFamily="34" charset="0"/>
                <a:cs typeface="Arabic Typesetting" panose="03020402040406030203" pitchFamily="66" charset="-78"/>
              </a:rPr>
              <a:t>حول</a:t>
            </a:r>
            <a:r>
              <a:rPr lang="en-US" sz="4000" b="1" dirty="0">
                <a:solidFill>
                  <a:srgbClr val="C00000"/>
                </a:solidFill>
                <a:effectLst/>
                <a:latin typeface="Arabic Typesetting" panose="03020402040406030203" pitchFamily="66" charset="-78"/>
                <a:ea typeface="Calibri" panose="020F0502020204030204" pitchFamily="34" charset="0"/>
                <a:cs typeface="Arabic Typesetting" panose="03020402040406030203" pitchFamily="66" charset="-78"/>
              </a:rPr>
              <a:t>:</a:t>
            </a:r>
            <a:endParaRPr lang="ar-DZ" sz="2400" b="1" dirty="0">
              <a:latin typeface="Traditional Arabic" panose="02020603050405020304" pitchFamily="18" charset="-78"/>
              <a:cs typeface="Traditional Arabic" panose="02020603050405020304" pitchFamily="18" charset="-78"/>
            </a:endParaRPr>
          </a:p>
          <a:p>
            <a:pPr algn="ctr" rtl="1">
              <a:spcAft>
                <a:spcPts val="800"/>
              </a:spcAft>
            </a:pPr>
            <a:r>
              <a:rPr lang="ar-DZ" sz="3200" b="1" dirty="0">
                <a:solidFill>
                  <a:schemeClr val="accent1"/>
                </a:solidFill>
                <a:latin typeface="Traditional Arabic" panose="02020603050405020304" pitchFamily="18" charset="-78"/>
                <a:cs typeface="Traditional Arabic" panose="02020603050405020304" pitchFamily="18" charset="-78"/>
              </a:rPr>
              <a:t>استراتيجية تطوير وتعزيز الحوكمة المالية في المؤسسات الاقتصادية</a:t>
            </a:r>
            <a:endParaRPr lang="fr-FR" sz="2800" dirty="0">
              <a:solidFill>
                <a:schemeClr val="accent1"/>
              </a:solidFill>
              <a:latin typeface="Traditional Arabic" panose="02020603050405020304" pitchFamily="18" charset="-78"/>
              <a:cs typeface="Traditional Arabic" panose="02020603050405020304" pitchFamily="18" charset="-78"/>
            </a:endParaRPr>
          </a:p>
        </p:txBody>
      </p:sp>
      <p:sp>
        <p:nvSpPr>
          <p:cNvPr id="7" name="ZoneTexte 6">
            <a:extLst>
              <a:ext uri="{FF2B5EF4-FFF2-40B4-BE49-F238E27FC236}">
                <a16:creationId xmlns:a16="http://schemas.microsoft.com/office/drawing/2014/main" id="{C253CBEB-F1E7-47A5-8CD9-F0CD22D26FC5}"/>
              </a:ext>
            </a:extLst>
          </p:cNvPr>
          <p:cNvSpPr txBox="1"/>
          <p:nvPr/>
        </p:nvSpPr>
        <p:spPr>
          <a:xfrm>
            <a:off x="6745574" y="5763738"/>
            <a:ext cx="4120546" cy="584775"/>
          </a:xfrm>
          <a:prstGeom prst="rect">
            <a:avLst/>
          </a:prstGeom>
          <a:noFill/>
        </p:spPr>
        <p:txBody>
          <a:bodyPr wrap="square" rtlCol="0">
            <a:spAutoFit/>
          </a:bodyPr>
          <a:lstStyle/>
          <a:p>
            <a:pPr algn="ctr" rtl="1"/>
            <a:r>
              <a:rPr lang="ar-DZ" sz="3200" b="1" dirty="0">
                <a:latin typeface="Traditional Arabic" panose="02020603050405020304" pitchFamily="18" charset="-78"/>
                <a:cs typeface="Traditional Arabic" panose="02020603050405020304" pitchFamily="18" charset="-78"/>
              </a:rPr>
              <a:t>من إعداد:.د </a:t>
            </a:r>
            <a:r>
              <a:rPr lang="ar-DZ" sz="3200" dirty="0">
                <a:latin typeface="Traditional Arabic" panose="02020603050405020304" pitchFamily="18" charset="-78"/>
                <a:cs typeface="Traditional Arabic" panose="02020603050405020304" pitchFamily="18" charset="-78"/>
              </a:rPr>
              <a:t>عبدالنبي فتيحة</a:t>
            </a:r>
          </a:p>
        </p:txBody>
      </p:sp>
      <p:sp>
        <p:nvSpPr>
          <p:cNvPr id="8" name="ZoneTexte 7">
            <a:extLst>
              <a:ext uri="{FF2B5EF4-FFF2-40B4-BE49-F238E27FC236}">
                <a16:creationId xmlns:a16="http://schemas.microsoft.com/office/drawing/2014/main" id="{D9E206FF-0DB4-45B2-B52B-CC6C8DE90997}"/>
              </a:ext>
            </a:extLst>
          </p:cNvPr>
          <p:cNvSpPr txBox="1"/>
          <p:nvPr/>
        </p:nvSpPr>
        <p:spPr>
          <a:xfrm>
            <a:off x="1325881" y="5763738"/>
            <a:ext cx="2727960" cy="584775"/>
          </a:xfrm>
          <a:prstGeom prst="rect">
            <a:avLst/>
          </a:prstGeom>
          <a:noFill/>
        </p:spPr>
        <p:txBody>
          <a:bodyPr wrap="square" rtlCol="0">
            <a:spAutoFit/>
          </a:bodyPr>
          <a:lstStyle/>
          <a:p>
            <a:pPr algn="ctr" rtl="1"/>
            <a:r>
              <a:rPr lang="ar-DZ" sz="3200" b="1" dirty="0">
                <a:latin typeface="Traditional Arabic" panose="02020603050405020304" pitchFamily="18" charset="-78"/>
                <a:cs typeface="Traditional Arabic" panose="02020603050405020304" pitchFamily="18" charset="-78"/>
              </a:rPr>
              <a:t>ط/د </a:t>
            </a:r>
            <a:r>
              <a:rPr lang="ar-DZ" sz="3200" dirty="0">
                <a:latin typeface="Traditional Arabic" panose="02020603050405020304" pitchFamily="18" charset="-78"/>
                <a:cs typeface="Traditional Arabic" panose="02020603050405020304" pitchFamily="18" charset="-78"/>
              </a:rPr>
              <a:t>رودي الزهرة</a:t>
            </a:r>
          </a:p>
        </p:txBody>
      </p:sp>
    </p:spTree>
    <p:extLst>
      <p:ext uri="{BB962C8B-B14F-4D97-AF65-F5344CB8AC3E}">
        <p14:creationId xmlns:p14="http://schemas.microsoft.com/office/powerpoint/2010/main" val="2510825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504" y="-1"/>
            <a:ext cx="11999495" cy="671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49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F1FB70-ABCE-E6A0-22A9-6752A18ACF1A}"/>
              </a:ext>
            </a:extLst>
          </p:cNvPr>
          <p:cNvSpPr/>
          <p:nvPr/>
        </p:nvSpPr>
        <p:spPr>
          <a:xfrm>
            <a:off x="0" y="164893"/>
            <a:ext cx="12192000" cy="824459"/>
          </a:xfrm>
          <a:prstGeom prst="rect">
            <a:avLst/>
          </a:prstGeom>
          <a:solidFill>
            <a:srgbClr val="FBE2DD"/>
          </a:solidFill>
          <a:ln>
            <a:solidFill>
              <a:srgbClr val="FB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a:extLst>
              <a:ext uri="{FF2B5EF4-FFF2-40B4-BE49-F238E27FC236}">
                <a16:creationId xmlns:a16="http://schemas.microsoft.com/office/drawing/2014/main" id="{B957AD14-F038-FEA8-D22B-EC43B094DA73}"/>
              </a:ext>
            </a:extLst>
          </p:cNvPr>
          <p:cNvGrpSpPr/>
          <p:nvPr/>
        </p:nvGrpSpPr>
        <p:grpSpPr>
          <a:xfrm>
            <a:off x="751683" y="1761814"/>
            <a:ext cx="11393356" cy="4584121"/>
            <a:chOff x="751683" y="1268332"/>
            <a:chExt cx="11393356" cy="3329784"/>
          </a:xfrm>
        </p:grpSpPr>
        <p:sp>
          <p:nvSpPr>
            <p:cNvPr id="4" name="Rectangle : avec coins arrondis en diagonale 3">
              <a:extLst>
                <a:ext uri="{FF2B5EF4-FFF2-40B4-BE49-F238E27FC236}">
                  <a16:creationId xmlns:a16="http://schemas.microsoft.com/office/drawing/2014/main" id="{724DBB42-4A30-4F95-8DCE-9F7BA22FE841}"/>
                </a:ext>
              </a:extLst>
            </p:cNvPr>
            <p:cNvSpPr/>
            <p:nvPr/>
          </p:nvSpPr>
          <p:spPr>
            <a:xfrm>
              <a:off x="751683" y="1268332"/>
              <a:ext cx="10922157" cy="3329784"/>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5" name="ZoneTexte 4">
              <a:extLst>
                <a:ext uri="{FF2B5EF4-FFF2-40B4-BE49-F238E27FC236}">
                  <a16:creationId xmlns:a16="http://schemas.microsoft.com/office/drawing/2014/main" id="{BCFC2443-2809-494D-939B-A435F21B1E0A}"/>
                </a:ext>
              </a:extLst>
            </p:cNvPr>
            <p:cNvSpPr txBox="1"/>
            <p:nvPr/>
          </p:nvSpPr>
          <p:spPr>
            <a:xfrm>
              <a:off x="1222882" y="1459206"/>
              <a:ext cx="10922157" cy="866904"/>
            </a:xfrm>
            <a:prstGeom prst="rect">
              <a:avLst/>
            </a:prstGeom>
            <a:noFill/>
          </p:spPr>
          <p:txBody>
            <a:bodyPr wrap="square" rtlCol="0">
              <a:spAutoFit/>
            </a:bodyPr>
            <a:lstStyle/>
            <a:p>
              <a:pPr marL="899160" algn="just" rtl="1">
                <a:spcAft>
                  <a:spcPts val="1000"/>
                </a:spcAft>
              </a:pPr>
              <a:r>
                <a:rPr lang="ar-DZ" sz="2400" dirty="0">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a:t>
              </a:r>
              <a:endParaRPr lang="fr-FR" sz="2400" dirty="0">
                <a:latin typeface="Sakkal Majalla" panose="02000000000000000000" pitchFamily="2" charset="-78"/>
                <a:cs typeface="Sakkal Majalla" panose="02000000000000000000" pitchFamily="2" charset="-78"/>
              </a:endParaRPr>
            </a:p>
            <a:p>
              <a:pPr algn="just" rtl="1"/>
              <a:endParaRPr lang="fr-FR" dirty="0"/>
            </a:p>
          </p:txBody>
        </p:sp>
      </p:grpSp>
      <p:sp>
        <p:nvSpPr>
          <p:cNvPr id="7" name="Demi-cadre 6">
            <a:extLst>
              <a:ext uri="{FF2B5EF4-FFF2-40B4-BE49-F238E27FC236}">
                <a16:creationId xmlns:a16="http://schemas.microsoft.com/office/drawing/2014/main" id="{BD01E44B-1C0C-4C57-A82C-1F1F29987611}"/>
              </a:ext>
            </a:extLst>
          </p:cNvPr>
          <p:cNvSpPr/>
          <p:nvPr/>
        </p:nvSpPr>
        <p:spPr>
          <a:xfrm rot="5400000">
            <a:off x="11338558" y="1599146"/>
            <a:ext cx="480575" cy="511054"/>
          </a:xfrm>
          <a:prstGeom prst="halfFrame">
            <a:avLst>
              <a:gd name="adj1" fmla="val 12120"/>
              <a:gd name="adj2" fmla="val 12119"/>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fr-FR">
              <a:solidFill>
                <a:schemeClr val="tx1"/>
              </a:solidFill>
            </a:endParaRPr>
          </a:p>
        </p:txBody>
      </p:sp>
      <p:sp>
        <p:nvSpPr>
          <p:cNvPr id="8" name="Demi-cadre 7">
            <a:extLst>
              <a:ext uri="{FF2B5EF4-FFF2-40B4-BE49-F238E27FC236}">
                <a16:creationId xmlns:a16="http://schemas.microsoft.com/office/drawing/2014/main" id="{4C4C85A9-B37D-4E10-809A-64E88951AF94}"/>
              </a:ext>
            </a:extLst>
          </p:cNvPr>
          <p:cNvSpPr/>
          <p:nvPr/>
        </p:nvSpPr>
        <p:spPr>
          <a:xfrm rot="16200000">
            <a:off x="654842" y="6100389"/>
            <a:ext cx="387026" cy="514410"/>
          </a:xfrm>
          <a:prstGeom prst="halfFrame">
            <a:avLst>
              <a:gd name="adj1" fmla="val 12120"/>
              <a:gd name="adj2" fmla="val 12119"/>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fr-FR">
              <a:solidFill>
                <a:schemeClr val="tx1"/>
              </a:solidFill>
            </a:endParaRPr>
          </a:p>
        </p:txBody>
      </p:sp>
      <p:sp>
        <p:nvSpPr>
          <p:cNvPr id="9" name="ZoneTexte 8">
            <a:extLst>
              <a:ext uri="{FF2B5EF4-FFF2-40B4-BE49-F238E27FC236}">
                <a16:creationId xmlns:a16="http://schemas.microsoft.com/office/drawing/2014/main" id="{B874DA07-541B-40F9-BA83-FCFFDE69F5A5}"/>
              </a:ext>
            </a:extLst>
          </p:cNvPr>
          <p:cNvSpPr txBox="1"/>
          <p:nvPr/>
        </p:nvSpPr>
        <p:spPr>
          <a:xfrm>
            <a:off x="4018240" y="177415"/>
            <a:ext cx="4023360" cy="1107996"/>
          </a:xfrm>
          <a:prstGeom prst="rect">
            <a:avLst/>
          </a:prstGeom>
          <a:noFill/>
        </p:spPr>
        <p:txBody>
          <a:bodyPr wrap="square" rtlCol="0">
            <a:spAutoFit/>
          </a:bodyPr>
          <a:lstStyle/>
          <a:p>
            <a:pPr algn="ctr" rtl="1"/>
            <a:r>
              <a:rPr lang="ar-DZ" sz="4800" b="1" dirty="0">
                <a:solidFill>
                  <a:srgbClr val="FF0000"/>
                </a:solidFill>
                <a:effectLst>
                  <a:outerShdw blurRad="38100" dist="38100" dir="2700000" algn="tl">
                    <a:srgbClr val="000000">
                      <a:alpha val="43137"/>
                    </a:srgbClr>
                  </a:outerShdw>
                </a:effectLst>
                <a:latin typeface="Arabic Typesetting" panose="03020402040406030203" pitchFamily="66" charset="-78"/>
                <a:ea typeface="+mj-ea"/>
                <a:cs typeface="Arabic Typesetting" panose="03020402040406030203" pitchFamily="66" charset="-78"/>
              </a:rPr>
              <a:t>المــــقدمــة</a:t>
            </a:r>
          </a:p>
          <a:p>
            <a:pPr algn="ctr" rtl="1"/>
            <a:endParaRPr lang="fr-FR" dirty="0"/>
          </a:p>
        </p:txBody>
      </p:sp>
      <p:sp>
        <p:nvSpPr>
          <p:cNvPr id="10" name="Rectangle 9"/>
          <p:cNvSpPr/>
          <p:nvPr/>
        </p:nvSpPr>
        <p:spPr>
          <a:xfrm>
            <a:off x="886795" y="1857440"/>
            <a:ext cx="10436523" cy="4080797"/>
          </a:xfrm>
          <a:prstGeom prst="rect">
            <a:avLst/>
          </a:prstGeom>
        </p:spPr>
        <p:txBody>
          <a:bodyPr wrap="square">
            <a:spAutoFit/>
          </a:bodyPr>
          <a:lstStyle/>
          <a:p>
            <a:pPr marL="0" marR="0" algn="just" rtl="1">
              <a:lnSpc>
                <a:spcPct val="115000"/>
              </a:lnSpc>
              <a:spcAft>
                <a:spcPts val="1000"/>
              </a:spcAft>
            </a:pPr>
            <a:r>
              <a:rPr lang="en-US" sz="2200" b="1" dirty="0">
                <a:effectLst/>
                <a:latin typeface="Arial" panose="020B0604020202020204" pitchFamily="34" charset="0"/>
                <a:ea typeface="Times New Roman" panose="02020603050405020304" pitchFamily="18" charset="0"/>
                <a:cs typeface="Arial" panose="020B0604020202020204" pitchFamily="34" charset="0"/>
              </a:rPr>
              <a:t> </a:t>
            </a:r>
            <a:r>
              <a:rPr lang="ar-DZ" sz="2200" b="1" dirty="0">
                <a:effectLst/>
                <a:latin typeface="Arial" panose="020B0604020202020204" pitchFamily="34" charset="0"/>
                <a:ea typeface="Calibri" panose="020F0502020204030204" pitchFamily="34" charset="0"/>
                <a:cs typeface="Arial" panose="020B0604020202020204" pitchFamily="34" charset="0"/>
              </a:rPr>
              <a:t> يكتسي موضوع الحوكمة أهمية كبيرة في ظل المستجدات الدولية والاحداث الاقتصادية  المتزايدة على البيئة العالمية، الذي أدى إلى العديد من الازمات والفضائح المالية من هنا اصبحت ضرورة ملحة للدول في تعزيز الشفافية والمساءلة وضمان استخدام الامثل للموارد المالية سواءاعلى مستوى الكلي أوالجزئي للمؤسسات لتحقيق التنمية المستدامة.</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DZ" sz="2200" b="1" dirty="0">
                <a:effectLst/>
                <a:latin typeface="Arial" panose="020B0604020202020204" pitchFamily="34" charset="0"/>
                <a:ea typeface="Calibri" panose="020F0502020204030204" pitchFamily="34" charset="0"/>
                <a:cs typeface="Arial" panose="020B0604020202020204" pitchFamily="34" charset="0"/>
              </a:rPr>
              <a:t>       والجزائر كغيرها من الدول اهتمت  باستراتيجية الحوكمة الرشيدة من خلال تشكيل وتطوير إطار تشريعي وتنظيمي هادف إلى وضع القواعد والإجراءات وفقا لمعايير دولية مواكبة للتغيرات المتسارعة في الساحة الاقتصادية العالمية بما يضمن نزاهة العمليات المالية وخلوها من التلاعبات والفساد المالي والاداري الذي يساعد في تحقيق رقابة ومساءلة على الاداء.فيعد تطبيق الحوكمة المالية أداة استراتيجية لمواجهة الفساد المالي وبناء ثقافة مؤسسية تركز على الشفافية والمساءلة والتي من شأنها تعزيز ثقة المستثمرين في تقوية الاستقرار المالي للمؤسسات والاقتصاد ككل.</a:t>
            </a:r>
            <a:endParaRPr lang="en-US" sz="2200" b="1"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698815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0385847-C24E-0D53-AB4F-7214951F5C57}"/>
              </a:ext>
            </a:extLst>
          </p:cNvPr>
          <p:cNvSpPr/>
          <p:nvPr/>
        </p:nvSpPr>
        <p:spPr>
          <a:xfrm>
            <a:off x="-14748" y="91153"/>
            <a:ext cx="12192000" cy="824459"/>
          </a:xfrm>
          <a:prstGeom prst="rect">
            <a:avLst/>
          </a:prstGeom>
          <a:solidFill>
            <a:srgbClr val="FBE2DD"/>
          </a:solidFill>
          <a:ln>
            <a:solidFill>
              <a:srgbClr val="FB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ECAAF8AA-5C7B-640B-84D5-BD0A79EC0111}"/>
              </a:ext>
            </a:extLst>
          </p:cNvPr>
          <p:cNvSpPr txBox="1"/>
          <p:nvPr/>
        </p:nvSpPr>
        <p:spPr>
          <a:xfrm>
            <a:off x="4003492" y="103675"/>
            <a:ext cx="4023360" cy="1107996"/>
          </a:xfrm>
          <a:prstGeom prst="rect">
            <a:avLst/>
          </a:prstGeom>
          <a:noFill/>
        </p:spPr>
        <p:txBody>
          <a:bodyPr wrap="square" rtlCol="0">
            <a:spAutoFit/>
          </a:bodyPr>
          <a:lstStyle/>
          <a:p>
            <a:pPr algn="ctr" rtl="1"/>
            <a:r>
              <a:rPr lang="ar-DZ" sz="4800" b="1" dirty="0">
                <a:solidFill>
                  <a:srgbClr val="FF0000"/>
                </a:solidFill>
                <a:effectLst>
                  <a:outerShdw blurRad="38100" dist="38100" dir="2700000" algn="tl">
                    <a:srgbClr val="000000">
                      <a:alpha val="43137"/>
                    </a:srgbClr>
                  </a:outerShdw>
                </a:effectLst>
                <a:latin typeface="Arabic Typesetting" panose="03020402040406030203" pitchFamily="66" charset="-78"/>
                <a:ea typeface="+mj-ea"/>
                <a:cs typeface="Arabic Typesetting" panose="03020402040406030203" pitchFamily="66" charset="-78"/>
              </a:rPr>
              <a:t>المــــقدمــة</a:t>
            </a:r>
          </a:p>
          <a:p>
            <a:pPr algn="ctr" rtl="1"/>
            <a:endParaRPr lang="fr-FR" dirty="0"/>
          </a:p>
        </p:txBody>
      </p:sp>
      <p:sp>
        <p:nvSpPr>
          <p:cNvPr id="2" name="ZoneTexte 1">
            <a:extLst>
              <a:ext uri="{FF2B5EF4-FFF2-40B4-BE49-F238E27FC236}">
                <a16:creationId xmlns:a16="http://schemas.microsoft.com/office/drawing/2014/main" id="{BEFF232A-E2BE-43E7-FD84-EE3DBEF4B53C}"/>
              </a:ext>
            </a:extLst>
          </p:cNvPr>
          <p:cNvSpPr txBox="1"/>
          <p:nvPr/>
        </p:nvSpPr>
        <p:spPr>
          <a:xfrm>
            <a:off x="4003492" y="870506"/>
            <a:ext cx="7589520" cy="1720471"/>
          </a:xfrm>
          <a:prstGeom prst="rect">
            <a:avLst/>
          </a:prstGeom>
          <a:noFill/>
        </p:spPr>
        <p:txBody>
          <a:bodyPr wrap="square">
            <a:spAutoFit/>
          </a:bodyPr>
          <a:lstStyle/>
          <a:p>
            <a:pPr marL="457200" indent="-457200" algn="r" rtl="1">
              <a:lnSpc>
                <a:spcPct val="115000"/>
              </a:lnSpc>
              <a:buFont typeface="Arial" panose="020B0604020202020204" pitchFamily="34" charset="0"/>
              <a:buChar char="•"/>
            </a:pPr>
            <a:r>
              <a:rPr lang="ar-SA" sz="3200" b="1" dirty="0">
                <a:latin typeface="Sakkal Majalla" panose="02000000000000000000" pitchFamily="2" charset="-78"/>
                <a:cs typeface="Sakkal Majalla" panose="02000000000000000000" pitchFamily="2" charset="-78"/>
              </a:rPr>
              <a:t>إشكالية الدراسة:</a:t>
            </a:r>
            <a:endParaRPr lang="ar-DZ" sz="3200" b="1" dirty="0">
              <a:latin typeface="Sakkal Majalla" panose="02000000000000000000" pitchFamily="2" charset="-78"/>
              <a:cs typeface="Sakkal Majalla" panose="02000000000000000000" pitchFamily="2" charset="-78"/>
            </a:endParaRPr>
          </a:p>
          <a:p>
            <a:pPr marL="0" indent="0" algn="r" rtl="1">
              <a:lnSpc>
                <a:spcPct val="115000"/>
              </a:lnSpc>
              <a:buNone/>
            </a:pPr>
            <a:r>
              <a:rPr lang="ar-DZ" sz="2800" b="1" dirty="0">
                <a:latin typeface="Sakkal Majalla" panose="02000000000000000000" pitchFamily="2" charset="-78"/>
                <a:cs typeface="Sakkal Majalla" panose="02000000000000000000" pitchFamily="2" charset="-78"/>
              </a:rPr>
              <a:t>بناء على ما تقدم ذكره، يمكن طرح الاشكال الرئيسي التالي</a:t>
            </a:r>
            <a:r>
              <a:rPr lang="ar-DZ" sz="2400" dirty="0">
                <a:latin typeface="Sakkal Majalla" panose="02000000000000000000" pitchFamily="2" charset="-78"/>
                <a:cs typeface="Sakkal Majalla" panose="02000000000000000000" pitchFamily="2" charset="-78"/>
              </a:rPr>
              <a:t>: </a:t>
            </a:r>
          </a:p>
          <a:p>
            <a:pPr marL="0" indent="0" algn="r" rtl="1">
              <a:lnSpc>
                <a:spcPct val="115000"/>
              </a:lnSpc>
              <a:buNone/>
            </a:pPr>
            <a:endParaRPr lang="ar-DZ" sz="3200" b="1" dirty="0">
              <a:solidFill>
                <a:srgbClr val="000000"/>
              </a:solidFill>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10" name="ZoneTexte 9">
            <a:extLst>
              <a:ext uri="{FF2B5EF4-FFF2-40B4-BE49-F238E27FC236}">
                <a16:creationId xmlns:a16="http://schemas.microsoft.com/office/drawing/2014/main" id="{E3CA37B4-DBE8-E9A5-8906-E9F50537D01B}"/>
              </a:ext>
            </a:extLst>
          </p:cNvPr>
          <p:cNvSpPr txBox="1"/>
          <p:nvPr/>
        </p:nvSpPr>
        <p:spPr>
          <a:xfrm>
            <a:off x="1066800" y="2820474"/>
            <a:ext cx="10058399" cy="144655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450215" algn="ctr" rtl="1"/>
            <a:r>
              <a:rPr lang="ar-DZ" sz="4400" b="1" dirty="0">
                <a:effectLst/>
                <a:latin typeface="Calibri" panose="020F0502020204030204" pitchFamily="34" charset="0"/>
                <a:ea typeface="Calibri" panose="020F0502020204030204" pitchFamily="34" charset="0"/>
              </a:rPr>
              <a:t>فيما تتمثل الاطار النظري والتشريعي المنظم للحوكمة المالية في الجزائر؟</a:t>
            </a:r>
            <a:endParaRPr lang="en-US" sz="4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7411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E3703AB1-28BC-48C2-A727-84D0745FC824}"/>
              </a:ext>
            </a:extLst>
          </p:cNvPr>
          <p:cNvGrpSpPr/>
          <p:nvPr/>
        </p:nvGrpSpPr>
        <p:grpSpPr>
          <a:xfrm>
            <a:off x="6109605" y="1125841"/>
            <a:ext cx="5503277" cy="5641006"/>
            <a:chOff x="7360920" y="1196831"/>
            <a:chExt cx="4251960" cy="4921000"/>
          </a:xfrm>
        </p:grpSpPr>
        <p:sp>
          <p:nvSpPr>
            <p:cNvPr id="5" name="Rectangle : coins arrondis 4">
              <a:extLst>
                <a:ext uri="{FF2B5EF4-FFF2-40B4-BE49-F238E27FC236}">
                  <a16:creationId xmlns:a16="http://schemas.microsoft.com/office/drawing/2014/main" id="{669EF0E2-89DC-41FE-92A6-D04F3713EDF7}"/>
                </a:ext>
              </a:extLst>
            </p:cNvPr>
            <p:cNvSpPr/>
            <p:nvPr/>
          </p:nvSpPr>
          <p:spPr>
            <a:xfrm>
              <a:off x="7360920" y="1264792"/>
              <a:ext cx="4251960" cy="4853039"/>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6" name="ZoneTexte 5">
              <a:extLst>
                <a:ext uri="{FF2B5EF4-FFF2-40B4-BE49-F238E27FC236}">
                  <a16:creationId xmlns:a16="http://schemas.microsoft.com/office/drawing/2014/main" id="{90E9A61F-3660-4E1E-9378-B435451F382C}"/>
                </a:ext>
              </a:extLst>
            </p:cNvPr>
            <p:cNvSpPr txBox="1"/>
            <p:nvPr/>
          </p:nvSpPr>
          <p:spPr>
            <a:xfrm>
              <a:off x="7740047" y="1196831"/>
              <a:ext cx="3583815" cy="824998"/>
            </a:xfrm>
            <a:prstGeom prst="rect">
              <a:avLst/>
            </a:prstGeom>
            <a:noFill/>
          </p:spPr>
          <p:txBody>
            <a:bodyPr wrap="square" rtlCol="0">
              <a:spAutoFit/>
            </a:bodyPr>
            <a:lstStyle/>
            <a:p>
              <a:pPr algn="ctr" rtl="1">
                <a:lnSpc>
                  <a:spcPct val="115000"/>
                </a:lnSpc>
              </a:pPr>
              <a:endParaRPr lang="fr-FR" sz="2400" dirty="0">
                <a:solidFill>
                  <a:prstClr val="black"/>
                </a:solidFill>
                <a:latin typeface="Sakkal Majalla" panose="02000000000000000000" pitchFamily="2" charset="-78"/>
                <a:cs typeface="Sakkal Majalla" panose="02000000000000000000" pitchFamily="2" charset="-78"/>
              </a:endParaRPr>
            </a:p>
          </p:txBody>
        </p:sp>
      </p:grpSp>
      <p:sp>
        <p:nvSpPr>
          <p:cNvPr id="8" name="Rectangle : coins arrondis 7">
            <a:extLst>
              <a:ext uri="{FF2B5EF4-FFF2-40B4-BE49-F238E27FC236}">
                <a16:creationId xmlns:a16="http://schemas.microsoft.com/office/drawing/2014/main" id="{54E1309E-2C49-4E38-902F-27FA582A28B7}"/>
              </a:ext>
            </a:extLst>
          </p:cNvPr>
          <p:cNvSpPr/>
          <p:nvPr/>
        </p:nvSpPr>
        <p:spPr>
          <a:xfrm>
            <a:off x="67705" y="1203746"/>
            <a:ext cx="5801496" cy="556310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rtl="1"/>
            <a:r>
              <a:rPr lang="ar-DZ" sz="2800" b="1" dirty="0">
                <a:solidFill>
                  <a:schemeClr val="tx1"/>
                </a:solidFill>
                <a:effectLst/>
                <a:latin typeface="Times New Roman" panose="02020603050405020304" pitchFamily="18" charset="0"/>
                <a:ea typeface="Times New Roman" panose="02020603050405020304" pitchFamily="18" charset="0"/>
                <a:cs typeface="Sakkal Majalla" panose="02000000000000000000" pitchFamily="2" charset="-78"/>
              </a:rPr>
              <a:t>وللاجابة عن الاسئلة نقترح افرضيات التالية:</a:t>
            </a:r>
          </a:p>
          <a:p>
            <a:pPr marL="342900" marR="0" lvl="0" indent="-342900" algn="just" rtl="1">
              <a:lnSpc>
                <a:spcPct val="115000"/>
              </a:lnSpc>
              <a:spcAft>
                <a:spcPts val="1000"/>
              </a:spcAft>
              <a:buFont typeface="Traditional Arabic" panose="02020603050405020304" pitchFamily="18" charset="-78"/>
              <a:buChar char="-"/>
            </a:pPr>
            <a:r>
              <a:rPr lang="ar-SA" sz="2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الحوكمة المالية هي عبارة عن أسلوب ممارسة سلطات الادارة الرشيدة والواعية في المجال المالي بهدف الوصول الى التنظيم الجيد والدقيق؛</a:t>
            </a: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rtl="1">
              <a:lnSpc>
                <a:spcPct val="115000"/>
              </a:lnSpc>
              <a:spcAft>
                <a:spcPts val="1000"/>
              </a:spcAft>
              <a:buFont typeface="Traditional Arabic" panose="02020603050405020304" pitchFamily="18" charset="-78"/>
              <a:buChar char="-"/>
            </a:pPr>
            <a:r>
              <a:rPr lang="ar-SA" sz="2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يوجد الاطار تشريعي للجزائر طابع ديناميكي مرن ينص على مجموعة من النصوص القوانين ذات العلاقة بالحوكمة المالية الرشيدة؛</a:t>
            </a: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ar-SA" sz="2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تمتلك الجزائر نسب ضعيفة عن مؤشرات الحوكمة المالية( الشفافية؛ المشاركة؛ مكافحة الفساد)</a:t>
            </a:r>
            <a:endParaRPr lang="en-US" sz="2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ZoneTexte 9">
            <a:extLst>
              <a:ext uri="{FF2B5EF4-FFF2-40B4-BE49-F238E27FC236}">
                <a16:creationId xmlns:a16="http://schemas.microsoft.com/office/drawing/2014/main" id="{73DA50BE-73D7-4680-B779-18F401935C9F}"/>
              </a:ext>
            </a:extLst>
          </p:cNvPr>
          <p:cNvSpPr txBox="1"/>
          <p:nvPr/>
        </p:nvSpPr>
        <p:spPr>
          <a:xfrm>
            <a:off x="6459385" y="629417"/>
            <a:ext cx="4099560" cy="800219"/>
          </a:xfrm>
          <a:prstGeom prst="rect">
            <a:avLst/>
          </a:prstGeom>
          <a:noFill/>
        </p:spPr>
        <p:txBody>
          <a:bodyPr wrap="square" rtlCol="0">
            <a:spAutoFit/>
          </a:bodyPr>
          <a:lstStyle/>
          <a:p>
            <a:pPr marL="457200" indent="-457200" algn="just" rtl="1">
              <a:buFont typeface="Wingdings" panose="05000000000000000000" pitchFamily="2" charset="2"/>
              <a:buChar char="§"/>
            </a:pPr>
            <a:r>
              <a:rPr lang="ar-DZ" sz="2800" b="1" dirty="0">
                <a:solidFill>
                  <a:prstClr val="black"/>
                </a:solidFill>
                <a:cs typeface="Sakkal Majalla" panose="02000000000000000000" pitchFamily="2" charset="-78"/>
              </a:rPr>
              <a:t>التساؤلات الفرعية: </a:t>
            </a:r>
          </a:p>
          <a:p>
            <a:pPr algn="just" rtl="1"/>
            <a:endParaRPr lang="fr-FR" dirty="0">
              <a:solidFill>
                <a:prstClr val="black"/>
              </a:solidFill>
            </a:endParaRPr>
          </a:p>
        </p:txBody>
      </p:sp>
      <p:sp>
        <p:nvSpPr>
          <p:cNvPr id="12" name="ZoneTexte 11">
            <a:extLst>
              <a:ext uri="{FF2B5EF4-FFF2-40B4-BE49-F238E27FC236}">
                <a16:creationId xmlns:a16="http://schemas.microsoft.com/office/drawing/2014/main" id="{BA5D90FC-CCCD-4AF1-A763-81E8A5D7185F}"/>
              </a:ext>
            </a:extLst>
          </p:cNvPr>
          <p:cNvSpPr txBox="1"/>
          <p:nvPr/>
        </p:nvSpPr>
        <p:spPr>
          <a:xfrm>
            <a:off x="657889" y="675358"/>
            <a:ext cx="4099560" cy="800219"/>
          </a:xfrm>
          <a:prstGeom prst="rect">
            <a:avLst/>
          </a:prstGeom>
          <a:noFill/>
        </p:spPr>
        <p:txBody>
          <a:bodyPr wrap="square" rtlCol="0">
            <a:spAutoFit/>
          </a:bodyPr>
          <a:lstStyle/>
          <a:p>
            <a:pPr marL="457200" indent="-457200" algn="just" rtl="1">
              <a:buFont typeface="Wingdings" panose="05000000000000000000" pitchFamily="2" charset="2"/>
              <a:buChar char="§"/>
            </a:pPr>
            <a:r>
              <a:rPr lang="ar-DZ" sz="2800" b="1" dirty="0">
                <a:solidFill>
                  <a:prstClr val="black"/>
                </a:solidFill>
                <a:cs typeface="Sakkal Majalla" panose="02000000000000000000" pitchFamily="2" charset="-78"/>
              </a:rPr>
              <a:t>فرضيات  الدراسة: </a:t>
            </a:r>
          </a:p>
          <a:p>
            <a:pPr algn="just" rtl="1"/>
            <a:endParaRPr lang="fr-FR" dirty="0">
              <a:solidFill>
                <a:prstClr val="black"/>
              </a:solidFill>
            </a:endParaRPr>
          </a:p>
        </p:txBody>
      </p:sp>
      <p:sp>
        <p:nvSpPr>
          <p:cNvPr id="4" name="Rectangle 3">
            <a:extLst>
              <a:ext uri="{FF2B5EF4-FFF2-40B4-BE49-F238E27FC236}">
                <a16:creationId xmlns:a16="http://schemas.microsoft.com/office/drawing/2014/main" id="{C39AF429-31D1-6903-8554-52134AA77E24}"/>
              </a:ext>
            </a:extLst>
          </p:cNvPr>
          <p:cNvSpPr/>
          <p:nvPr/>
        </p:nvSpPr>
        <p:spPr>
          <a:xfrm>
            <a:off x="0" y="91152"/>
            <a:ext cx="12192000" cy="368246"/>
          </a:xfrm>
          <a:prstGeom prst="rect">
            <a:avLst/>
          </a:prstGeom>
          <a:solidFill>
            <a:srgbClr val="FBE2DD"/>
          </a:solidFill>
          <a:ln>
            <a:solidFill>
              <a:srgbClr val="FB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ZoneTexte 6">
            <a:extLst>
              <a:ext uri="{FF2B5EF4-FFF2-40B4-BE49-F238E27FC236}">
                <a16:creationId xmlns:a16="http://schemas.microsoft.com/office/drawing/2014/main" id="{2DDC8A67-4562-589F-C30D-4D4DA6838FAD}"/>
              </a:ext>
            </a:extLst>
          </p:cNvPr>
          <p:cNvSpPr txBox="1"/>
          <p:nvPr/>
        </p:nvSpPr>
        <p:spPr>
          <a:xfrm>
            <a:off x="4018240" y="-29064"/>
            <a:ext cx="4023360" cy="984885"/>
          </a:xfrm>
          <a:prstGeom prst="rect">
            <a:avLst/>
          </a:prstGeom>
          <a:noFill/>
        </p:spPr>
        <p:txBody>
          <a:bodyPr wrap="square" rtlCol="0">
            <a:spAutoFit/>
          </a:bodyPr>
          <a:lstStyle/>
          <a:p>
            <a:pPr algn="ctr" rtl="1"/>
            <a:r>
              <a:rPr lang="ar-DZ" sz="40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المــــقدمــة</a:t>
            </a:r>
          </a:p>
          <a:p>
            <a:pPr algn="ctr" rtl="1"/>
            <a:endParaRPr lang="fr-FR" dirty="0">
              <a:solidFill>
                <a:prstClr val="black"/>
              </a:solidFill>
            </a:endParaRPr>
          </a:p>
        </p:txBody>
      </p:sp>
      <p:sp>
        <p:nvSpPr>
          <p:cNvPr id="15" name="Rectangle 14"/>
          <p:cNvSpPr/>
          <p:nvPr/>
        </p:nvSpPr>
        <p:spPr>
          <a:xfrm>
            <a:off x="6347138" y="2191768"/>
            <a:ext cx="5106925" cy="3462486"/>
          </a:xfrm>
          <a:prstGeom prst="rect">
            <a:avLst/>
          </a:prstGeom>
        </p:spPr>
        <p:txBody>
          <a:bodyPr wrap="square">
            <a:spAutoFit/>
          </a:bodyPr>
          <a:lstStyle/>
          <a:p>
            <a:pPr marL="342900" marR="0" lvl="0" indent="-342900" algn="just" rtl="1">
              <a:lnSpc>
                <a:spcPct val="115000"/>
              </a:lnSpc>
              <a:spcAft>
                <a:spcPts val="1000"/>
              </a:spcAft>
              <a:buFont typeface="Traditional Arabic" panose="02020603050405020304" pitchFamily="18" charset="-78"/>
              <a:buChar char="-"/>
            </a:pPr>
            <a:r>
              <a:rPr lang="ar-DZ" sz="2800" b="1" dirty="0">
                <a:effectLst/>
                <a:latin typeface="Calibri" panose="020F0502020204030204" pitchFamily="34" charset="0"/>
                <a:ea typeface="Calibri" panose="020F0502020204030204" pitchFamily="34" charset="0"/>
              </a:rPr>
              <a:t>ماالمقصود بالحوكمة المالية؟</a:t>
            </a:r>
            <a:endParaRPr lang="en-US" sz="2800" b="1" dirty="0">
              <a:effectLst/>
              <a:latin typeface="Calibri" panose="020F0502020204030204" pitchFamily="34" charset="0"/>
              <a:ea typeface="Calibri" panose="020F0502020204030204" pitchFamily="34" charset="0"/>
            </a:endParaRPr>
          </a:p>
          <a:p>
            <a:pPr marL="342900" marR="0" lvl="0" indent="-342900" algn="just" rtl="1">
              <a:lnSpc>
                <a:spcPct val="115000"/>
              </a:lnSpc>
              <a:spcAft>
                <a:spcPts val="1000"/>
              </a:spcAft>
              <a:buFont typeface="Traditional Arabic" panose="02020603050405020304" pitchFamily="18" charset="-78"/>
              <a:buChar char="-"/>
            </a:pPr>
            <a:r>
              <a:rPr lang="ar-DZ" sz="2800" b="1" dirty="0">
                <a:effectLst/>
                <a:latin typeface="Calibri" panose="020F0502020204030204" pitchFamily="34" charset="0"/>
                <a:ea typeface="Calibri" panose="020F0502020204030204" pitchFamily="34" charset="0"/>
              </a:rPr>
              <a:t>هل يوجد الاطار التشريعي للحوكمة المالية في الجزائر؟</a:t>
            </a:r>
            <a:endParaRPr lang="en-US" sz="2800" b="1" dirty="0">
              <a:effectLst/>
              <a:latin typeface="Calibri" panose="020F0502020204030204" pitchFamily="34" charset="0"/>
              <a:ea typeface="Calibri" panose="020F0502020204030204" pitchFamily="34" charset="0"/>
            </a:endParaRPr>
          </a:p>
          <a:p>
            <a:pPr marL="342900" marR="0" lvl="0" indent="-342900" algn="just" rtl="1">
              <a:lnSpc>
                <a:spcPct val="115000"/>
              </a:lnSpc>
              <a:spcAft>
                <a:spcPts val="1000"/>
              </a:spcAft>
              <a:buFont typeface="Traditional Arabic" panose="02020603050405020304" pitchFamily="18" charset="-78"/>
              <a:buChar char="-"/>
            </a:pPr>
            <a:r>
              <a:rPr lang="ar-DZ" sz="2800" b="1" dirty="0">
                <a:effectLst/>
                <a:latin typeface="Calibri" panose="020F0502020204030204" pitchFamily="34" charset="0"/>
                <a:ea typeface="Calibri" panose="020F0502020204030204" pitchFamily="34" charset="0"/>
              </a:rPr>
              <a:t>ماهي نسب مؤشرات الحوكمة المالية في الجزائر؟</a:t>
            </a:r>
            <a:endParaRPr lang="en-US" sz="2800" b="1" dirty="0">
              <a:effectLst/>
              <a:latin typeface="Calibri" panose="020F0502020204030204" pitchFamily="34" charset="0"/>
              <a:ea typeface="Calibri" panose="020F0502020204030204" pitchFamily="34" charset="0"/>
            </a:endParaRPr>
          </a:p>
          <a:p>
            <a:pPr marL="342900" lvl="0" indent="-342900" algn="ctr" rtl="1">
              <a:lnSpc>
                <a:spcPct val="150000"/>
              </a:lnSpc>
              <a:spcAft>
                <a:spcPts val="1000"/>
              </a:spcAft>
              <a:buSzPts val="1100"/>
              <a:buFont typeface="Wingdings" pitchFamily="2" charset="2"/>
              <a:buChar char="q"/>
            </a:pPr>
            <a:endParaRPr lang="ar-DZ" sz="2400" b="1" dirty="0">
              <a:ea typeface="Calibri"/>
              <a:cs typeface="Simplified Arabic"/>
            </a:endParaRPr>
          </a:p>
        </p:txBody>
      </p:sp>
      <p:sp>
        <p:nvSpPr>
          <p:cNvPr id="16" name="Rectangle 15"/>
          <p:cNvSpPr/>
          <p:nvPr/>
        </p:nvSpPr>
        <p:spPr>
          <a:xfrm>
            <a:off x="6376898" y="1507541"/>
            <a:ext cx="5263982" cy="830997"/>
          </a:xfrm>
          <a:prstGeom prst="rect">
            <a:avLst/>
          </a:prstGeom>
        </p:spPr>
        <p:txBody>
          <a:bodyPr wrap="square">
            <a:spAutoFit/>
          </a:bodyPr>
          <a:lstStyle/>
          <a:p>
            <a:pPr algn="ctr"/>
            <a:r>
              <a:rPr lang="ar-SA" sz="2400" b="1" dirty="0">
                <a:ea typeface="Times New Roman"/>
                <a:cs typeface="Simplified Arabic"/>
              </a:rPr>
              <a:t>وانطلاقا من الإشكالية الرئيسية يمكن طرح التساؤلات الفرعية</a:t>
            </a:r>
            <a:r>
              <a:rPr lang="ar-DZ" sz="2400" b="1" dirty="0">
                <a:ea typeface="Times New Roman"/>
                <a:cs typeface="Simplified Arabic"/>
              </a:rPr>
              <a:t>:</a:t>
            </a:r>
            <a:endParaRPr lang="fr-FR" sz="2400" b="1" dirty="0"/>
          </a:p>
        </p:txBody>
      </p:sp>
    </p:spTree>
    <p:extLst>
      <p:ext uri="{BB962C8B-B14F-4D97-AF65-F5344CB8AC3E}">
        <p14:creationId xmlns:p14="http://schemas.microsoft.com/office/powerpoint/2010/main" val="579929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AE67173B-9124-1D46-7796-ECF9A27D3D97}"/>
              </a:ext>
            </a:extLst>
          </p:cNvPr>
          <p:cNvGrpSpPr/>
          <p:nvPr/>
        </p:nvGrpSpPr>
        <p:grpSpPr>
          <a:xfrm>
            <a:off x="381000" y="926949"/>
            <a:ext cx="11595023" cy="2872705"/>
            <a:chOff x="228424" y="1588638"/>
            <a:chExt cx="5617740" cy="3576063"/>
          </a:xfrm>
        </p:grpSpPr>
        <p:sp>
          <p:nvSpPr>
            <p:cNvPr id="8" name="Rectangle : coins arrondis 7">
              <a:extLst>
                <a:ext uri="{FF2B5EF4-FFF2-40B4-BE49-F238E27FC236}">
                  <a16:creationId xmlns:a16="http://schemas.microsoft.com/office/drawing/2014/main" id="{54E1309E-2C49-4E38-902F-27FA582A28B7}"/>
                </a:ext>
              </a:extLst>
            </p:cNvPr>
            <p:cNvSpPr/>
            <p:nvPr/>
          </p:nvSpPr>
          <p:spPr>
            <a:xfrm>
              <a:off x="228424" y="1588638"/>
              <a:ext cx="5617740" cy="357606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5241B32A-71C4-4461-AA94-A339ED03B11B}"/>
                </a:ext>
              </a:extLst>
            </p:cNvPr>
            <p:cNvSpPr txBox="1"/>
            <p:nvPr/>
          </p:nvSpPr>
          <p:spPr>
            <a:xfrm>
              <a:off x="389744" y="1620141"/>
              <a:ext cx="5236945" cy="461665"/>
            </a:xfrm>
            <a:prstGeom prst="rect">
              <a:avLst/>
            </a:prstGeom>
            <a:noFill/>
          </p:spPr>
          <p:txBody>
            <a:bodyPr wrap="square" rtlCol="0">
              <a:spAutoFit/>
            </a:bodyPr>
            <a:lstStyle/>
            <a:p>
              <a:pPr marL="342900" lvl="0" indent="-342900" algn="just" rtl="1">
                <a:buSzPts val="1100"/>
                <a:buFont typeface="Wingdings" panose="05000000000000000000" pitchFamily="2" charset="2"/>
                <a:buChar char="q"/>
              </a:pPr>
              <a:endParaRPr lang="fr-FR" sz="2400" dirty="0">
                <a:latin typeface="Sakkal Majalla" panose="02000000000000000000" pitchFamily="2" charset="-78"/>
                <a:cs typeface="Sakkal Majalla" panose="02000000000000000000" pitchFamily="2" charset="-78"/>
              </a:endParaRPr>
            </a:p>
          </p:txBody>
        </p:sp>
      </p:grpSp>
      <p:sp>
        <p:nvSpPr>
          <p:cNvPr id="12" name="ZoneTexte 11">
            <a:extLst>
              <a:ext uri="{FF2B5EF4-FFF2-40B4-BE49-F238E27FC236}">
                <a16:creationId xmlns:a16="http://schemas.microsoft.com/office/drawing/2014/main" id="{BA5D90FC-CCCD-4AF1-A763-81E8A5D7185F}"/>
              </a:ext>
            </a:extLst>
          </p:cNvPr>
          <p:cNvSpPr txBox="1"/>
          <p:nvPr/>
        </p:nvSpPr>
        <p:spPr>
          <a:xfrm>
            <a:off x="7628426" y="487733"/>
            <a:ext cx="3823854" cy="800219"/>
          </a:xfrm>
          <a:prstGeom prst="rect">
            <a:avLst/>
          </a:prstGeom>
          <a:noFill/>
        </p:spPr>
        <p:txBody>
          <a:bodyPr wrap="square" rtlCol="0">
            <a:spAutoFit/>
          </a:bodyPr>
          <a:lstStyle/>
          <a:p>
            <a:pPr marL="457200" indent="-457200" algn="just" rtl="1">
              <a:buFont typeface="Wingdings" panose="05000000000000000000" pitchFamily="2" charset="2"/>
              <a:buChar char="§"/>
            </a:pPr>
            <a:r>
              <a:rPr lang="ar-DZ" sz="2800" b="1" dirty="0">
                <a:latin typeface="Calibri" panose="020F0502020204030204" pitchFamily="34" charset="0"/>
                <a:cs typeface="Sakkal Majalla" panose="02000000000000000000" pitchFamily="2" charset="-78"/>
              </a:rPr>
              <a:t>أهداف الدراسة: </a:t>
            </a:r>
          </a:p>
          <a:p>
            <a:pPr algn="just" rtl="1"/>
            <a:endParaRPr lang="fr-FR" dirty="0"/>
          </a:p>
        </p:txBody>
      </p:sp>
      <p:sp>
        <p:nvSpPr>
          <p:cNvPr id="2" name="ZoneTexte 1">
            <a:extLst>
              <a:ext uri="{FF2B5EF4-FFF2-40B4-BE49-F238E27FC236}">
                <a16:creationId xmlns:a16="http://schemas.microsoft.com/office/drawing/2014/main" id="{E2F7EA2A-8616-E29F-58DF-3CA9A8BC4B54}"/>
              </a:ext>
            </a:extLst>
          </p:cNvPr>
          <p:cNvSpPr txBox="1"/>
          <p:nvPr/>
        </p:nvSpPr>
        <p:spPr>
          <a:xfrm>
            <a:off x="8446727" y="3925171"/>
            <a:ext cx="4099560" cy="523220"/>
          </a:xfrm>
          <a:prstGeom prst="rect">
            <a:avLst/>
          </a:prstGeom>
          <a:noFill/>
        </p:spPr>
        <p:txBody>
          <a:bodyPr wrap="square" rtlCol="0">
            <a:spAutoFit/>
          </a:bodyPr>
          <a:lstStyle/>
          <a:p>
            <a:pPr marL="457200" indent="-457200" algn="ctr" rtl="1">
              <a:buFont typeface="Wingdings" panose="05000000000000000000" pitchFamily="2" charset="2"/>
              <a:buChar char="§"/>
            </a:pPr>
            <a:r>
              <a:rPr lang="ar-DZ" sz="2800" b="1" dirty="0">
                <a:latin typeface="Calibri" panose="020F0502020204030204" pitchFamily="34" charset="0"/>
                <a:cs typeface="Sakkal Majalla" panose="02000000000000000000" pitchFamily="2" charset="-78"/>
              </a:rPr>
              <a:t>أهمية الدراسة:</a:t>
            </a:r>
            <a:endParaRPr lang="fr-FR" sz="2800" b="1" dirty="0">
              <a:latin typeface="Calibri" panose="020F0502020204030204" pitchFamily="34" charset="0"/>
              <a:cs typeface="Sakkal Majalla" panose="02000000000000000000" pitchFamily="2" charset="-78"/>
            </a:endParaRPr>
          </a:p>
        </p:txBody>
      </p:sp>
      <p:sp>
        <p:nvSpPr>
          <p:cNvPr id="3" name="Rectangle 2">
            <a:extLst>
              <a:ext uri="{FF2B5EF4-FFF2-40B4-BE49-F238E27FC236}">
                <a16:creationId xmlns:a16="http://schemas.microsoft.com/office/drawing/2014/main" id="{EC0636BA-0ABF-27FA-E517-5B7039387A03}"/>
              </a:ext>
            </a:extLst>
          </p:cNvPr>
          <p:cNvSpPr/>
          <p:nvPr/>
        </p:nvSpPr>
        <p:spPr>
          <a:xfrm>
            <a:off x="228424" y="4449151"/>
            <a:ext cx="11582575" cy="2317697"/>
          </a:xfrm>
          <a:prstGeom prst="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rtl="1">
              <a:lnSpc>
                <a:spcPct val="115000"/>
              </a:lnSpc>
              <a:spcAft>
                <a:spcPts val="1000"/>
              </a:spcAft>
            </a:pPr>
            <a:r>
              <a:rPr lang="ar-DZ" sz="2800" b="1" dirty="0">
                <a:solidFill>
                  <a:schemeClr val="tx1"/>
                </a:solidFill>
                <a:effectLst/>
                <a:latin typeface="Calibri" panose="020F0502020204030204" pitchFamily="34" charset="0"/>
                <a:ea typeface="Calibri" panose="020F0502020204030204" pitchFamily="34" charset="0"/>
                <a:cs typeface="Traditional Arabic" panose="02020603050405020304" pitchFamily="18" charset="-78"/>
              </a:rPr>
              <a:t>تنبع أهمية الدراسة </a:t>
            </a:r>
            <a:r>
              <a:rPr lang="ar-SA" sz="2800" b="1" dirty="0">
                <a:solidFill>
                  <a:schemeClr val="tx1"/>
                </a:solidFill>
                <a:effectLst/>
                <a:latin typeface="Calibri" panose="020F0502020204030204" pitchFamily="34" charset="0"/>
                <a:ea typeface="Calibri" panose="020F0502020204030204" pitchFamily="34" charset="0"/>
                <a:cs typeface="Traditional Arabic" panose="02020603050405020304" pitchFamily="18" charset="-78"/>
              </a:rPr>
              <a:t>كونها تعالج موضوعا من المواضيع التي أصبحت ذات اهتمام كبير على البيئة الاقتصادية العالمية وهي تطبيق الحوكمة المالية بغية تفعيل أداء المؤسسات  في استغلال مواردها المالية للتقليل من المخاطر وإتباع آليات السليمة لتحسينها والوصول الاهداف المرجوة، وتظهر أيضا أهميتها عمليا الى حاجة المؤسسات الجزائرية لتطبيق نظام الحوكمة من أجل تفعيل الرقابة وتعزيز السالمة والثقة الالزمة في المعلومات المعلن عنها ومن ثم يمكن اتخاذ القرارات السليمة.</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39AF429-31D1-6903-8554-52134AA77E24}"/>
              </a:ext>
            </a:extLst>
          </p:cNvPr>
          <p:cNvSpPr/>
          <p:nvPr/>
        </p:nvSpPr>
        <p:spPr>
          <a:xfrm>
            <a:off x="0" y="91152"/>
            <a:ext cx="12192000" cy="368246"/>
          </a:xfrm>
          <a:prstGeom prst="rect">
            <a:avLst/>
          </a:prstGeom>
          <a:solidFill>
            <a:srgbClr val="FBE2DD"/>
          </a:solidFill>
          <a:ln>
            <a:solidFill>
              <a:srgbClr val="FB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2DDC8A67-4562-589F-C30D-4D4DA6838FAD}"/>
              </a:ext>
            </a:extLst>
          </p:cNvPr>
          <p:cNvSpPr txBox="1"/>
          <p:nvPr/>
        </p:nvSpPr>
        <p:spPr>
          <a:xfrm>
            <a:off x="4084320" y="-114978"/>
            <a:ext cx="4023360" cy="984885"/>
          </a:xfrm>
          <a:prstGeom prst="rect">
            <a:avLst/>
          </a:prstGeom>
          <a:noFill/>
        </p:spPr>
        <p:txBody>
          <a:bodyPr wrap="square" rtlCol="0">
            <a:spAutoFit/>
          </a:bodyPr>
          <a:lstStyle/>
          <a:p>
            <a:pPr algn="ctr" rtl="1"/>
            <a:r>
              <a:rPr lang="ar-DZ" sz="4000" b="1" dirty="0">
                <a:solidFill>
                  <a:srgbClr val="FF0000"/>
                </a:solidFill>
                <a:effectLst>
                  <a:outerShdw blurRad="38100" dist="38100" dir="2700000" algn="tl">
                    <a:srgbClr val="000000">
                      <a:alpha val="43137"/>
                    </a:srgbClr>
                  </a:outerShdw>
                </a:effectLst>
                <a:latin typeface="Arabic Typesetting" panose="03020402040406030203" pitchFamily="66" charset="-78"/>
                <a:ea typeface="+mj-ea"/>
                <a:cs typeface="Arabic Typesetting" panose="03020402040406030203" pitchFamily="66" charset="-78"/>
              </a:rPr>
              <a:t>المــــقدمــة</a:t>
            </a:r>
          </a:p>
          <a:p>
            <a:pPr algn="ctr" rtl="1"/>
            <a:endParaRPr lang="fr-FR" dirty="0"/>
          </a:p>
        </p:txBody>
      </p:sp>
      <p:sp>
        <p:nvSpPr>
          <p:cNvPr id="13" name="Rectangle 12"/>
          <p:cNvSpPr/>
          <p:nvPr/>
        </p:nvSpPr>
        <p:spPr>
          <a:xfrm>
            <a:off x="215977" y="888501"/>
            <a:ext cx="11595022" cy="2120581"/>
          </a:xfrm>
          <a:prstGeom prst="rect">
            <a:avLst/>
          </a:prstGeom>
        </p:spPr>
        <p:txBody>
          <a:bodyPr wrap="square">
            <a:spAutoFit/>
          </a:bodyPr>
          <a:lstStyle/>
          <a:p>
            <a:pPr marL="0" marR="0" algn="r" rtl="1">
              <a:lnSpc>
                <a:spcPct val="115000"/>
              </a:lnSpc>
              <a:spcBef>
                <a:spcPts val="0"/>
              </a:spcBef>
              <a:spcAft>
                <a:spcPts val="1000"/>
              </a:spcAft>
            </a:pPr>
            <a:r>
              <a:rPr lang="ar-DZ" sz="2400" b="1" dirty="0">
                <a:effectLst/>
                <a:latin typeface="Times New Roman" panose="02020603050405020304" pitchFamily="18" charset="0"/>
                <a:ea typeface="Calibri" panose="020F0502020204030204" pitchFamily="34" charset="0"/>
                <a:cs typeface="Traditional Arabic" panose="02020603050405020304" pitchFamily="18" charset="-78"/>
              </a:rPr>
              <a:t>تهدف الدراسة إلى ما يلي:</a:t>
            </a:r>
            <a:endParaRPr lang="en-US" sz="2400" b="1" dirty="0">
              <a:effectLst/>
              <a:latin typeface="Times New Roman" panose="02020603050405020304" pitchFamily="18" charset="0"/>
              <a:ea typeface="SimSun" panose="02010600030101010101" pitchFamily="2" charset="-122"/>
              <a:cs typeface="Traditional Arabic" panose="02020603050405020304" pitchFamily="18" charset="-78"/>
            </a:endParaRPr>
          </a:p>
          <a:p>
            <a:pPr marL="342900" marR="0" lvl="0" indent="-342900" algn="just" rtl="1">
              <a:lnSpc>
                <a:spcPct val="115000"/>
              </a:lnSpc>
              <a:spcAft>
                <a:spcPts val="1000"/>
              </a:spcAft>
              <a:buFont typeface="Traditional Arabic" panose="02020603050405020304" pitchFamily="18" charset="-78"/>
              <a:buChar char="-"/>
            </a:pPr>
            <a:r>
              <a:rPr lang="ar-DZ" sz="2400" b="1" dirty="0">
                <a:effectLst/>
                <a:latin typeface="Arial" panose="020B0604020202020204" pitchFamily="34" charset="0"/>
                <a:ea typeface="Calibri" panose="020F0502020204030204" pitchFamily="34" charset="0"/>
                <a:cs typeface="Arial" panose="020B0604020202020204" pitchFamily="34" charset="0"/>
              </a:rPr>
              <a:t>التعرف على المفاهيم المتعلقة بالحوكمة المالية في المؤسسات؛</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rtl="1">
              <a:lnSpc>
                <a:spcPct val="115000"/>
              </a:lnSpc>
              <a:spcAft>
                <a:spcPts val="1000"/>
              </a:spcAft>
              <a:buFont typeface="Traditional Arabic" panose="02020603050405020304" pitchFamily="18" charset="-78"/>
              <a:buChar char="-"/>
            </a:pPr>
            <a:r>
              <a:rPr lang="ar-DZ" sz="2400" b="1" dirty="0">
                <a:effectLst/>
                <a:latin typeface="Arial" panose="020B0604020202020204" pitchFamily="34" charset="0"/>
                <a:ea typeface="Calibri" panose="020F0502020204030204" pitchFamily="34" charset="0"/>
                <a:cs typeface="Arial" panose="020B0604020202020204" pitchFamily="34" charset="0"/>
              </a:rPr>
              <a:t>محاولة التعرف على أهم التشريعات والقوانين التوجيهية للحوكمة؛</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p>
            <a:pPr algn="r" rtl="1"/>
            <a:r>
              <a:rPr lang="ar-DZ" sz="2400" b="1" dirty="0">
                <a:effectLst/>
                <a:latin typeface="Arial" panose="020B0604020202020204" pitchFamily="34" charset="0"/>
                <a:ea typeface="Calibri" panose="020F0502020204030204" pitchFamily="34" charset="0"/>
                <a:cs typeface="Arial" panose="020B0604020202020204" pitchFamily="34" charset="0"/>
              </a:rPr>
              <a:t>- محاولة التعرف على مؤشرات الحوكمة المالية في الجزائر</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5961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DC7E52-C53E-0B10-E9D8-B0C216EC398C}"/>
              </a:ext>
            </a:extLst>
          </p:cNvPr>
          <p:cNvSpPr/>
          <p:nvPr/>
        </p:nvSpPr>
        <p:spPr>
          <a:xfrm>
            <a:off x="0" y="138464"/>
            <a:ext cx="12192000" cy="714061"/>
          </a:xfrm>
          <a:prstGeom prst="rect">
            <a:avLst/>
          </a:prstGeom>
          <a:solidFill>
            <a:srgbClr val="FBE2DD"/>
          </a:solidFill>
          <a:ln>
            <a:solidFill>
              <a:srgbClr val="FB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0"/>
              <a:solidFill>
                <a:schemeClr val="tx1"/>
              </a:solidFill>
              <a:effectLst>
                <a:outerShdw blurRad="38100" dist="19050" dir="2700000" algn="tl" rotWithShape="0">
                  <a:schemeClr val="dk1">
                    <a:alpha val="40000"/>
                  </a:schemeClr>
                </a:outerShdw>
              </a:effectLst>
            </a:endParaRPr>
          </a:p>
        </p:txBody>
      </p:sp>
      <p:sp>
        <p:nvSpPr>
          <p:cNvPr id="4" name="Rectangle : avec coins arrondis en diagonale 3">
            <a:extLst>
              <a:ext uri="{FF2B5EF4-FFF2-40B4-BE49-F238E27FC236}">
                <a16:creationId xmlns:a16="http://schemas.microsoft.com/office/drawing/2014/main" id="{8CCAC5D7-53C8-4592-B72C-5188C48B6FE8}"/>
              </a:ext>
            </a:extLst>
          </p:cNvPr>
          <p:cNvSpPr/>
          <p:nvPr/>
        </p:nvSpPr>
        <p:spPr>
          <a:xfrm>
            <a:off x="259346" y="1093941"/>
            <a:ext cx="11840274" cy="5555753"/>
          </a:xfrm>
          <a:prstGeom prst="round2DiagRect">
            <a:avLst>
              <a:gd name="adj1" fmla="val 23094"/>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5" name="ZoneTexte 4">
            <a:extLst>
              <a:ext uri="{FF2B5EF4-FFF2-40B4-BE49-F238E27FC236}">
                <a16:creationId xmlns:a16="http://schemas.microsoft.com/office/drawing/2014/main" id="{FCD45505-829F-44F2-ADE6-0B23B2074A4D}"/>
              </a:ext>
            </a:extLst>
          </p:cNvPr>
          <p:cNvSpPr txBox="1"/>
          <p:nvPr/>
        </p:nvSpPr>
        <p:spPr>
          <a:xfrm>
            <a:off x="526295" y="1723341"/>
            <a:ext cx="11306377" cy="6662337"/>
          </a:xfrm>
          <a:prstGeom prst="rect">
            <a:avLst/>
          </a:prstGeom>
          <a:noFill/>
        </p:spPr>
        <p:txBody>
          <a:bodyPr wrap="square" rtlCol="0">
            <a:spAutoFit/>
          </a:bodyPr>
          <a:lstStyle/>
          <a:p>
            <a:pPr marL="0" marR="0" algn="just" rtl="1">
              <a:tabLst>
                <a:tab pos="340995" algn="r"/>
              </a:tabLst>
            </a:pPr>
            <a:r>
              <a:rPr lang="ar-DZ" sz="2800" dirty="0">
                <a:effectLst/>
                <a:latin typeface="Times New Roman" panose="02020603050405020304" pitchFamily="18" charset="0"/>
                <a:ea typeface="Times New Roman" panose="02020603050405020304" pitchFamily="18" charset="0"/>
                <a:cs typeface="Sakkal Majalla" panose="02000000000000000000" pitchFamily="2" charset="-78"/>
              </a:rPr>
              <a:t>     </a:t>
            </a:r>
            <a:r>
              <a:rPr lang="ar-DZ" sz="2800" dirty="0">
                <a:effectLst/>
                <a:latin typeface="Calibri" panose="020F0502020204030204" pitchFamily="34" charset="0"/>
                <a:ea typeface="Calibri" panose="020F0502020204030204" pitchFamily="34" charset="0"/>
                <a:cs typeface="Traditional Arabic" panose="02020603050405020304" pitchFamily="18" charset="-78"/>
              </a:rPr>
              <a:t> </a:t>
            </a:r>
            <a:r>
              <a:rPr lang="ar-DZ" sz="2800" b="1" dirty="0">
                <a:effectLst/>
                <a:latin typeface="Calibri" panose="020F0502020204030204" pitchFamily="34" charset="0"/>
                <a:ea typeface="Calibri" panose="020F0502020204030204" pitchFamily="34" charset="0"/>
                <a:cs typeface="Traditional Arabic" panose="02020603050405020304" pitchFamily="18" charset="-78"/>
              </a:rPr>
              <a:t>تلعب</a:t>
            </a:r>
            <a:r>
              <a:rPr lang="ar-SA" sz="2800" b="1" dirty="0">
                <a:effectLst/>
                <a:latin typeface="Calibri" panose="020F0502020204030204" pitchFamily="34" charset="0"/>
                <a:ea typeface="Calibri" panose="020F0502020204030204" pitchFamily="34" charset="0"/>
                <a:cs typeface="Traditional Arabic" panose="02020603050405020304" pitchFamily="18" charset="-78"/>
              </a:rPr>
              <a:t> الحوكمة المالية جانبًا حاسمًا في إدارة الشؤون المالية لأي مؤسسة بشكل فعال ومسؤول. وهي تشمل السياسات والإجراءات والأنظمة الموضوعة لضمان الشفافية والمساءلة واتخاذ القرارات السليمة فيما يتعلق بتخصيص واستخدام الموارد. بهدف حماية الإدارة من الاحتيال والممارسات غير الأخلاقية الأخرى. كما تتطلب الحوكمة المالية الفعالة ضوابط داخلية موثوقة لرصد وتقييم الأنشطة المالية</a:t>
            </a:r>
            <a:r>
              <a:rPr lang="en-US" sz="2800" dirty="0">
                <a:effectLst/>
                <a:latin typeface="Traditional Arabic" panose="02020603050405020304" pitchFamily="18" charset="-78"/>
                <a:ea typeface="Calibri" panose="020F0502020204030204" pitchFamily="34" charset="0"/>
                <a:cs typeface="Arial" panose="020B0604020202020204" pitchFamily="34" charset="0"/>
              </a:rPr>
              <a:t>.</a:t>
            </a:r>
            <a:r>
              <a:rPr lang="ar-SA" sz="2800" dirty="0">
                <a:effectLst/>
                <a:latin typeface="Times New Roman" panose="02020603050405020304" pitchFamily="18" charset="0"/>
                <a:ea typeface="Times New Roman" panose="02020603050405020304" pitchFamily="18" charset="0"/>
                <a:cs typeface="Sakkal Majalla" panose="02000000000000000000" pitchFamily="2" charset="-78"/>
              </a:rPr>
              <a:t>وهذا ما سيدفعنا للتعرف على مفاهيمه من خلال ما يلي:</a:t>
            </a:r>
            <a:endParaRPr lang="en-US" sz="2000" dirty="0">
              <a:effectLst/>
              <a:latin typeface="Times New Roman" panose="02020603050405020304" pitchFamily="18" charset="0"/>
              <a:ea typeface="Times New Roman" panose="02020603050405020304" pitchFamily="18" charset="0"/>
            </a:endParaRPr>
          </a:p>
          <a:p>
            <a:pPr marL="0" marR="0" algn="just" rtl="1"/>
            <a:r>
              <a:rPr lang="ar-DZ" sz="3200" b="1" dirty="0">
                <a:solidFill>
                  <a:srgbClr val="FF0000"/>
                </a:solidFill>
                <a:effectLst/>
                <a:latin typeface="Times New Roman" panose="02020603050405020304" pitchFamily="18" charset="0"/>
                <a:ea typeface="Times New Roman" panose="02020603050405020304" pitchFamily="18" charset="0"/>
                <a:cs typeface="Sakkal Majalla" panose="02000000000000000000" pitchFamily="2" charset="-78"/>
              </a:rPr>
              <a:t>الحوكمة المالية:</a:t>
            </a:r>
            <a:endParaRPr lang="en-US" sz="2400" dirty="0">
              <a:solidFill>
                <a:srgbClr val="FF0000"/>
              </a:solidFill>
              <a:effectLst/>
              <a:latin typeface="Times New Roman" panose="02020603050405020304" pitchFamily="18" charset="0"/>
              <a:ea typeface="Times New Roman" panose="02020603050405020304" pitchFamily="18" charset="0"/>
            </a:endParaRPr>
          </a:p>
          <a:p>
            <a:pPr marL="457200" marR="0" indent="-457200" algn="just" rtl="1">
              <a:buFontTx/>
              <a:buChar char="-"/>
            </a:pPr>
            <a:r>
              <a:rPr lang="ar-SA" sz="2800" b="1" dirty="0">
                <a:effectLst/>
                <a:ea typeface="Calibri" panose="020F0502020204030204" pitchFamily="34" charset="0"/>
                <a:cs typeface="Traditional Arabic" panose="02020603050405020304" pitchFamily="18" charset="-78"/>
              </a:rPr>
              <a:t>تشير الحوكمة المالية إلى الطريقة التي تجمع بها الشركة المعلومات المالية وتديرها وتراقبها وتتحكم فيها. كما تشمل الحوكمة المالية كيفية تتبع الشركات للمعاملات المالية وإدارة بيانات الأداء والتحكم والامتثال والعمليات الإفصاحات</a:t>
            </a:r>
            <a:r>
              <a:rPr lang="ar-DZ" sz="2800" b="1" dirty="0">
                <a:effectLst/>
                <a:ea typeface="Calibri" panose="020F0502020204030204" pitchFamily="34" charset="0"/>
                <a:cs typeface="Traditional Arabic" panose="02020603050405020304" pitchFamily="18" charset="-78"/>
              </a:rPr>
              <a:t>.</a:t>
            </a:r>
          </a:p>
          <a:p>
            <a:pPr marL="457200" marR="0" algn="just" rtl="1">
              <a:lnSpc>
                <a:spcPct val="115000"/>
              </a:lnSpc>
              <a:spcAft>
                <a:spcPts val="1000"/>
              </a:spcAft>
            </a:pPr>
            <a:r>
              <a:rPr lang="ar-DZ" sz="2800" b="1" dirty="0">
                <a:effectLst/>
                <a:latin typeface="Calibri" panose="020F0502020204030204" pitchFamily="34" charset="0"/>
                <a:ea typeface="Calibri" panose="020F0502020204030204" pitchFamily="34" charset="0"/>
                <a:cs typeface="Traditional Arabic" panose="02020603050405020304" pitchFamily="18" charset="-78"/>
              </a:rPr>
              <a:t>             من خلال التعريفات السابقة نعرف الحوكمة المالية  على أنها مجموعة السياسات والاجراءات التي تسعى إلى تتبع التدفقات المالية الداخلة والخارجة من المؤسسة لإدارتها بكفاء وشفافية لتقليل من المخاطر المرتبطة بها وتحقيق إستدامة مالية.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gn="just" rtl="1">
              <a:buFontTx/>
              <a:buChar char="-"/>
            </a:pPr>
            <a:endParaRPr lang="ar-DZ" sz="2800" b="1" dirty="0">
              <a:latin typeface="Times New Roman" panose="02020603050405020304" pitchFamily="18" charset="0"/>
              <a:ea typeface="Times New Roman" panose="02020603050405020304" pitchFamily="18" charset="0"/>
              <a:cs typeface="Traditional Arabic" panose="02020603050405020304" pitchFamily="18" charset="-78"/>
            </a:endParaRPr>
          </a:p>
          <a:p>
            <a:pPr marL="285750" marR="0" indent="-285750" algn="just" rtl="1">
              <a:buFontTx/>
              <a:buChar char="-"/>
            </a:pPr>
            <a:endParaRPr lang="ar-DZ" sz="2800" b="1"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285750" marR="0" indent="-285750" algn="just" rtl="1">
              <a:buFontTx/>
              <a:buChar char="-"/>
            </a:pPr>
            <a:endParaRPr lang="ar-DZ" sz="2800" b="1" dirty="0">
              <a:latin typeface="Times New Roman" panose="02020603050405020304" pitchFamily="18" charset="0"/>
              <a:ea typeface="Times New Roman" panose="02020603050405020304" pitchFamily="18" charset="0"/>
              <a:cs typeface="Traditional Arabic" panose="02020603050405020304" pitchFamily="18" charset="-78"/>
            </a:endParaRPr>
          </a:p>
          <a:p>
            <a:pPr marL="285750" marR="0" indent="-285750" algn="just" rtl="1">
              <a:buFontTx/>
              <a:buChar char="-"/>
            </a:pPr>
            <a:endParaRPr lang="en-US" sz="1400" b="1" dirty="0">
              <a:effectLst/>
              <a:latin typeface="Times New Roman" panose="02020603050405020304" pitchFamily="18" charset="0"/>
              <a:ea typeface="Times New Roman" panose="02020603050405020304" pitchFamily="18" charset="0"/>
            </a:endParaRPr>
          </a:p>
        </p:txBody>
      </p:sp>
      <p:sp>
        <p:nvSpPr>
          <p:cNvPr id="6" name="Demi-cadre 5">
            <a:extLst>
              <a:ext uri="{FF2B5EF4-FFF2-40B4-BE49-F238E27FC236}">
                <a16:creationId xmlns:a16="http://schemas.microsoft.com/office/drawing/2014/main" id="{2B9F6478-2AF2-44D1-8B57-4C077F04E3A0}"/>
              </a:ext>
            </a:extLst>
          </p:cNvPr>
          <p:cNvSpPr/>
          <p:nvPr/>
        </p:nvSpPr>
        <p:spPr>
          <a:xfrm rot="5400000">
            <a:off x="11773474" y="956677"/>
            <a:ext cx="265624" cy="414212"/>
          </a:xfrm>
          <a:prstGeom prst="halfFrame">
            <a:avLst>
              <a:gd name="adj1" fmla="val 12120"/>
              <a:gd name="adj2" fmla="val 12119"/>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fr-FR">
              <a:solidFill>
                <a:schemeClr val="tx1"/>
              </a:solidFill>
            </a:endParaRPr>
          </a:p>
        </p:txBody>
      </p:sp>
      <p:sp>
        <p:nvSpPr>
          <p:cNvPr id="7" name="Demi-cadre 6">
            <a:extLst>
              <a:ext uri="{FF2B5EF4-FFF2-40B4-BE49-F238E27FC236}">
                <a16:creationId xmlns:a16="http://schemas.microsoft.com/office/drawing/2014/main" id="{0E00E480-B367-4AAA-A1E8-E73A1E252D48}"/>
              </a:ext>
            </a:extLst>
          </p:cNvPr>
          <p:cNvSpPr/>
          <p:nvPr/>
        </p:nvSpPr>
        <p:spPr>
          <a:xfrm rot="16200000">
            <a:off x="7475" y="6136466"/>
            <a:ext cx="714060" cy="729007"/>
          </a:xfrm>
          <a:prstGeom prst="halfFrame">
            <a:avLst>
              <a:gd name="adj1" fmla="val 12120"/>
              <a:gd name="adj2" fmla="val 12119"/>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fr-FR">
              <a:solidFill>
                <a:schemeClr val="tx1"/>
              </a:solidFill>
            </a:endParaRPr>
          </a:p>
        </p:txBody>
      </p:sp>
      <p:sp>
        <p:nvSpPr>
          <p:cNvPr id="2" name="ZoneTexte 1">
            <a:extLst>
              <a:ext uri="{FF2B5EF4-FFF2-40B4-BE49-F238E27FC236}">
                <a16:creationId xmlns:a16="http://schemas.microsoft.com/office/drawing/2014/main" id="{4A42FFFF-A589-0566-9296-0123A562C2B8}"/>
              </a:ext>
            </a:extLst>
          </p:cNvPr>
          <p:cNvSpPr txBox="1"/>
          <p:nvPr/>
        </p:nvSpPr>
        <p:spPr>
          <a:xfrm>
            <a:off x="1430376" y="233320"/>
            <a:ext cx="8849984" cy="587853"/>
          </a:xfrm>
          <a:prstGeom prst="rect">
            <a:avLst/>
          </a:prstGeom>
          <a:noFill/>
        </p:spPr>
        <p:txBody>
          <a:bodyPr wrap="square" rtlCol="0">
            <a:spAutoFit/>
          </a:bodyPr>
          <a:lstStyle/>
          <a:p>
            <a:pPr algn="ctr" rtl="1">
              <a:lnSpc>
                <a:spcPct val="115000"/>
              </a:lnSpc>
              <a:spcAft>
                <a:spcPts val="1000"/>
              </a:spcAft>
            </a:pPr>
            <a:r>
              <a:rPr lang="ar-SA" sz="2800" b="1" dirty="0">
                <a:effectLst/>
                <a:ea typeface="SimSun" panose="02010600030101010101" pitchFamily="2" charset="-122"/>
                <a:cs typeface="Traditional Arabic" panose="02020603050405020304" pitchFamily="18" charset="-78"/>
              </a:rPr>
              <a:t>الإطار النظري </a:t>
            </a:r>
            <a:r>
              <a:rPr lang="ar-DZ" sz="2800" b="1" dirty="0">
                <a:effectLst/>
                <a:ea typeface="SimSun" panose="02010600030101010101" pitchFamily="2" charset="-122"/>
                <a:cs typeface="Traditional Arabic" panose="02020603050405020304" pitchFamily="18" charset="-78"/>
              </a:rPr>
              <a:t>للحوكمة المالية</a:t>
            </a:r>
            <a:endParaRPr lang="fr-FR" sz="3600" b="1" dirty="0">
              <a:latin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4161908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DC7E52-C53E-0B10-E9D8-B0C216EC398C}"/>
              </a:ext>
            </a:extLst>
          </p:cNvPr>
          <p:cNvSpPr/>
          <p:nvPr/>
        </p:nvSpPr>
        <p:spPr>
          <a:xfrm>
            <a:off x="-292" y="-108274"/>
            <a:ext cx="12192000" cy="714061"/>
          </a:xfrm>
          <a:prstGeom prst="rect">
            <a:avLst/>
          </a:prstGeom>
          <a:solidFill>
            <a:srgbClr val="FBE2DD"/>
          </a:solidFill>
          <a:ln>
            <a:solidFill>
              <a:srgbClr val="FB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0"/>
              <a:solidFill>
                <a:schemeClr val="tx1"/>
              </a:solidFill>
              <a:effectLst>
                <a:outerShdw blurRad="38100" dist="19050" dir="2700000" algn="tl" rotWithShape="0">
                  <a:schemeClr val="dk1">
                    <a:alpha val="40000"/>
                  </a:schemeClr>
                </a:outerShdw>
              </a:effectLst>
            </a:endParaRPr>
          </a:p>
        </p:txBody>
      </p:sp>
      <p:sp>
        <p:nvSpPr>
          <p:cNvPr id="2" name="ZoneTexte 1">
            <a:extLst>
              <a:ext uri="{FF2B5EF4-FFF2-40B4-BE49-F238E27FC236}">
                <a16:creationId xmlns:a16="http://schemas.microsoft.com/office/drawing/2014/main" id="{4A42FFFF-A589-0566-9296-0123A562C2B8}"/>
              </a:ext>
            </a:extLst>
          </p:cNvPr>
          <p:cNvSpPr txBox="1"/>
          <p:nvPr/>
        </p:nvSpPr>
        <p:spPr>
          <a:xfrm>
            <a:off x="1670716" y="-19004"/>
            <a:ext cx="8849984" cy="707886"/>
          </a:xfrm>
          <a:prstGeom prst="rect">
            <a:avLst/>
          </a:prstGeom>
          <a:noFill/>
        </p:spPr>
        <p:txBody>
          <a:bodyPr wrap="square" rtlCol="0">
            <a:spAutoFit/>
          </a:bodyPr>
          <a:lstStyle/>
          <a:p>
            <a:pPr lvl="0" algn="ctr" rtl="1"/>
            <a:r>
              <a:rPr lang="ar-DZ" sz="4000" b="1" dirty="0">
                <a:solidFill>
                  <a:srgbClr val="FF0000"/>
                </a:solidFill>
                <a:effectLst/>
                <a:ea typeface="SimSun" panose="02010600030101010101" pitchFamily="2" charset="-122"/>
                <a:cs typeface="Traditional Arabic" panose="02020603050405020304" pitchFamily="18" charset="-78"/>
              </a:rPr>
              <a:t>أهداف الحوكمة المالية</a:t>
            </a:r>
            <a:endParaRPr lang="ar-DZ" sz="3600" b="1" dirty="0">
              <a:cs typeface="Traditional Arabic" panose="02020603050405020304" pitchFamily="18" charset="-78"/>
            </a:endParaRPr>
          </a:p>
        </p:txBody>
      </p:sp>
      <p:sp>
        <p:nvSpPr>
          <p:cNvPr id="21" name="Rectangle : avec coins arrondis en diagonale 20">
            <a:extLst>
              <a:ext uri="{FF2B5EF4-FFF2-40B4-BE49-F238E27FC236}">
                <a16:creationId xmlns:a16="http://schemas.microsoft.com/office/drawing/2014/main" id="{F1F0D59B-80DD-F5D2-4CA0-F61812F503EF}"/>
              </a:ext>
            </a:extLst>
          </p:cNvPr>
          <p:cNvSpPr/>
          <p:nvPr/>
        </p:nvSpPr>
        <p:spPr>
          <a:xfrm rot="5400000">
            <a:off x="3242105" y="-2230942"/>
            <a:ext cx="5947559" cy="11953397"/>
          </a:xfrm>
          <a:prstGeom prst="round2DiagRect">
            <a:avLst>
              <a:gd name="adj1" fmla="val 14538"/>
              <a:gd name="adj2" fmla="val 21441"/>
            </a:avLst>
          </a:prstGeom>
          <a:noFill/>
          <a:ln w="38100">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23" name="ZoneTexte 22">
            <a:extLst>
              <a:ext uri="{FF2B5EF4-FFF2-40B4-BE49-F238E27FC236}">
                <a16:creationId xmlns:a16="http://schemas.microsoft.com/office/drawing/2014/main" id="{D280BB65-A68F-8751-C1A0-8C0B3CD102C6}"/>
              </a:ext>
            </a:extLst>
          </p:cNvPr>
          <p:cNvSpPr txBox="1"/>
          <p:nvPr/>
        </p:nvSpPr>
        <p:spPr>
          <a:xfrm>
            <a:off x="360370" y="1053224"/>
            <a:ext cx="11470676" cy="5385064"/>
          </a:xfrm>
          <a:prstGeom prst="rect">
            <a:avLst/>
          </a:prstGeom>
          <a:noFill/>
        </p:spPr>
        <p:txBody>
          <a:bodyPr wrap="square">
            <a:spAutoFit/>
          </a:bodyPr>
          <a:lstStyle/>
          <a:p>
            <a:pPr marL="342900" marR="0" lvl="0" indent="-342900" algn="just" rtl="1">
              <a:lnSpc>
                <a:spcPct val="115000"/>
              </a:lnSpc>
              <a:spcAft>
                <a:spcPts val="1000"/>
              </a:spcAft>
              <a:buFont typeface="+mj-lt"/>
              <a:buAutoNum type="arabicPeriod"/>
            </a:pPr>
            <a:r>
              <a:rPr lang="ar-DZ" sz="2800" b="1" dirty="0">
                <a:effectLst/>
                <a:latin typeface="Arial" panose="020B0604020202020204" pitchFamily="34" charset="0"/>
                <a:ea typeface="Calibri" panose="020F0502020204030204" pitchFamily="34" charset="0"/>
                <a:cs typeface="Arial" panose="020B0604020202020204" pitchFamily="34" charset="0"/>
              </a:rPr>
              <a:t>إن تطبيق الحوكمة مدعوم بمجموعة من مزايا مما جعل العديد من  الدول والمؤسسات الاقتصادية إلى سن تشريعات وقوانين منظمة لها ومن بين أهم الأهداف والمزايا مايلي:</a:t>
            </a:r>
            <a:endParaRPr lang="en-US" sz="28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rtl="1">
              <a:lnSpc>
                <a:spcPct val="115000"/>
              </a:lnSpc>
              <a:spcAft>
                <a:spcPts val="1000"/>
              </a:spcAft>
              <a:buFont typeface="Traditional Arabic" panose="02020603050405020304" pitchFamily="18" charset="-78"/>
              <a:buChar char="-"/>
            </a:pPr>
            <a:r>
              <a:rPr lang="ar-DZ" sz="2800" b="1" dirty="0">
                <a:effectLst/>
                <a:latin typeface="Arial" panose="020B0604020202020204" pitchFamily="34" charset="0"/>
                <a:ea typeface="Calibri" panose="020F0502020204030204" pitchFamily="34" charset="0"/>
                <a:cs typeface="Arial" panose="020B0604020202020204" pitchFamily="34" charset="0"/>
              </a:rPr>
              <a:t>تحسين القدرة التنافسية للشركات وزيادة قيمتها؛</a:t>
            </a:r>
            <a:endParaRPr lang="en-US" sz="28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rtl="1">
              <a:lnSpc>
                <a:spcPct val="115000"/>
              </a:lnSpc>
              <a:spcAft>
                <a:spcPts val="1000"/>
              </a:spcAft>
              <a:buFont typeface="Traditional Arabic" panose="02020603050405020304" pitchFamily="18" charset="-78"/>
              <a:buChar char="-"/>
            </a:pPr>
            <a:r>
              <a:rPr lang="ar-DZ" sz="2800" b="1" dirty="0">
                <a:effectLst/>
                <a:latin typeface="Arial" panose="020B0604020202020204" pitchFamily="34" charset="0"/>
                <a:ea typeface="Calibri" panose="020F0502020204030204" pitchFamily="34" charset="0"/>
                <a:cs typeface="Arial" panose="020B0604020202020204" pitchFamily="34" charset="0"/>
              </a:rPr>
              <a:t>ضمان مراجعة الأداء التشغيلي والمالي والنقدي للشركة؛</a:t>
            </a:r>
            <a:endParaRPr lang="en-US" sz="28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rtl="1">
              <a:lnSpc>
                <a:spcPct val="115000"/>
              </a:lnSpc>
              <a:spcAft>
                <a:spcPts val="1000"/>
              </a:spcAft>
              <a:buFont typeface="Traditional Arabic" panose="02020603050405020304" pitchFamily="18" charset="-78"/>
              <a:buChar char="-"/>
            </a:pPr>
            <a:r>
              <a:rPr lang="ar-DZ" sz="2800" b="1" dirty="0">
                <a:effectLst/>
                <a:latin typeface="Arial" panose="020B0604020202020204" pitchFamily="34" charset="0"/>
                <a:ea typeface="Calibri" panose="020F0502020204030204" pitchFamily="34" charset="0"/>
                <a:cs typeface="Arial" panose="020B0604020202020204" pitchFamily="34" charset="0"/>
              </a:rPr>
              <a:t> فرض الرقابة الفعالة على أداء الشركات ودعم المساءلة المحاسبية بها؛</a:t>
            </a:r>
            <a:endParaRPr lang="en-US" sz="28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rtl="1">
              <a:lnSpc>
                <a:spcPct val="115000"/>
              </a:lnSpc>
              <a:spcAft>
                <a:spcPts val="1000"/>
              </a:spcAft>
              <a:buFont typeface="Traditional Arabic" panose="02020603050405020304" pitchFamily="18" charset="-78"/>
              <a:buChar char="-"/>
            </a:pPr>
            <a:r>
              <a:rPr lang="ar-DZ" sz="2800" b="1" dirty="0">
                <a:effectLst/>
                <a:latin typeface="Arial" panose="020B0604020202020204" pitchFamily="34" charset="0"/>
                <a:ea typeface="Calibri" panose="020F0502020204030204" pitchFamily="34" charset="0"/>
                <a:cs typeface="Arial" panose="020B0604020202020204" pitchFamily="34" charset="0"/>
              </a:rPr>
              <a:t>تقويم أداء الادارة العليا وتعزيز المساءلة ورفع درجة الثقة فيها؛</a:t>
            </a:r>
            <a:endParaRPr lang="en-US" sz="28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rtl="1">
              <a:lnSpc>
                <a:spcPct val="115000"/>
              </a:lnSpc>
              <a:spcAft>
                <a:spcPts val="1000"/>
              </a:spcAft>
              <a:buFont typeface="Traditional Arabic" panose="02020603050405020304" pitchFamily="18" charset="-78"/>
              <a:buChar char="-"/>
            </a:pPr>
            <a:r>
              <a:rPr lang="ar-DZ" sz="2800" b="1" dirty="0">
                <a:effectLst/>
                <a:latin typeface="Arial" panose="020B0604020202020204" pitchFamily="34" charset="0"/>
                <a:ea typeface="Calibri" panose="020F0502020204030204" pitchFamily="34" charset="0"/>
                <a:cs typeface="Arial" panose="020B0604020202020204" pitchFamily="34" charset="0"/>
              </a:rPr>
              <a:t>تعميق ثقافة الالتزام بالقوانين والمبادئ والمعايير المتفق عليها؛</a:t>
            </a:r>
          </a:p>
          <a:p>
            <a:pPr marL="342900" marR="0" lvl="0" indent="-342900" algn="just" rtl="1">
              <a:lnSpc>
                <a:spcPct val="115000"/>
              </a:lnSpc>
              <a:spcAft>
                <a:spcPts val="1000"/>
              </a:spcAft>
              <a:buFont typeface="Traditional Arabic" panose="02020603050405020304" pitchFamily="18" charset="-78"/>
              <a:buChar char="-"/>
            </a:pPr>
            <a:r>
              <a:rPr lang="ar-DZ" sz="2800" b="1" dirty="0">
                <a:effectLst/>
                <a:latin typeface="Arial" panose="020B0604020202020204" pitchFamily="34" charset="0"/>
                <a:ea typeface="Calibri" panose="020F0502020204030204" pitchFamily="34" charset="0"/>
                <a:cs typeface="Arial" panose="020B0604020202020204" pitchFamily="34" charset="0"/>
              </a:rPr>
              <a:t>تحقيق العدالة والشفافية ومحاربة الفساد؛</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algn="r" rtl="1"/>
            <a:r>
              <a:rPr lang="ar-DZ" sz="2800" b="1" dirty="0">
                <a:effectLst/>
                <a:latin typeface="Arial" panose="020B0604020202020204" pitchFamily="34" charset="0"/>
                <a:ea typeface="Calibri" panose="020F0502020204030204" pitchFamily="34" charset="0"/>
                <a:cs typeface="Arial" panose="020B0604020202020204" pitchFamily="34" charset="0"/>
              </a:rPr>
              <a:t>- مراعاة مصالح الأطراف المختلفة وتفعيل التواصل معهم</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898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E64BF3-963E-E767-4D24-5F6E5EE2614C}"/>
              </a:ext>
            </a:extLst>
          </p:cNvPr>
          <p:cNvSpPr/>
          <p:nvPr/>
        </p:nvSpPr>
        <p:spPr>
          <a:xfrm>
            <a:off x="0" y="138464"/>
            <a:ext cx="12192000" cy="714061"/>
          </a:xfrm>
          <a:prstGeom prst="rect">
            <a:avLst/>
          </a:prstGeom>
          <a:solidFill>
            <a:srgbClr val="FBE2DD"/>
          </a:solidFill>
          <a:ln>
            <a:solidFill>
              <a:srgbClr val="FB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0"/>
              <a:solidFill>
                <a:schemeClr val="tx1"/>
              </a:solidFill>
              <a:effectLst>
                <a:outerShdw blurRad="38100" dist="19050" dir="2700000" algn="tl" rotWithShape="0">
                  <a:schemeClr val="dk1">
                    <a:alpha val="40000"/>
                  </a:schemeClr>
                </a:outerShdw>
              </a:effectLst>
            </a:endParaRPr>
          </a:p>
        </p:txBody>
      </p:sp>
      <p:sp>
        <p:nvSpPr>
          <p:cNvPr id="5" name="ZoneTexte 4">
            <a:extLst>
              <a:ext uri="{FF2B5EF4-FFF2-40B4-BE49-F238E27FC236}">
                <a16:creationId xmlns:a16="http://schemas.microsoft.com/office/drawing/2014/main" id="{276C23D9-2E24-0B1F-421A-128857DF577E}"/>
              </a:ext>
            </a:extLst>
          </p:cNvPr>
          <p:cNvSpPr txBox="1"/>
          <p:nvPr/>
        </p:nvSpPr>
        <p:spPr>
          <a:xfrm>
            <a:off x="2116262" y="166173"/>
            <a:ext cx="8849984" cy="658642"/>
          </a:xfrm>
          <a:prstGeom prst="rect">
            <a:avLst/>
          </a:prstGeom>
          <a:noFill/>
        </p:spPr>
        <p:txBody>
          <a:bodyPr wrap="square" rtlCol="0">
            <a:spAutoFit/>
          </a:bodyPr>
          <a:lstStyle/>
          <a:p>
            <a:pPr algn="ctr" rtl="1">
              <a:lnSpc>
                <a:spcPct val="115000"/>
              </a:lnSpc>
              <a:spcAft>
                <a:spcPts val="1000"/>
              </a:spcAft>
            </a:pPr>
            <a:r>
              <a:rPr kumimoji="0" lang="ar-DZ"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خصائص الحوكمة المالية</a:t>
            </a:r>
            <a:endParaRPr lang="fr-FR" sz="2400" b="1" dirty="0">
              <a:latin typeface="Calibri" panose="020F0502020204030204" pitchFamily="34" charset="0"/>
              <a:cs typeface="Sakkal Majalla" panose="02000000000000000000" pitchFamily="2" charset="-78"/>
            </a:endParaRPr>
          </a:p>
        </p:txBody>
      </p:sp>
      <p:grpSp>
        <p:nvGrpSpPr>
          <p:cNvPr id="7" name="Groupe 6">
            <a:extLst>
              <a:ext uri="{FF2B5EF4-FFF2-40B4-BE49-F238E27FC236}">
                <a16:creationId xmlns:a16="http://schemas.microsoft.com/office/drawing/2014/main" id="{12B855B4-CFCC-6061-36A8-24F03A736F33}"/>
              </a:ext>
            </a:extLst>
          </p:cNvPr>
          <p:cNvGrpSpPr/>
          <p:nvPr/>
        </p:nvGrpSpPr>
        <p:grpSpPr>
          <a:xfrm>
            <a:off x="-116230" y="1042155"/>
            <a:ext cx="11862986" cy="5711307"/>
            <a:chOff x="-275585" y="1202175"/>
            <a:chExt cx="12041060" cy="3827993"/>
          </a:xfrm>
        </p:grpSpPr>
        <p:sp>
          <p:nvSpPr>
            <p:cNvPr id="11" name="Rectangle : coins arrondis 10">
              <a:extLst>
                <a:ext uri="{FF2B5EF4-FFF2-40B4-BE49-F238E27FC236}">
                  <a16:creationId xmlns:a16="http://schemas.microsoft.com/office/drawing/2014/main" id="{3960106D-9D5F-F0EA-7D74-F4958F57CB3C}"/>
                </a:ext>
              </a:extLst>
            </p:cNvPr>
            <p:cNvSpPr/>
            <p:nvPr/>
          </p:nvSpPr>
          <p:spPr>
            <a:xfrm>
              <a:off x="162109" y="1243487"/>
              <a:ext cx="11603366" cy="3745370"/>
            </a:xfrm>
            <a:prstGeom prst="roundRect">
              <a:avLst>
                <a:gd name="adj" fmla="val 296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id="{62E6E267-BD75-5032-76C8-F5F51BAFDBFD}"/>
                </a:ext>
              </a:extLst>
            </p:cNvPr>
            <p:cNvSpPr txBox="1"/>
            <p:nvPr/>
          </p:nvSpPr>
          <p:spPr>
            <a:xfrm>
              <a:off x="-275585" y="1202175"/>
              <a:ext cx="11923085" cy="3827993"/>
            </a:xfrm>
            <a:prstGeom prst="rect">
              <a:avLst/>
            </a:prstGeom>
            <a:noFill/>
          </p:spPr>
          <p:txBody>
            <a:bodyPr wrap="square">
              <a:spAutoFit/>
            </a:bodyPr>
            <a:lstStyle/>
            <a:p>
              <a:pPr marL="408305" algn="just" rtl="1">
                <a:spcAft>
                  <a:spcPts val="1000"/>
                </a:spcAft>
                <a:tabLst>
                  <a:tab pos="4623435" algn="l"/>
                </a:tabLst>
              </a:pPr>
              <a:r>
                <a:rPr lang="ar-SA" sz="3200" dirty="0">
                  <a:effectLst/>
                  <a:latin typeface="Calibri" panose="020F0502020204030204" pitchFamily="34" charset="0"/>
                  <a:ea typeface="Calibri" panose="020F0502020204030204" pitchFamily="34" charset="0"/>
                  <a:cs typeface="Traditional Arabic" panose="02020603050405020304" pitchFamily="18" charset="-78"/>
                </a:rPr>
                <a:t>لتحقيق أغراض الحوكمة يجب توافر مجموعة من السلوكيات</a:t>
              </a:r>
              <a:r>
                <a:rPr lang="ar-SA" sz="3200" b="1" dirty="0">
                  <a:effectLst/>
                  <a:latin typeface="Calibri" panose="020F0502020204030204" pitchFamily="34" charset="0"/>
                  <a:ea typeface="Calibri" panose="020F0502020204030204" pitchFamily="34" charset="0"/>
                  <a:cs typeface="Traditional Arabic" panose="02020603050405020304" pitchFamily="18" charset="-78"/>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tabLst>
                  <a:tab pos="512445" algn="l"/>
                </a:tabLst>
              </a:pPr>
              <a:r>
                <a:rPr lang="ar-SA" sz="3200" b="1" dirty="0">
                  <a:effectLst/>
                  <a:latin typeface="Calibri" panose="020F0502020204030204" pitchFamily="34" charset="0"/>
                  <a:ea typeface="Calibri" panose="020F0502020204030204" pitchFamily="34" charset="0"/>
                  <a:cs typeface="Traditional Arabic" panose="02020603050405020304" pitchFamily="18" charset="-78"/>
                </a:rPr>
                <a:t>الانضباط : </a:t>
              </a:r>
              <a:r>
                <a:rPr lang="ar-SA" sz="3200" dirty="0">
                  <a:effectLst/>
                  <a:latin typeface="Calibri" panose="020F0502020204030204" pitchFamily="34" charset="0"/>
                  <a:ea typeface="Calibri" panose="020F0502020204030204" pitchFamily="34" charset="0"/>
                  <a:cs typeface="Traditional Arabic" panose="02020603050405020304" pitchFamily="18" charset="-78"/>
                </a:rPr>
                <a:t>إتباع السلوك الأخلاقي المناسب والصحيح</a:t>
              </a:r>
              <a:r>
                <a:rPr lang="ar-SA" sz="3200" b="1" dirty="0">
                  <a:effectLst/>
                  <a:latin typeface="Calibri" panose="020F0502020204030204" pitchFamily="34" charset="0"/>
                  <a:ea typeface="Calibri" panose="020F0502020204030204" pitchFamily="34" charset="0"/>
                  <a:cs typeface="Traditional Arabic" panose="02020603050405020304" pitchFamily="18"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tabLst>
                  <a:tab pos="512445" algn="l"/>
                </a:tabLst>
              </a:pPr>
              <a:r>
                <a:rPr lang="ar-SA" sz="3200" b="1" dirty="0">
                  <a:effectLst/>
                  <a:latin typeface="Calibri" panose="020F0502020204030204" pitchFamily="34" charset="0"/>
                  <a:ea typeface="Calibri" panose="020F0502020204030204" pitchFamily="34" charset="0"/>
                  <a:cs typeface="Traditional Arabic" panose="02020603050405020304" pitchFamily="18" charset="-78"/>
                </a:rPr>
                <a:t>الشفافية : </a:t>
              </a:r>
              <a:r>
                <a:rPr lang="ar-SA" sz="3200" dirty="0">
                  <a:effectLst/>
                  <a:latin typeface="Calibri" panose="020F0502020204030204" pitchFamily="34" charset="0"/>
                  <a:ea typeface="Calibri" panose="020F0502020204030204" pitchFamily="34" charset="0"/>
                  <a:cs typeface="Traditional Arabic" panose="02020603050405020304" pitchFamily="18" charset="-78"/>
                </a:rPr>
                <a:t>تقديم صورة حقيقية لكل مايحدث؛</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tabLst>
                  <a:tab pos="512445" algn="l"/>
                </a:tabLst>
              </a:pPr>
              <a:r>
                <a:rPr lang="ar-SA" sz="3200" b="1" dirty="0">
                  <a:effectLst/>
                  <a:latin typeface="Calibri" panose="020F0502020204030204" pitchFamily="34" charset="0"/>
                  <a:ea typeface="Calibri" panose="020F0502020204030204" pitchFamily="34" charset="0"/>
                  <a:cs typeface="Traditional Arabic" panose="02020603050405020304" pitchFamily="18" charset="-78"/>
                </a:rPr>
                <a:t>الاستقلالية: </a:t>
              </a:r>
              <a:r>
                <a:rPr lang="ar-SA" sz="3200" dirty="0">
                  <a:effectLst/>
                  <a:latin typeface="Calibri" panose="020F0502020204030204" pitchFamily="34" charset="0"/>
                  <a:ea typeface="Calibri" panose="020F0502020204030204" pitchFamily="34" charset="0"/>
                  <a:cs typeface="Traditional Arabic" panose="02020603050405020304" pitchFamily="18" charset="-78"/>
                </a:rPr>
                <a:t>للاتوجد تأثيرات غير لازمة نتيجة ضغوط؛</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tabLst>
                  <a:tab pos="512445" algn="l"/>
                </a:tabLst>
              </a:pPr>
              <a:r>
                <a:rPr lang="ar-SA" sz="3200" b="1" dirty="0">
                  <a:effectLst/>
                  <a:latin typeface="Calibri" panose="020F0502020204030204" pitchFamily="34" charset="0"/>
                  <a:ea typeface="Calibri" panose="020F0502020204030204" pitchFamily="34" charset="0"/>
                  <a:cs typeface="Traditional Arabic" panose="02020603050405020304" pitchFamily="18" charset="-78"/>
                </a:rPr>
                <a:t>المساءلة:: </a:t>
              </a:r>
              <a:r>
                <a:rPr lang="ar-SA" sz="3200" dirty="0">
                  <a:effectLst/>
                  <a:latin typeface="Calibri" panose="020F0502020204030204" pitchFamily="34" charset="0"/>
                  <a:ea typeface="Calibri" panose="020F0502020204030204" pitchFamily="34" charset="0"/>
                  <a:cs typeface="Traditional Arabic" panose="02020603050405020304" pitchFamily="18" charset="-78"/>
                </a:rPr>
                <a:t>إمكان تقييم وتقدير أعمال مجلس الادارة و الادارة التنفيذية</a:t>
              </a:r>
              <a:r>
                <a:rPr lang="ar-SA" sz="3200" b="1" dirty="0">
                  <a:effectLst/>
                  <a:latin typeface="Calibri" panose="020F0502020204030204" pitchFamily="34" charset="0"/>
                  <a:ea typeface="Calibri" panose="020F0502020204030204" pitchFamily="34" charset="0"/>
                  <a:cs typeface="Traditional Arabic" panose="02020603050405020304" pitchFamily="18"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tabLst>
                  <a:tab pos="512445" algn="l"/>
                </a:tabLst>
              </a:pPr>
              <a:r>
                <a:rPr lang="ar-SA" sz="3200" b="1" dirty="0">
                  <a:effectLst/>
                  <a:latin typeface="Calibri" panose="020F0502020204030204" pitchFamily="34" charset="0"/>
                  <a:ea typeface="Calibri" panose="020F0502020204030204" pitchFamily="34" charset="0"/>
                  <a:cs typeface="Traditional Arabic" panose="02020603050405020304" pitchFamily="18" charset="-78"/>
                </a:rPr>
                <a:t>المسؤولية: </a:t>
              </a:r>
              <a:r>
                <a:rPr lang="ar-SA" sz="3200" dirty="0">
                  <a:effectLst/>
                  <a:latin typeface="Calibri" panose="020F0502020204030204" pitchFamily="34" charset="0"/>
                  <a:ea typeface="Calibri" panose="020F0502020204030204" pitchFamily="34" charset="0"/>
                  <a:cs typeface="Traditional Arabic" panose="02020603050405020304" pitchFamily="18" charset="-78"/>
                </a:rPr>
                <a:t>المسؤولية أمام جميع الأطراف ذوي المصلحة في المنشاة؛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tabLst>
                  <a:tab pos="512445" algn="l"/>
                </a:tabLst>
              </a:pPr>
              <a:r>
                <a:rPr lang="ar-SA" sz="3200" b="1" dirty="0">
                  <a:effectLst/>
                  <a:latin typeface="Calibri" panose="020F0502020204030204" pitchFamily="34" charset="0"/>
                  <a:ea typeface="Calibri" panose="020F0502020204030204" pitchFamily="34" charset="0"/>
                  <a:cs typeface="Traditional Arabic" panose="02020603050405020304" pitchFamily="18" charset="-78"/>
                </a:rPr>
                <a:t>العدالة: </a:t>
              </a:r>
              <a:r>
                <a:rPr lang="ar-SA" sz="3200" dirty="0">
                  <a:effectLst/>
                  <a:latin typeface="Calibri" panose="020F0502020204030204" pitchFamily="34" charset="0"/>
                  <a:ea typeface="Calibri" panose="020F0502020204030204" pitchFamily="34" charset="0"/>
                  <a:cs typeface="Traditional Arabic" panose="02020603050405020304" pitchFamily="18" charset="-78"/>
                </a:rPr>
                <a:t>يجب احترام حقوق مختلف المجموعات أصحاب المصلحة في المنشأة.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2800" b="1" dirty="0">
                  <a:effectLst/>
                  <a:ea typeface="Calibri" panose="020F0502020204030204" pitchFamily="34" charset="0"/>
                  <a:cs typeface="Traditional Arabic" panose="02020603050405020304" pitchFamily="18" charset="-78"/>
                </a:rPr>
                <a:t>المسؤولية الاجتماعية</a:t>
              </a:r>
              <a:r>
                <a:rPr lang="ar-SA" sz="3200" b="1" dirty="0">
                  <a:effectLst/>
                  <a:ea typeface="Calibri" panose="020F0502020204030204" pitchFamily="34" charset="0"/>
                  <a:cs typeface="Traditional Arabic" panose="02020603050405020304" pitchFamily="18" charset="-78"/>
                </a:rPr>
                <a:t>: </a:t>
              </a:r>
              <a:r>
                <a:rPr lang="ar-SA" sz="3200" dirty="0">
                  <a:effectLst/>
                  <a:ea typeface="Calibri" panose="020F0502020204030204" pitchFamily="34" charset="0"/>
                  <a:cs typeface="Traditional Arabic" panose="02020603050405020304" pitchFamily="18" charset="-78"/>
                </a:rPr>
                <a:t>النظر إلى الشركة كمواطن جيد</a:t>
              </a:r>
              <a:r>
                <a:rPr lang="ar-DZ" sz="3200" dirty="0">
                  <a:effectLst/>
                  <a:latin typeface="Sakkal Majalla" panose="02000000000000000000" pitchFamily="2" charset="-78"/>
                  <a:ea typeface="Calibri" panose="020F0502020204030204" pitchFamily="34" charset="0"/>
                  <a:cs typeface="Sakkal Majalla" panose="02000000000000000000" pitchFamily="2" charset="-78"/>
                </a:rPr>
                <a:t>.</a:t>
              </a:r>
              <a:endParaRPr lang="ar-DZ" sz="2800" dirty="0">
                <a:latin typeface="Sakkal Majalla" panose="02000000000000000000" pitchFamily="2" charset="-78"/>
                <a:cs typeface="Sakkal Majalla" panose="02000000000000000000" pitchFamily="2" charset="-78"/>
              </a:endParaRPr>
            </a:p>
            <a:p>
              <a:pPr marL="408305" algn="just" rtl="1">
                <a:spcAft>
                  <a:spcPts val="1000"/>
                </a:spcAft>
                <a:tabLst>
                  <a:tab pos="4623435" algn="l"/>
                </a:tabLst>
              </a:pPr>
              <a:endParaRPr lang="fr-FR" sz="2200" dirty="0">
                <a:latin typeface="Calibri" panose="020F0502020204030204" pitchFamily="34" charset="0"/>
                <a:cs typeface="Sakkal Majalla" panose="02000000000000000000" pitchFamily="2" charset="-78"/>
              </a:endParaRPr>
            </a:p>
          </p:txBody>
        </p:sp>
      </p:grpSp>
    </p:spTree>
    <p:extLst>
      <p:ext uri="{BB962C8B-B14F-4D97-AF65-F5344CB8AC3E}">
        <p14:creationId xmlns:p14="http://schemas.microsoft.com/office/powerpoint/2010/main" val="13006789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3451</TotalTime>
  <Words>2081</Words>
  <Application>Microsoft Office PowerPoint</Application>
  <PresentationFormat>Widescreen</PresentationFormat>
  <Paragraphs>137</Paragraphs>
  <Slides>20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SimSun</vt:lpstr>
      <vt:lpstr>Arabic Typesetting</vt:lpstr>
      <vt:lpstr>Arial</vt:lpstr>
      <vt:lpstr>Calibri</vt:lpstr>
      <vt:lpstr>Calibri Light</vt:lpstr>
      <vt:lpstr>Sakkal Majalla</vt:lpstr>
      <vt:lpstr>Simplified Arabic</vt:lpstr>
      <vt:lpstr>Times New Roman</vt:lpstr>
      <vt:lpstr>Traditional Arabic</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مؤشر المشاركة: أن الشفافية لوحدها غير كافية لتحسين الحوكمة وتعتبر المشاركة العامة أمر بالغ أهمية لتحقيق النتائج الايجابية المرتبطة بزيادة الشفافية.وباستخدام 18 مؤشر متساوي في الوزن بما يتماشى مع مبادئ المبادرة العالمية للشفافية المالية ومبادئ المشاركة والتي تحسب بمقياس من 0إل 100 حيث بلغت الدرجة التي حصلت عليها الجزائر في المشاركة العامة من 0 من 100   الشكل رقم 02:مقارنة نسبة المشاركة في الجزائر مع الدول الاخرى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البحث :</dc:title>
  <dc:creator>soudani</dc:creator>
  <cp:lastModifiedBy>PC_Aicha</cp:lastModifiedBy>
  <cp:revision>360</cp:revision>
  <dcterms:created xsi:type="dcterms:W3CDTF">2018-11-07T17:55:02Z</dcterms:created>
  <dcterms:modified xsi:type="dcterms:W3CDTF">2024-12-03T17:15:40Z</dcterms:modified>
</cp:coreProperties>
</file>