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8A3F55-FB65-440D-9FA4-CB7542DE442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D2EC7ECD-0A61-438B-8D2A-85FA63CDE975}">
      <dgm:prSet/>
      <dgm:spPr/>
      <dgm:t>
        <a:bodyPr/>
        <a:lstStyle/>
        <a:p>
          <a:r>
            <a:rPr lang="ar-DZ" b="1" smtClean="0"/>
            <a:t>تحويل مخاطر الائتمان</a:t>
          </a:r>
          <a:endParaRPr lang="fr-FR"/>
        </a:p>
      </dgm:t>
    </dgm:pt>
    <dgm:pt modelId="{FA8E5FF0-AC17-4BF7-A4DD-2FE7F0056B58}" type="parTrans" cxnId="{ADA87900-3C3C-4850-A1AE-BD62197B3EC9}">
      <dgm:prSet/>
      <dgm:spPr/>
      <dgm:t>
        <a:bodyPr/>
        <a:lstStyle/>
        <a:p>
          <a:endParaRPr lang="fr-FR"/>
        </a:p>
      </dgm:t>
    </dgm:pt>
    <dgm:pt modelId="{CF840B37-E091-4064-8C31-BF0FFDCECBEE}" type="sibTrans" cxnId="{ADA87900-3C3C-4850-A1AE-BD62197B3EC9}">
      <dgm:prSet/>
      <dgm:spPr/>
      <dgm:t>
        <a:bodyPr/>
        <a:lstStyle/>
        <a:p>
          <a:endParaRPr lang="fr-FR"/>
        </a:p>
      </dgm:t>
    </dgm:pt>
    <dgm:pt modelId="{EE533A24-2412-4CC1-9637-0C4560BBD1BF}">
      <dgm:prSet/>
      <dgm:spPr/>
      <dgm:t>
        <a:bodyPr/>
        <a:lstStyle/>
        <a:p>
          <a:r>
            <a:rPr lang="ar-DZ" b="1" smtClean="0"/>
            <a:t>توليد الائتمان</a:t>
          </a:r>
          <a:endParaRPr lang="fr-FR"/>
        </a:p>
      </dgm:t>
    </dgm:pt>
    <dgm:pt modelId="{4A7E18A4-69B8-4E23-8C3F-99027DDBB17B}" type="parTrans" cxnId="{83EC3F64-F815-419F-93F4-D8C9CFF93565}">
      <dgm:prSet/>
      <dgm:spPr/>
      <dgm:t>
        <a:bodyPr/>
        <a:lstStyle/>
        <a:p>
          <a:endParaRPr lang="fr-FR"/>
        </a:p>
      </dgm:t>
    </dgm:pt>
    <dgm:pt modelId="{0047A391-437B-43F2-8468-C5241F3A9E90}" type="sibTrans" cxnId="{83EC3F64-F815-419F-93F4-D8C9CFF93565}">
      <dgm:prSet/>
      <dgm:spPr/>
      <dgm:t>
        <a:bodyPr/>
        <a:lstStyle/>
        <a:p>
          <a:endParaRPr lang="fr-FR"/>
        </a:p>
      </dgm:t>
    </dgm:pt>
    <dgm:pt modelId="{25004FF0-CECD-4827-9E1C-A8B29EF0EBF4}">
      <dgm:prSet/>
      <dgm:spPr/>
      <dgm:t>
        <a:bodyPr/>
        <a:lstStyle/>
        <a:p>
          <a:r>
            <a:rPr lang="ar-DZ" b="1" smtClean="0"/>
            <a:t>ابتكارات نقل المخاطرة</a:t>
          </a:r>
          <a:endParaRPr lang="fr-FR"/>
        </a:p>
      </dgm:t>
    </dgm:pt>
    <dgm:pt modelId="{836BF668-CB0B-470C-8132-B02E9CB4DBEC}" type="parTrans" cxnId="{B096FD79-0E2D-4292-9277-8C8084BAEEDF}">
      <dgm:prSet/>
      <dgm:spPr/>
      <dgm:t>
        <a:bodyPr/>
        <a:lstStyle/>
        <a:p>
          <a:endParaRPr lang="fr-FR"/>
        </a:p>
      </dgm:t>
    </dgm:pt>
    <dgm:pt modelId="{1534C25B-A54E-4A10-82D0-8E692CF3473E}" type="sibTrans" cxnId="{B096FD79-0E2D-4292-9277-8C8084BAEEDF}">
      <dgm:prSet/>
      <dgm:spPr/>
      <dgm:t>
        <a:bodyPr/>
        <a:lstStyle/>
        <a:p>
          <a:endParaRPr lang="fr-FR"/>
        </a:p>
      </dgm:t>
    </dgm:pt>
    <dgm:pt modelId="{7B715E4D-8B56-4D89-A8E2-FA02E3BA0516}">
      <dgm:prSet/>
      <dgm:spPr/>
      <dgm:t>
        <a:bodyPr/>
        <a:lstStyle/>
        <a:p>
          <a:pPr rtl="1"/>
          <a:r>
            <a:rPr lang="ar-DZ" smtClean="0"/>
            <a:t>يستخدم في هاته المجموعة أدوات مخاطر الائتمان لإعادة تخصيص مخاطر التخلف عن السداد.</a:t>
          </a:r>
          <a:endParaRPr lang="fr-FR"/>
        </a:p>
      </dgm:t>
    </dgm:pt>
    <dgm:pt modelId="{46B4CADC-8C05-4AFF-81DF-817E08BA03CC}" type="parTrans" cxnId="{047E4B60-1DDF-46A7-9961-448C5AC499FC}">
      <dgm:prSet/>
      <dgm:spPr/>
    </dgm:pt>
    <dgm:pt modelId="{1AA1CDE6-18A0-4D3F-999B-7FEEAF09E15A}" type="sibTrans" cxnId="{047E4B60-1DDF-46A7-9961-448C5AC499FC}">
      <dgm:prSet/>
      <dgm:spPr/>
    </dgm:pt>
    <dgm:pt modelId="{DBDF59AB-BCAC-4B55-91EA-DC01024A9AD4}">
      <dgm:prSet/>
      <dgm:spPr/>
      <dgm:t>
        <a:bodyPr/>
        <a:lstStyle/>
        <a:p>
          <a:pPr rtl="1"/>
          <a:r>
            <a:rPr lang="ar-DZ" smtClean="0"/>
            <a:t>تزيد أدوات توليد الائتمان من حجم أموال الديون المتاحة لوحدات العجز.</a:t>
          </a:r>
          <a:endParaRPr lang="fr-FR"/>
        </a:p>
      </dgm:t>
    </dgm:pt>
    <dgm:pt modelId="{70DDB110-8258-416B-B661-F71E4354D74D}" type="parTrans" cxnId="{ACF27075-5D2D-4456-94E6-3135FE6BE784}">
      <dgm:prSet/>
      <dgm:spPr/>
    </dgm:pt>
    <dgm:pt modelId="{83AC9908-4F2D-474B-BC74-3AC3633928CF}" type="sibTrans" cxnId="{ACF27075-5D2D-4456-94E6-3135FE6BE784}">
      <dgm:prSet/>
      <dgm:spPr/>
    </dgm:pt>
    <dgm:pt modelId="{935E6CF3-92CE-4797-9612-116FB703D323}">
      <dgm:prSet/>
      <dgm:spPr/>
      <dgm:t>
        <a:bodyPr/>
        <a:lstStyle/>
        <a:p>
          <a:r>
            <a:rPr lang="ar-DZ" smtClean="0"/>
            <a:t>توفر المجموعة الأولى من الابتكارات المالية للمشاركين في السوق أدوات أكثر كفاءة للتعامل مع مخاطر الأسعار أو مخاطر معدلات الصرف</a:t>
          </a:r>
          <a:endParaRPr lang="fr-FR"/>
        </a:p>
      </dgm:t>
    </dgm:pt>
    <dgm:pt modelId="{9E84E872-1C4B-43FA-8865-7922D68ECE79}" type="parTrans" cxnId="{47041576-9176-4CBB-AB0A-81451AE437DF}">
      <dgm:prSet/>
      <dgm:spPr/>
    </dgm:pt>
    <dgm:pt modelId="{86756D12-C4AC-4B27-9FEC-5202B5DBDFF8}" type="sibTrans" cxnId="{47041576-9176-4CBB-AB0A-81451AE437DF}">
      <dgm:prSet/>
      <dgm:spPr/>
    </dgm:pt>
    <dgm:pt modelId="{4F6CC483-797D-410B-AC23-80C1C90E71FD}">
      <dgm:prSet/>
      <dgm:spPr/>
      <dgm:t>
        <a:bodyPr/>
        <a:lstStyle/>
        <a:p>
          <a:r>
            <a:rPr lang="ar-DZ" b="1" smtClean="0"/>
            <a:t>أدوات توليد حقوق الملكية</a:t>
          </a:r>
          <a:endParaRPr lang="fr-FR"/>
        </a:p>
      </dgm:t>
    </dgm:pt>
    <dgm:pt modelId="{3526B910-E73B-4786-A726-A66D1C3EF12A}" type="parTrans" cxnId="{42628A62-5276-4295-AABD-63BC4111C5D5}">
      <dgm:prSet/>
      <dgm:spPr/>
      <dgm:t>
        <a:bodyPr/>
        <a:lstStyle/>
        <a:p>
          <a:endParaRPr lang="fr-FR"/>
        </a:p>
      </dgm:t>
    </dgm:pt>
    <dgm:pt modelId="{DEDFC8F8-5E14-45B4-9D66-7BF23096F22D}" type="sibTrans" cxnId="{42628A62-5276-4295-AABD-63BC4111C5D5}">
      <dgm:prSet/>
      <dgm:spPr/>
      <dgm:t>
        <a:bodyPr/>
        <a:lstStyle/>
        <a:p>
          <a:endParaRPr lang="fr-FR"/>
        </a:p>
      </dgm:t>
    </dgm:pt>
    <dgm:pt modelId="{8A6DAE77-2A11-4DDC-9EDC-AB96ED95C24D}">
      <dgm:prSet/>
      <dgm:spPr/>
      <dgm:t>
        <a:bodyPr/>
        <a:lstStyle/>
        <a:p>
          <a:pPr rtl="1"/>
          <a:r>
            <a:rPr lang="ar-DZ" smtClean="0"/>
            <a:t>هي الأدوات التي تؤدي الى زيادة قاعدة رأس المال للمؤسسات المالية و غير المالية.</a:t>
          </a:r>
          <a:endParaRPr lang="fr-FR"/>
        </a:p>
      </dgm:t>
    </dgm:pt>
    <dgm:pt modelId="{48355B68-DAEE-412B-A8E3-F4279CBE8813}" type="parTrans" cxnId="{16D07DD9-F1DD-496D-83F1-5AFCBFF3997B}">
      <dgm:prSet/>
      <dgm:spPr/>
    </dgm:pt>
    <dgm:pt modelId="{274C8F5E-79E7-46BB-8207-59C09280F0A0}" type="sibTrans" cxnId="{16D07DD9-F1DD-496D-83F1-5AFCBFF3997B}">
      <dgm:prSet/>
      <dgm:spPr/>
    </dgm:pt>
    <dgm:pt modelId="{DFE64A0D-B805-4CDC-943E-957FACC6702F}" type="pres">
      <dgm:prSet presAssocID="{638A3F55-FB65-440D-9FA4-CB7542DE4427}" presName="linearFlow" presStyleCnt="0">
        <dgm:presLayoutVars>
          <dgm:dir/>
          <dgm:animLvl val="lvl"/>
          <dgm:resizeHandles val="exact"/>
        </dgm:presLayoutVars>
      </dgm:prSet>
      <dgm:spPr/>
    </dgm:pt>
    <dgm:pt modelId="{A5C2B294-E8A2-45E9-9398-6582B586D913}" type="pres">
      <dgm:prSet presAssocID="{D2EC7ECD-0A61-438B-8D2A-85FA63CDE975}" presName="composite" presStyleCnt="0"/>
      <dgm:spPr/>
    </dgm:pt>
    <dgm:pt modelId="{B713E666-1F38-4648-A21A-A79A40708642}" type="pres">
      <dgm:prSet presAssocID="{D2EC7ECD-0A61-438B-8D2A-85FA63CDE975}" presName="parentText" presStyleLbl="alignNode1" presStyleIdx="0" presStyleCnt="4">
        <dgm:presLayoutVars>
          <dgm:chMax val="1"/>
          <dgm:bulletEnabled val="1"/>
        </dgm:presLayoutVars>
      </dgm:prSet>
      <dgm:spPr/>
    </dgm:pt>
    <dgm:pt modelId="{4B5C8F44-58FE-4488-B01B-1D5F2566A5D2}" type="pres">
      <dgm:prSet presAssocID="{D2EC7ECD-0A61-438B-8D2A-85FA63CDE975}" presName="descendantText" presStyleLbl="alignAcc1" presStyleIdx="0" presStyleCnt="4">
        <dgm:presLayoutVars>
          <dgm:bulletEnabled val="1"/>
        </dgm:presLayoutVars>
      </dgm:prSet>
      <dgm:spPr/>
    </dgm:pt>
    <dgm:pt modelId="{ADE3186A-1863-4101-9E94-BEE43683917C}" type="pres">
      <dgm:prSet presAssocID="{CF840B37-E091-4064-8C31-BF0FFDCECBEE}" presName="sp" presStyleCnt="0"/>
      <dgm:spPr/>
    </dgm:pt>
    <dgm:pt modelId="{385E5239-6DEB-4046-8506-68ED7E640D7B}" type="pres">
      <dgm:prSet presAssocID="{EE533A24-2412-4CC1-9637-0C4560BBD1BF}" presName="composite" presStyleCnt="0"/>
      <dgm:spPr/>
    </dgm:pt>
    <dgm:pt modelId="{1037ED21-FF8F-4038-A935-5769A6D197F1}" type="pres">
      <dgm:prSet presAssocID="{EE533A24-2412-4CC1-9637-0C4560BBD1BF}" presName="parentText" presStyleLbl="alignNode1" presStyleIdx="1" presStyleCnt="4">
        <dgm:presLayoutVars>
          <dgm:chMax val="1"/>
          <dgm:bulletEnabled val="1"/>
        </dgm:presLayoutVars>
      </dgm:prSet>
      <dgm:spPr/>
    </dgm:pt>
    <dgm:pt modelId="{61977F77-9ABF-491D-B901-AC746B14CD67}" type="pres">
      <dgm:prSet presAssocID="{EE533A24-2412-4CC1-9637-0C4560BBD1BF}" presName="descendantText" presStyleLbl="alignAcc1" presStyleIdx="1" presStyleCnt="4">
        <dgm:presLayoutVars>
          <dgm:bulletEnabled val="1"/>
        </dgm:presLayoutVars>
      </dgm:prSet>
      <dgm:spPr/>
    </dgm:pt>
    <dgm:pt modelId="{BF446B7E-F27C-479B-AC7B-205320BB4557}" type="pres">
      <dgm:prSet presAssocID="{0047A391-437B-43F2-8468-C5241F3A9E90}" presName="sp" presStyleCnt="0"/>
      <dgm:spPr/>
    </dgm:pt>
    <dgm:pt modelId="{4CC3D506-4AAD-49CD-896D-EEBC0DE59BE9}" type="pres">
      <dgm:prSet presAssocID="{4F6CC483-797D-410B-AC23-80C1C90E71FD}" presName="composite" presStyleCnt="0"/>
      <dgm:spPr/>
    </dgm:pt>
    <dgm:pt modelId="{6E3C320E-5BE8-4676-AD5A-FBDAAB85D7A9}" type="pres">
      <dgm:prSet presAssocID="{4F6CC483-797D-410B-AC23-80C1C90E71FD}" presName="parentText" presStyleLbl="alignNode1" presStyleIdx="2" presStyleCnt="4">
        <dgm:presLayoutVars>
          <dgm:chMax val="1"/>
          <dgm:bulletEnabled val="1"/>
        </dgm:presLayoutVars>
      </dgm:prSet>
      <dgm:spPr/>
    </dgm:pt>
    <dgm:pt modelId="{44BF33B7-177C-45A1-9554-7BEAB2900ADB}" type="pres">
      <dgm:prSet presAssocID="{4F6CC483-797D-410B-AC23-80C1C90E71FD}" presName="descendantText" presStyleLbl="alignAcc1" presStyleIdx="2" presStyleCnt="4">
        <dgm:presLayoutVars>
          <dgm:bulletEnabled val="1"/>
        </dgm:presLayoutVars>
      </dgm:prSet>
      <dgm:spPr/>
    </dgm:pt>
    <dgm:pt modelId="{4E434DEB-0216-4CFC-B253-662EA1868CC7}" type="pres">
      <dgm:prSet presAssocID="{DEDFC8F8-5E14-45B4-9D66-7BF23096F22D}" presName="sp" presStyleCnt="0"/>
      <dgm:spPr/>
    </dgm:pt>
    <dgm:pt modelId="{E9597CEB-8EF7-49D0-8A88-8D6B79C76A9F}" type="pres">
      <dgm:prSet presAssocID="{25004FF0-CECD-4827-9E1C-A8B29EF0EBF4}" presName="composite" presStyleCnt="0"/>
      <dgm:spPr/>
    </dgm:pt>
    <dgm:pt modelId="{BEBAB0FB-902E-47B7-910E-BC74BC111B67}" type="pres">
      <dgm:prSet presAssocID="{25004FF0-CECD-4827-9E1C-A8B29EF0EBF4}" presName="parentText" presStyleLbl="alignNode1" presStyleIdx="3" presStyleCnt="4">
        <dgm:presLayoutVars>
          <dgm:chMax val="1"/>
          <dgm:bulletEnabled val="1"/>
        </dgm:presLayoutVars>
      </dgm:prSet>
      <dgm:spPr/>
    </dgm:pt>
    <dgm:pt modelId="{9BE50C9D-9E0D-4C28-BB27-3ED5152B368A}" type="pres">
      <dgm:prSet presAssocID="{25004FF0-CECD-4827-9E1C-A8B29EF0EBF4}" presName="descendantText" presStyleLbl="alignAcc1" presStyleIdx="3" presStyleCnt="4">
        <dgm:presLayoutVars>
          <dgm:bulletEnabled val="1"/>
        </dgm:presLayoutVars>
      </dgm:prSet>
      <dgm:spPr/>
    </dgm:pt>
  </dgm:ptLst>
  <dgm:cxnLst>
    <dgm:cxn modelId="{0335B60B-F761-4035-9549-E351321E21E1}" type="presOf" srcId="{7B715E4D-8B56-4D89-A8E2-FA02E3BA0516}" destId="{4B5C8F44-58FE-4488-B01B-1D5F2566A5D2}" srcOrd="0" destOrd="0" presId="urn:microsoft.com/office/officeart/2005/8/layout/chevron2"/>
    <dgm:cxn modelId="{B096FD79-0E2D-4292-9277-8C8084BAEEDF}" srcId="{638A3F55-FB65-440D-9FA4-CB7542DE4427}" destId="{25004FF0-CECD-4827-9E1C-A8B29EF0EBF4}" srcOrd="3" destOrd="0" parTransId="{836BF668-CB0B-470C-8132-B02E9CB4DBEC}" sibTransId="{1534C25B-A54E-4A10-82D0-8E692CF3473E}"/>
    <dgm:cxn modelId="{47041576-9176-4CBB-AB0A-81451AE437DF}" srcId="{25004FF0-CECD-4827-9E1C-A8B29EF0EBF4}" destId="{935E6CF3-92CE-4797-9612-116FB703D323}" srcOrd="0" destOrd="0" parTransId="{9E84E872-1C4B-43FA-8865-7922D68ECE79}" sibTransId="{86756D12-C4AC-4B27-9FEC-5202B5DBDFF8}"/>
    <dgm:cxn modelId="{047E4B60-1DDF-46A7-9961-448C5AC499FC}" srcId="{D2EC7ECD-0A61-438B-8D2A-85FA63CDE975}" destId="{7B715E4D-8B56-4D89-A8E2-FA02E3BA0516}" srcOrd="0" destOrd="0" parTransId="{46B4CADC-8C05-4AFF-81DF-817E08BA03CC}" sibTransId="{1AA1CDE6-18A0-4D3F-999B-7FEEAF09E15A}"/>
    <dgm:cxn modelId="{ACF27075-5D2D-4456-94E6-3135FE6BE784}" srcId="{EE533A24-2412-4CC1-9637-0C4560BBD1BF}" destId="{DBDF59AB-BCAC-4B55-91EA-DC01024A9AD4}" srcOrd="0" destOrd="0" parTransId="{70DDB110-8258-416B-B661-F71E4354D74D}" sibTransId="{83AC9908-4F2D-474B-BC74-3AC3633928CF}"/>
    <dgm:cxn modelId="{83EC3F64-F815-419F-93F4-D8C9CFF93565}" srcId="{638A3F55-FB65-440D-9FA4-CB7542DE4427}" destId="{EE533A24-2412-4CC1-9637-0C4560BBD1BF}" srcOrd="1" destOrd="0" parTransId="{4A7E18A4-69B8-4E23-8C3F-99027DDBB17B}" sibTransId="{0047A391-437B-43F2-8468-C5241F3A9E90}"/>
    <dgm:cxn modelId="{8EA46EB2-C3E8-49D2-A5CD-A00218800744}" type="presOf" srcId="{935E6CF3-92CE-4797-9612-116FB703D323}" destId="{9BE50C9D-9E0D-4C28-BB27-3ED5152B368A}" srcOrd="0" destOrd="0" presId="urn:microsoft.com/office/officeart/2005/8/layout/chevron2"/>
    <dgm:cxn modelId="{34A701EC-5758-4158-8316-2F99986B968F}" type="presOf" srcId="{8A6DAE77-2A11-4DDC-9EDC-AB96ED95C24D}" destId="{44BF33B7-177C-45A1-9554-7BEAB2900ADB}" srcOrd="0" destOrd="0" presId="urn:microsoft.com/office/officeart/2005/8/layout/chevron2"/>
    <dgm:cxn modelId="{0BC00B0F-F0D1-4094-9E0F-DF006E07620C}" type="presOf" srcId="{25004FF0-CECD-4827-9E1C-A8B29EF0EBF4}" destId="{BEBAB0FB-902E-47B7-910E-BC74BC111B67}" srcOrd="0" destOrd="0" presId="urn:microsoft.com/office/officeart/2005/8/layout/chevron2"/>
    <dgm:cxn modelId="{290E0187-C9EC-4230-8BFA-90413B502EC4}" type="presOf" srcId="{638A3F55-FB65-440D-9FA4-CB7542DE4427}" destId="{DFE64A0D-B805-4CDC-943E-957FACC6702F}" srcOrd="0" destOrd="0" presId="urn:microsoft.com/office/officeart/2005/8/layout/chevron2"/>
    <dgm:cxn modelId="{16D07DD9-F1DD-496D-83F1-5AFCBFF3997B}" srcId="{4F6CC483-797D-410B-AC23-80C1C90E71FD}" destId="{8A6DAE77-2A11-4DDC-9EDC-AB96ED95C24D}" srcOrd="0" destOrd="0" parTransId="{48355B68-DAEE-412B-A8E3-F4279CBE8813}" sibTransId="{274C8F5E-79E7-46BB-8207-59C09280F0A0}"/>
    <dgm:cxn modelId="{4922DFA0-E233-48B9-83BB-CAB6F143DF45}" type="presOf" srcId="{4F6CC483-797D-410B-AC23-80C1C90E71FD}" destId="{6E3C320E-5BE8-4676-AD5A-FBDAAB85D7A9}" srcOrd="0" destOrd="0" presId="urn:microsoft.com/office/officeart/2005/8/layout/chevron2"/>
    <dgm:cxn modelId="{ADA87900-3C3C-4850-A1AE-BD62197B3EC9}" srcId="{638A3F55-FB65-440D-9FA4-CB7542DE4427}" destId="{D2EC7ECD-0A61-438B-8D2A-85FA63CDE975}" srcOrd="0" destOrd="0" parTransId="{FA8E5FF0-AC17-4BF7-A4DD-2FE7F0056B58}" sibTransId="{CF840B37-E091-4064-8C31-BF0FFDCECBEE}"/>
    <dgm:cxn modelId="{032D746A-2080-4284-8C9D-4F82BD0422E7}" type="presOf" srcId="{EE533A24-2412-4CC1-9637-0C4560BBD1BF}" destId="{1037ED21-FF8F-4038-A935-5769A6D197F1}" srcOrd="0" destOrd="0" presId="urn:microsoft.com/office/officeart/2005/8/layout/chevron2"/>
    <dgm:cxn modelId="{42628A62-5276-4295-AABD-63BC4111C5D5}" srcId="{638A3F55-FB65-440D-9FA4-CB7542DE4427}" destId="{4F6CC483-797D-410B-AC23-80C1C90E71FD}" srcOrd="2" destOrd="0" parTransId="{3526B910-E73B-4786-A726-A66D1C3EF12A}" sibTransId="{DEDFC8F8-5E14-45B4-9D66-7BF23096F22D}"/>
    <dgm:cxn modelId="{37167CE1-37F0-47BC-B313-95D8EBA9ED8C}" type="presOf" srcId="{D2EC7ECD-0A61-438B-8D2A-85FA63CDE975}" destId="{B713E666-1F38-4648-A21A-A79A40708642}" srcOrd="0" destOrd="0" presId="urn:microsoft.com/office/officeart/2005/8/layout/chevron2"/>
    <dgm:cxn modelId="{2760D3D2-64DD-4D93-8FAC-80A2691367D9}" type="presOf" srcId="{DBDF59AB-BCAC-4B55-91EA-DC01024A9AD4}" destId="{61977F77-9ABF-491D-B901-AC746B14CD67}" srcOrd="0" destOrd="0" presId="urn:microsoft.com/office/officeart/2005/8/layout/chevron2"/>
    <dgm:cxn modelId="{BF922A61-3B39-496B-8D04-28E11B6314A7}" type="presParOf" srcId="{DFE64A0D-B805-4CDC-943E-957FACC6702F}" destId="{A5C2B294-E8A2-45E9-9398-6582B586D913}" srcOrd="0" destOrd="0" presId="urn:microsoft.com/office/officeart/2005/8/layout/chevron2"/>
    <dgm:cxn modelId="{EA87587F-09AE-4533-8B81-382800A041A9}" type="presParOf" srcId="{A5C2B294-E8A2-45E9-9398-6582B586D913}" destId="{B713E666-1F38-4648-A21A-A79A40708642}" srcOrd="0" destOrd="0" presId="urn:microsoft.com/office/officeart/2005/8/layout/chevron2"/>
    <dgm:cxn modelId="{D96860B1-385D-4AE8-BD97-92A7C2F5BEF2}" type="presParOf" srcId="{A5C2B294-E8A2-45E9-9398-6582B586D913}" destId="{4B5C8F44-58FE-4488-B01B-1D5F2566A5D2}" srcOrd="1" destOrd="0" presId="urn:microsoft.com/office/officeart/2005/8/layout/chevron2"/>
    <dgm:cxn modelId="{6249A6AD-876A-4A96-AE17-04272484DD94}" type="presParOf" srcId="{DFE64A0D-B805-4CDC-943E-957FACC6702F}" destId="{ADE3186A-1863-4101-9E94-BEE43683917C}" srcOrd="1" destOrd="0" presId="urn:microsoft.com/office/officeart/2005/8/layout/chevron2"/>
    <dgm:cxn modelId="{C3467806-B72B-4723-820E-45A8D7A1750B}" type="presParOf" srcId="{DFE64A0D-B805-4CDC-943E-957FACC6702F}" destId="{385E5239-6DEB-4046-8506-68ED7E640D7B}" srcOrd="2" destOrd="0" presId="urn:microsoft.com/office/officeart/2005/8/layout/chevron2"/>
    <dgm:cxn modelId="{332B5F5F-34BC-4480-AB66-1E3ADC6EEFF3}" type="presParOf" srcId="{385E5239-6DEB-4046-8506-68ED7E640D7B}" destId="{1037ED21-FF8F-4038-A935-5769A6D197F1}" srcOrd="0" destOrd="0" presId="urn:microsoft.com/office/officeart/2005/8/layout/chevron2"/>
    <dgm:cxn modelId="{88F8517F-CDE6-4285-A4AC-AB6F7F3886A1}" type="presParOf" srcId="{385E5239-6DEB-4046-8506-68ED7E640D7B}" destId="{61977F77-9ABF-491D-B901-AC746B14CD67}" srcOrd="1" destOrd="0" presId="urn:microsoft.com/office/officeart/2005/8/layout/chevron2"/>
    <dgm:cxn modelId="{BCAED9F7-0A93-4EA0-BB5E-A00081F5BA9E}" type="presParOf" srcId="{DFE64A0D-B805-4CDC-943E-957FACC6702F}" destId="{BF446B7E-F27C-479B-AC7B-205320BB4557}" srcOrd="3" destOrd="0" presId="urn:microsoft.com/office/officeart/2005/8/layout/chevron2"/>
    <dgm:cxn modelId="{2013184B-B678-4267-BD99-57733C73C232}" type="presParOf" srcId="{DFE64A0D-B805-4CDC-943E-957FACC6702F}" destId="{4CC3D506-4AAD-49CD-896D-EEBC0DE59BE9}" srcOrd="4" destOrd="0" presId="urn:microsoft.com/office/officeart/2005/8/layout/chevron2"/>
    <dgm:cxn modelId="{04200061-2D58-4195-B029-FC192C1EFE0B}" type="presParOf" srcId="{4CC3D506-4AAD-49CD-896D-EEBC0DE59BE9}" destId="{6E3C320E-5BE8-4676-AD5A-FBDAAB85D7A9}" srcOrd="0" destOrd="0" presId="urn:microsoft.com/office/officeart/2005/8/layout/chevron2"/>
    <dgm:cxn modelId="{2051C8DF-5782-4C5C-AD5F-24D2BEF10E71}" type="presParOf" srcId="{4CC3D506-4AAD-49CD-896D-EEBC0DE59BE9}" destId="{44BF33B7-177C-45A1-9554-7BEAB2900ADB}" srcOrd="1" destOrd="0" presId="urn:microsoft.com/office/officeart/2005/8/layout/chevron2"/>
    <dgm:cxn modelId="{EEDC6F84-8640-4227-8848-711BEF2A0F1B}" type="presParOf" srcId="{DFE64A0D-B805-4CDC-943E-957FACC6702F}" destId="{4E434DEB-0216-4CFC-B253-662EA1868CC7}" srcOrd="5" destOrd="0" presId="urn:microsoft.com/office/officeart/2005/8/layout/chevron2"/>
    <dgm:cxn modelId="{7E73FE2E-B31E-4AAE-9BFE-295B45E22940}" type="presParOf" srcId="{DFE64A0D-B805-4CDC-943E-957FACC6702F}" destId="{E9597CEB-8EF7-49D0-8A88-8D6B79C76A9F}" srcOrd="6" destOrd="0" presId="urn:microsoft.com/office/officeart/2005/8/layout/chevron2"/>
    <dgm:cxn modelId="{D36E5290-F3FF-4C89-A869-C4AC0D0C100C}" type="presParOf" srcId="{E9597CEB-8EF7-49D0-8A88-8D6B79C76A9F}" destId="{BEBAB0FB-902E-47B7-910E-BC74BC111B67}" srcOrd="0" destOrd="0" presId="urn:microsoft.com/office/officeart/2005/8/layout/chevron2"/>
    <dgm:cxn modelId="{CBB0B397-9A03-4B6D-89C5-2DACE0429AB3}" type="presParOf" srcId="{E9597CEB-8EF7-49D0-8A88-8D6B79C76A9F}" destId="{9BE50C9D-9E0D-4C28-BB27-3ED5152B368A}"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F054513E-0B97-4648-A357-F30B41322EB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FAC00517-EDC2-4EE3-AB6E-83DC140A1355}">
      <dgm:prSet/>
      <dgm:spPr/>
      <dgm:t>
        <a:bodyPr/>
        <a:lstStyle/>
        <a:p>
          <a:r>
            <a:rPr lang="ar-DZ" b="1" smtClean="0"/>
            <a:t>ابتكارات خلق البدائل ما بين الملكية و الديون</a:t>
          </a:r>
          <a:endParaRPr lang="fr-FR"/>
        </a:p>
      </dgm:t>
    </dgm:pt>
    <dgm:pt modelId="{5239A933-71F6-4E11-8911-F900BF64A255}" type="parTrans" cxnId="{E9F9909A-7E65-4411-9F10-B822E3CF1A91}">
      <dgm:prSet/>
      <dgm:spPr/>
      <dgm:t>
        <a:bodyPr/>
        <a:lstStyle/>
        <a:p>
          <a:endParaRPr lang="fr-FR"/>
        </a:p>
      </dgm:t>
    </dgm:pt>
    <dgm:pt modelId="{2A13ECCB-CC78-4969-86E2-94CB7E6A8FE8}" type="sibTrans" cxnId="{E9F9909A-7E65-4411-9F10-B822E3CF1A91}">
      <dgm:prSet/>
      <dgm:spPr/>
      <dgm:t>
        <a:bodyPr/>
        <a:lstStyle/>
        <a:p>
          <a:endParaRPr lang="fr-FR"/>
        </a:p>
      </dgm:t>
    </dgm:pt>
    <dgm:pt modelId="{8A2FE42E-A505-4B5A-8DC5-40D7DF4D82D9}">
      <dgm:prSet/>
      <dgm:spPr/>
      <dgm:t>
        <a:bodyPr/>
        <a:lstStyle/>
        <a:p>
          <a:r>
            <a:rPr lang="ar-DZ" b="1" smtClean="0"/>
            <a:t>ابتكارات متعلقة بالمشتقات</a:t>
          </a:r>
          <a:endParaRPr lang="fr-FR"/>
        </a:p>
      </dgm:t>
    </dgm:pt>
    <dgm:pt modelId="{ED16BC73-61D1-402C-A6DD-81245E5B92DC}" type="parTrans" cxnId="{FE921297-B740-45A1-B781-B1C3E2B74FE6}">
      <dgm:prSet/>
      <dgm:spPr/>
      <dgm:t>
        <a:bodyPr/>
        <a:lstStyle/>
        <a:p>
          <a:endParaRPr lang="fr-FR"/>
        </a:p>
      </dgm:t>
    </dgm:pt>
    <dgm:pt modelId="{022C1531-57A2-46FA-B92F-AC7F127EC949}" type="sibTrans" cxnId="{FE921297-B740-45A1-B781-B1C3E2B74FE6}">
      <dgm:prSet/>
      <dgm:spPr/>
      <dgm:t>
        <a:bodyPr/>
        <a:lstStyle/>
        <a:p>
          <a:endParaRPr lang="fr-FR"/>
        </a:p>
      </dgm:t>
    </dgm:pt>
    <dgm:pt modelId="{35CB47F1-0DC0-4291-A98B-50491E346949}">
      <dgm:prSet/>
      <dgm:spPr/>
      <dgm:t>
        <a:bodyPr/>
        <a:lstStyle/>
        <a:p>
          <a:pPr algn="r" rtl="1"/>
          <a:r>
            <a:rPr lang="ar-DZ" dirty="0" smtClean="0"/>
            <a:t>تكون ما بين </a:t>
          </a:r>
          <a:r>
            <a:rPr lang="ar-DZ" dirty="0" err="1" smtClean="0"/>
            <a:t>الاوراق</a:t>
          </a:r>
          <a:r>
            <a:rPr lang="ar-DZ" dirty="0" smtClean="0"/>
            <a:t> المالية التقليدية </a:t>
          </a:r>
          <a:r>
            <a:rPr lang="ar-DZ" dirty="0" err="1" smtClean="0"/>
            <a:t>و</a:t>
          </a:r>
          <a:r>
            <a:rPr lang="ar-DZ" dirty="0" smtClean="0"/>
            <a:t> التي تتمثل في الأسهم </a:t>
          </a:r>
          <a:r>
            <a:rPr lang="ar-DZ" dirty="0" err="1" smtClean="0"/>
            <a:t>و</a:t>
          </a:r>
          <a:r>
            <a:rPr lang="ar-DZ" dirty="0" smtClean="0"/>
            <a:t> السندات</a:t>
          </a:r>
          <a:endParaRPr lang="fr-FR" dirty="0"/>
        </a:p>
      </dgm:t>
    </dgm:pt>
    <dgm:pt modelId="{3C265BF5-4708-4A7F-A3F5-970D211BCD9D}" type="parTrans" cxnId="{FFE3836E-6888-49C4-A157-30A047E33FB8}">
      <dgm:prSet/>
      <dgm:spPr/>
      <dgm:t>
        <a:bodyPr/>
        <a:lstStyle/>
        <a:p>
          <a:endParaRPr lang="fr-FR"/>
        </a:p>
      </dgm:t>
    </dgm:pt>
    <dgm:pt modelId="{5AF54AE9-640D-41B1-A5FA-7FFADC68F17A}" type="sibTrans" cxnId="{FFE3836E-6888-49C4-A157-30A047E33FB8}">
      <dgm:prSet/>
      <dgm:spPr/>
      <dgm:t>
        <a:bodyPr/>
        <a:lstStyle/>
        <a:p>
          <a:endParaRPr lang="fr-FR"/>
        </a:p>
      </dgm:t>
    </dgm:pt>
    <dgm:pt modelId="{E7CAB1CE-2477-4733-B196-5F76705EED14}">
      <dgm:prSet/>
      <dgm:spPr/>
      <dgm:t>
        <a:bodyPr/>
        <a:lstStyle/>
        <a:p>
          <a:pPr rtl="1"/>
          <a:r>
            <a:rPr lang="ar-DZ" dirty="0" err="1" smtClean="0"/>
            <a:t>الامثلة</a:t>
          </a:r>
          <a:r>
            <a:rPr lang="ar-DZ" dirty="0" smtClean="0"/>
            <a:t> عليها: خيار البيع </a:t>
          </a:r>
          <a:r>
            <a:rPr lang="ar-DZ" dirty="0" err="1" smtClean="0"/>
            <a:t>و</a:t>
          </a:r>
          <a:r>
            <a:rPr lang="ar-DZ" dirty="0" smtClean="0"/>
            <a:t> خيار الشراء، العقود الآجلة، العقود المستقبلية، عقود المبادلة</a:t>
          </a:r>
          <a:endParaRPr lang="fr-FR" dirty="0"/>
        </a:p>
      </dgm:t>
    </dgm:pt>
    <dgm:pt modelId="{D124B824-3B65-43F4-9562-97895ED97AA1}" type="parTrans" cxnId="{D4F884D4-E71F-43BD-8D8F-ED274DD13602}">
      <dgm:prSet/>
      <dgm:spPr/>
      <dgm:t>
        <a:bodyPr/>
        <a:lstStyle/>
        <a:p>
          <a:endParaRPr lang="fr-FR"/>
        </a:p>
      </dgm:t>
    </dgm:pt>
    <dgm:pt modelId="{B104624E-617B-493D-9C0C-55366E21FB2F}" type="sibTrans" cxnId="{D4F884D4-E71F-43BD-8D8F-ED274DD13602}">
      <dgm:prSet/>
      <dgm:spPr/>
      <dgm:t>
        <a:bodyPr/>
        <a:lstStyle/>
        <a:p>
          <a:endParaRPr lang="fr-FR"/>
        </a:p>
      </dgm:t>
    </dgm:pt>
    <dgm:pt modelId="{411DD7A8-35FE-4481-A661-7D56DC4D6645}">
      <dgm:prSet/>
      <dgm:spPr/>
      <dgm:t>
        <a:bodyPr/>
        <a:lstStyle/>
        <a:p>
          <a:r>
            <a:rPr lang="ar-DZ" b="1" smtClean="0"/>
            <a:t>ابتكارات توليد السيولة</a:t>
          </a:r>
          <a:endParaRPr lang="fr-FR"/>
        </a:p>
      </dgm:t>
    </dgm:pt>
    <dgm:pt modelId="{108CEF98-687F-4352-A2A0-C9D1A7BD9124}" type="parTrans" cxnId="{23853B6C-5D43-4F7C-A365-292539FCA17F}">
      <dgm:prSet/>
      <dgm:spPr/>
      <dgm:t>
        <a:bodyPr/>
        <a:lstStyle/>
        <a:p>
          <a:endParaRPr lang="fr-FR"/>
        </a:p>
      </dgm:t>
    </dgm:pt>
    <dgm:pt modelId="{6335B4CD-DD33-4C6F-996A-338F4B6353AE}" type="sibTrans" cxnId="{23853B6C-5D43-4F7C-A365-292539FCA17F}">
      <dgm:prSet/>
      <dgm:spPr/>
      <dgm:t>
        <a:bodyPr/>
        <a:lstStyle/>
        <a:p>
          <a:endParaRPr lang="fr-FR"/>
        </a:p>
      </dgm:t>
    </dgm:pt>
    <dgm:pt modelId="{2462C1DB-3EE0-4DF2-9C11-751CE15F1250}">
      <dgm:prSet/>
      <dgm:spPr/>
      <dgm:t>
        <a:bodyPr/>
        <a:lstStyle/>
        <a:p>
          <a:pPr rtl="1"/>
          <a:r>
            <a:rPr lang="ar-DZ" smtClean="0"/>
            <a:t>هي ابتكارات تؤدي الى زيادة سيولة السوق و توجه المقترضين للحصول على مصادر جديدة للأموال. </a:t>
          </a:r>
          <a:endParaRPr lang="fr-FR"/>
        </a:p>
      </dgm:t>
    </dgm:pt>
    <dgm:pt modelId="{30D5418B-C8F8-422F-9933-1B32B87CE8B7}" type="parTrans" cxnId="{9447B1AE-D607-4868-8951-81FD718D71F4}">
      <dgm:prSet/>
      <dgm:spPr/>
      <dgm:t>
        <a:bodyPr/>
        <a:lstStyle/>
        <a:p>
          <a:endParaRPr lang="fr-FR"/>
        </a:p>
      </dgm:t>
    </dgm:pt>
    <dgm:pt modelId="{424C8A55-4698-4C74-8979-25F8A4060C19}" type="sibTrans" cxnId="{9447B1AE-D607-4868-8951-81FD718D71F4}">
      <dgm:prSet/>
      <dgm:spPr/>
      <dgm:t>
        <a:bodyPr/>
        <a:lstStyle/>
        <a:p>
          <a:endParaRPr lang="fr-FR"/>
        </a:p>
      </dgm:t>
    </dgm:pt>
    <dgm:pt modelId="{B2145E3B-EFD7-41B9-9FFD-DF017593D2D3}" type="pres">
      <dgm:prSet presAssocID="{F054513E-0B97-4648-A357-F30B41322EB6}" presName="linearFlow" presStyleCnt="0">
        <dgm:presLayoutVars>
          <dgm:dir/>
          <dgm:animLvl val="lvl"/>
          <dgm:resizeHandles val="exact"/>
        </dgm:presLayoutVars>
      </dgm:prSet>
      <dgm:spPr/>
    </dgm:pt>
    <dgm:pt modelId="{1A132A2E-F3F8-4811-B701-34375F981FA3}" type="pres">
      <dgm:prSet presAssocID="{FAC00517-EDC2-4EE3-AB6E-83DC140A1355}" presName="composite" presStyleCnt="0"/>
      <dgm:spPr/>
    </dgm:pt>
    <dgm:pt modelId="{10C1801E-2EA3-4D9D-8C06-CAF24F5CAEFE}" type="pres">
      <dgm:prSet presAssocID="{FAC00517-EDC2-4EE3-AB6E-83DC140A1355}" presName="parentText" presStyleLbl="alignNode1" presStyleIdx="0" presStyleCnt="3">
        <dgm:presLayoutVars>
          <dgm:chMax val="1"/>
          <dgm:bulletEnabled val="1"/>
        </dgm:presLayoutVars>
      </dgm:prSet>
      <dgm:spPr/>
    </dgm:pt>
    <dgm:pt modelId="{983DBBA9-B0C3-432A-A3A0-77F6226D9856}" type="pres">
      <dgm:prSet presAssocID="{FAC00517-EDC2-4EE3-AB6E-83DC140A1355}" presName="descendantText" presStyleLbl="alignAcc1" presStyleIdx="0" presStyleCnt="3">
        <dgm:presLayoutVars>
          <dgm:bulletEnabled val="1"/>
        </dgm:presLayoutVars>
      </dgm:prSet>
      <dgm:spPr/>
    </dgm:pt>
    <dgm:pt modelId="{0A64B3E7-2CA5-4517-B55B-4ABD2AEEB15E}" type="pres">
      <dgm:prSet presAssocID="{2A13ECCB-CC78-4969-86E2-94CB7E6A8FE8}" presName="sp" presStyleCnt="0"/>
      <dgm:spPr/>
    </dgm:pt>
    <dgm:pt modelId="{02D2E70D-6393-456C-9E9B-B8BB85D8FFBC}" type="pres">
      <dgm:prSet presAssocID="{411DD7A8-35FE-4481-A661-7D56DC4D6645}" presName="composite" presStyleCnt="0"/>
      <dgm:spPr/>
    </dgm:pt>
    <dgm:pt modelId="{5D02C1CE-92EB-426D-8F9A-BDDD655EA5D4}" type="pres">
      <dgm:prSet presAssocID="{411DD7A8-35FE-4481-A661-7D56DC4D6645}" presName="parentText" presStyleLbl="alignNode1" presStyleIdx="1" presStyleCnt="3">
        <dgm:presLayoutVars>
          <dgm:chMax val="1"/>
          <dgm:bulletEnabled val="1"/>
        </dgm:presLayoutVars>
      </dgm:prSet>
      <dgm:spPr/>
    </dgm:pt>
    <dgm:pt modelId="{2C208BDE-A34B-4F4D-A40E-16248108A72A}" type="pres">
      <dgm:prSet presAssocID="{411DD7A8-35FE-4481-A661-7D56DC4D6645}" presName="descendantText" presStyleLbl="alignAcc1" presStyleIdx="1" presStyleCnt="3">
        <dgm:presLayoutVars>
          <dgm:bulletEnabled val="1"/>
        </dgm:presLayoutVars>
      </dgm:prSet>
      <dgm:spPr/>
    </dgm:pt>
    <dgm:pt modelId="{E47820BB-679A-49A1-A51D-DCA05862CB69}" type="pres">
      <dgm:prSet presAssocID="{6335B4CD-DD33-4C6F-996A-338F4B6353AE}" presName="sp" presStyleCnt="0"/>
      <dgm:spPr/>
    </dgm:pt>
    <dgm:pt modelId="{D47ABDD6-2283-4989-882C-64853372642D}" type="pres">
      <dgm:prSet presAssocID="{8A2FE42E-A505-4B5A-8DC5-40D7DF4D82D9}" presName="composite" presStyleCnt="0"/>
      <dgm:spPr/>
    </dgm:pt>
    <dgm:pt modelId="{962971C3-FBA5-40E6-ACCA-9053A3DDC90F}" type="pres">
      <dgm:prSet presAssocID="{8A2FE42E-A505-4B5A-8DC5-40D7DF4D82D9}" presName="parentText" presStyleLbl="alignNode1" presStyleIdx="2" presStyleCnt="3">
        <dgm:presLayoutVars>
          <dgm:chMax val="1"/>
          <dgm:bulletEnabled val="1"/>
        </dgm:presLayoutVars>
      </dgm:prSet>
      <dgm:spPr/>
    </dgm:pt>
    <dgm:pt modelId="{688573A6-9DBC-48E7-86F0-662D2C761A19}" type="pres">
      <dgm:prSet presAssocID="{8A2FE42E-A505-4B5A-8DC5-40D7DF4D82D9}" presName="descendantText" presStyleLbl="alignAcc1" presStyleIdx="2" presStyleCnt="3">
        <dgm:presLayoutVars>
          <dgm:bulletEnabled val="1"/>
        </dgm:presLayoutVars>
      </dgm:prSet>
      <dgm:spPr/>
    </dgm:pt>
  </dgm:ptLst>
  <dgm:cxnLst>
    <dgm:cxn modelId="{E9F9909A-7E65-4411-9F10-B822E3CF1A91}" srcId="{F054513E-0B97-4648-A357-F30B41322EB6}" destId="{FAC00517-EDC2-4EE3-AB6E-83DC140A1355}" srcOrd="0" destOrd="0" parTransId="{5239A933-71F6-4E11-8911-F900BF64A255}" sibTransId="{2A13ECCB-CC78-4969-86E2-94CB7E6A8FE8}"/>
    <dgm:cxn modelId="{C7959D45-60D6-4B94-BD6D-89E250A01FAB}" type="presOf" srcId="{FAC00517-EDC2-4EE3-AB6E-83DC140A1355}" destId="{10C1801E-2EA3-4D9D-8C06-CAF24F5CAEFE}" srcOrd="0" destOrd="0" presId="urn:microsoft.com/office/officeart/2005/8/layout/chevron2"/>
    <dgm:cxn modelId="{A371C0A1-3424-4D7F-8F29-ECC79D7E4783}" type="presOf" srcId="{8A2FE42E-A505-4B5A-8DC5-40D7DF4D82D9}" destId="{962971C3-FBA5-40E6-ACCA-9053A3DDC90F}" srcOrd="0" destOrd="0" presId="urn:microsoft.com/office/officeart/2005/8/layout/chevron2"/>
    <dgm:cxn modelId="{A7CAC653-3E5F-49A5-995B-FD1FAB4235C4}" type="presOf" srcId="{411DD7A8-35FE-4481-A661-7D56DC4D6645}" destId="{5D02C1CE-92EB-426D-8F9A-BDDD655EA5D4}" srcOrd="0" destOrd="0" presId="urn:microsoft.com/office/officeart/2005/8/layout/chevron2"/>
    <dgm:cxn modelId="{FFE3836E-6888-49C4-A157-30A047E33FB8}" srcId="{FAC00517-EDC2-4EE3-AB6E-83DC140A1355}" destId="{35CB47F1-0DC0-4291-A98B-50491E346949}" srcOrd="0" destOrd="0" parTransId="{3C265BF5-4708-4A7F-A3F5-970D211BCD9D}" sibTransId="{5AF54AE9-640D-41B1-A5FA-7FFADC68F17A}"/>
    <dgm:cxn modelId="{8849F6DC-3A94-475B-BFEF-26ECAC4AFE71}" type="presOf" srcId="{2462C1DB-3EE0-4DF2-9C11-751CE15F1250}" destId="{2C208BDE-A34B-4F4D-A40E-16248108A72A}" srcOrd="0" destOrd="0" presId="urn:microsoft.com/office/officeart/2005/8/layout/chevron2"/>
    <dgm:cxn modelId="{9447B1AE-D607-4868-8951-81FD718D71F4}" srcId="{411DD7A8-35FE-4481-A661-7D56DC4D6645}" destId="{2462C1DB-3EE0-4DF2-9C11-751CE15F1250}" srcOrd="0" destOrd="0" parTransId="{30D5418B-C8F8-422F-9933-1B32B87CE8B7}" sibTransId="{424C8A55-4698-4C74-8979-25F8A4060C19}"/>
    <dgm:cxn modelId="{D4F884D4-E71F-43BD-8D8F-ED274DD13602}" srcId="{8A2FE42E-A505-4B5A-8DC5-40D7DF4D82D9}" destId="{E7CAB1CE-2477-4733-B196-5F76705EED14}" srcOrd="0" destOrd="0" parTransId="{D124B824-3B65-43F4-9562-97895ED97AA1}" sibTransId="{B104624E-617B-493D-9C0C-55366E21FB2F}"/>
    <dgm:cxn modelId="{562FE050-B066-476D-9ACA-179117BAF24D}" type="presOf" srcId="{F054513E-0B97-4648-A357-F30B41322EB6}" destId="{B2145E3B-EFD7-41B9-9FFD-DF017593D2D3}" srcOrd="0" destOrd="0" presId="urn:microsoft.com/office/officeart/2005/8/layout/chevron2"/>
    <dgm:cxn modelId="{215B9EA7-D956-4ABE-8373-2EA39BA02DF0}" type="presOf" srcId="{35CB47F1-0DC0-4291-A98B-50491E346949}" destId="{983DBBA9-B0C3-432A-A3A0-77F6226D9856}" srcOrd="0" destOrd="0" presId="urn:microsoft.com/office/officeart/2005/8/layout/chevron2"/>
    <dgm:cxn modelId="{FE921297-B740-45A1-B781-B1C3E2B74FE6}" srcId="{F054513E-0B97-4648-A357-F30B41322EB6}" destId="{8A2FE42E-A505-4B5A-8DC5-40D7DF4D82D9}" srcOrd="2" destOrd="0" parTransId="{ED16BC73-61D1-402C-A6DD-81245E5B92DC}" sibTransId="{022C1531-57A2-46FA-B92F-AC7F127EC949}"/>
    <dgm:cxn modelId="{1F1ED9B3-98B7-48F4-959F-2446DCAC4BA2}" type="presOf" srcId="{E7CAB1CE-2477-4733-B196-5F76705EED14}" destId="{688573A6-9DBC-48E7-86F0-662D2C761A19}" srcOrd="0" destOrd="0" presId="urn:microsoft.com/office/officeart/2005/8/layout/chevron2"/>
    <dgm:cxn modelId="{23853B6C-5D43-4F7C-A365-292539FCA17F}" srcId="{F054513E-0B97-4648-A357-F30B41322EB6}" destId="{411DD7A8-35FE-4481-A661-7D56DC4D6645}" srcOrd="1" destOrd="0" parTransId="{108CEF98-687F-4352-A2A0-C9D1A7BD9124}" sibTransId="{6335B4CD-DD33-4C6F-996A-338F4B6353AE}"/>
    <dgm:cxn modelId="{993CAD9A-1603-45DE-A30F-A6CF4C69A09A}" type="presParOf" srcId="{B2145E3B-EFD7-41B9-9FFD-DF017593D2D3}" destId="{1A132A2E-F3F8-4811-B701-34375F981FA3}" srcOrd="0" destOrd="0" presId="urn:microsoft.com/office/officeart/2005/8/layout/chevron2"/>
    <dgm:cxn modelId="{157F16BA-C8BD-4906-A083-29C915754588}" type="presParOf" srcId="{1A132A2E-F3F8-4811-B701-34375F981FA3}" destId="{10C1801E-2EA3-4D9D-8C06-CAF24F5CAEFE}" srcOrd="0" destOrd="0" presId="urn:microsoft.com/office/officeart/2005/8/layout/chevron2"/>
    <dgm:cxn modelId="{947B1573-BA0D-4034-8287-DF07C4D0BEFB}" type="presParOf" srcId="{1A132A2E-F3F8-4811-B701-34375F981FA3}" destId="{983DBBA9-B0C3-432A-A3A0-77F6226D9856}" srcOrd="1" destOrd="0" presId="urn:microsoft.com/office/officeart/2005/8/layout/chevron2"/>
    <dgm:cxn modelId="{9CFA569C-C03C-4A5E-B0F0-970D273150E3}" type="presParOf" srcId="{B2145E3B-EFD7-41B9-9FFD-DF017593D2D3}" destId="{0A64B3E7-2CA5-4517-B55B-4ABD2AEEB15E}" srcOrd="1" destOrd="0" presId="urn:microsoft.com/office/officeart/2005/8/layout/chevron2"/>
    <dgm:cxn modelId="{6F7F0F90-C0A2-4D3B-AD4B-50AC70972A19}" type="presParOf" srcId="{B2145E3B-EFD7-41B9-9FFD-DF017593D2D3}" destId="{02D2E70D-6393-456C-9E9B-B8BB85D8FFBC}" srcOrd="2" destOrd="0" presId="urn:microsoft.com/office/officeart/2005/8/layout/chevron2"/>
    <dgm:cxn modelId="{3210B626-3846-4A1A-B19D-04BAF9ED3022}" type="presParOf" srcId="{02D2E70D-6393-456C-9E9B-B8BB85D8FFBC}" destId="{5D02C1CE-92EB-426D-8F9A-BDDD655EA5D4}" srcOrd="0" destOrd="0" presId="urn:microsoft.com/office/officeart/2005/8/layout/chevron2"/>
    <dgm:cxn modelId="{8CD1F231-D90F-45CD-9A93-A818AA3EE45A}" type="presParOf" srcId="{02D2E70D-6393-456C-9E9B-B8BB85D8FFBC}" destId="{2C208BDE-A34B-4F4D-A40E-16248108A72A}" srcOrd="1" destOrd="0" presId="urn:microsoft.com/office/officeart/2005/8/layout/chevron2"/>
    <dgm:cxn modelId="{57A8E407-2E85-4199-8028-AD529D312E21}" type="presParOf" srcId="{B2145E3B-EFD7-41B9-9FFD-DF017593D2D3}" destId="{E47820BB-679A-49A1-A51D-DCA05862CB69}" srcOrd="3" destOrd="0" presId="urn:microsoft.com/office/officeart/2005/8/layout/chevron2"/>
    <dgm:cxn modelId="{6F38A89F-CD9C-4AF6-9363-44F0B61A7110}" type="presParOf" srcId="{B2145E3B-EFD7-41B9-9FFD-DF017593D2D3}" destId="{D47ABDD6-2283-4989-882C-64853372642D}" srcOrd="4" destOrd="0" presId="urn:microsoft.com/office/officeart/2005/8/layout/chevron2"/>
    <dgm:cxn modelId="{B9DDFADC-3D9E-42C3-BEBE-9A471433B988}" type="presParOf" srcId="{D47ABDD6-2283-4989-882C-64853372642D}" destId="{962971C3-FBA5-40E6-ACCA-9053A3DDC90F}" srcOrd="0" destOrd="0" presId="urn:microsoft.com/office/officeart/2005/8/layout/chevron2"/>
    <dgm:cxn modelId="{5EAE1035-1B87-491B-B0C5-A5009E0BF7EF}" type="presParOf" srcId="{D47ABDD6-2283-4989-882C-64853372642D}" destId="{688573A6-9DBC-48E7-86F0-662D2C761A19}"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263710CD-9535-45E7-B1E1-4AAA568249FC}"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fr-FR"/>
        </a:p>
      </dgm:t>
    </dgm:pt>
    <dgm:pt modelId="{A9F3E33E-9689-4C97-8ACE-E4C8FA0D77DF}">
      <dgm:prSet phldrT="[Texte]"/>
      <dgm:spPr/>
      <dgm:t>
        <a:bodyPr/>
        <a:lstStyle/>
        <a:p>
          <a:r>
            <a:rPr lang="ar-DZ" b="1" dirty="0" smtClean="0"/>
            <a:t>التجانس داخل نظام العمل</a:t>
          </a:r>
          <a:endParaRPr lang="fr-FR" dirty="0"/>
        </a:p>
      </dgm:t>
    </dgm:pt>
    <dgm:pt modelId="{72758BA7-3511-480A-ABA4-97F01AB9B623}" type="parTrans" cxnId="{1C602512-3833-4BDE-9E2E-2BEC984CF2C0}">
      <dgm:prSet/>
      <dgm:spPr/>
      <dgm:t>
        <a:bodyPr/>
        <a:lstStyle/>
        <a:p>
          <a:endParaRPr lang="fr-FR"/>
        </a:p>
      </dgm:t>
    </dgm:pt>
    <dgm:pt modelId="{8268BD4F-E112-4C71-85BB-2CD757675911}" type="sibTrans" cxnId="{1C602512-3833-4BDE-9E2E-2BEC984CF2C0}">
      <dgm:prSet/>
      <dgm:spPr/>
      <dgm:t>
        <a:bodyPr/>
        <a:lstStyle/>
        <a:p>
          <a:endParaRPr lang="fr-FR"/>
        </a:p>
      </dgm:t>
    </dgm:pt>
    <dgm:pt modelId="{B90DF33B-630A-446D-B21D-2A83BB4FA13F}">
      <dgm:prSet/>
      <dgm:spPr/>
      <dgm:t>
        <a:bodyPr/>
        <a:lstStyle/>
        <a:p>
          <a:r>
            <a:rPr lang="ar-DZ" b="1" smtClean="0"/>
            <a:t>صياغة الرؤيا والعمل على تطبيقها</a:t>
          </a:r>
          <a:endParaRPr lang="fr-FR"/>
        </a:p>
      </dgm:t>
    </dgm:pt>
    <dgm:pt modelId="{19B9D625-08A1-4696-8A0A-A6B052D4C251}" type="parTrans" cxnId="{54AF9D0A-6C63-44F0-88F7-986B15CBD66C}">
      <dgm:prSet/>
      <dgm:spPr/>
      <dgm:t>
        <a:bodyPr/>
        <a:lstStyle/>
        <a:p>
          <a:endParaRPr lang="fr-FR"/>
        </a:p>
      </dgm:t>
    </dgm:pt>
    <dgm:pt modelId="{C9ACC684-3A20-48F9-B6F8-1376F075D225}" type="sibTrans" cxnId="{54AF9D0A-6C63-44F0-88F7-986B15CBD66C}">
      <dgm:prSet/>
      <dgm:spPr/>
      <dgm:t>
        <a:bodyPr/>
        <a:lstStyle/>
        <a:p>
          <a:endParaRPr lang="fr-FR"/>
        </a:p>
      </dgm:t>
    </dgm:pt>
    <dgm:pt modelId="{3250D6F3-B3DF-45E2-B168-177B85103076}">
      <dgm:prSet/>
      <dgm:spPr/>
      <dgm:t>
        <a:bodyPr/>
        <a:lstStyle/>
        <a:p>
          <a:pPr rtl="1"/>
          <a:r>
            <a:rPr lang="ar-DZ" b="1" smtClean="0"/>
            <a:t>بناء الثقة من خلال الاتصالات الواضحة</a:t>
          </a:r>
          <a:endParaRPr lang="fr-FR"/>
        </a:p>
      </dgm:t>
    </dgm:pt>
    <dgm:pt modelId="{83BE86C8-7B33-4D24-8BE7-80624F288AAD}" type="parTrans" cxnId="{43BE551E-3A16-42ED-9B3C-2C9429F12B88}">
      <dgm:prSet/>
      <dgm:spPr/>
      <dgm:t>
        <a:bodyPr/>
        <a:lstStyle/>
        <a:p>
          <a:endParaRPr lang="fr-FR"/>
        </a:p>
      </dgm:t>
    </dgm:pt>
    <dgm:pt modelId="{21AFA8B1-A3AD-4C64-9BC3-DE24A9BAB0DC}" type="sibTrans" cxnId="{43BE551E-3A16-42ED-9B3C-2C9429F12B88}">
      <dgm:prSet/>
      <dgm:spPr/>
      <dgm:t>
        <a:bodyPr/>
        <a:lstStyle/>
        <a:p>
          <a:endParaRPr lang="fr-FR"/>
        </a:p>
      </dgm:t>
    </dgm:pt>
    <dgm:pt modelId="{03336064-9359-47AF-BD5E-7057CA78F27E}">
      <dgm:prSet/>
      <dgm:spPr/>
      <dgm:t>
        <a:bodyPr/>
        <a:lstStyle/>
        <a:p>
          <a:pPr rtl="1"/>
          <a:r>
            <a:rPr lang="ar-DZ" b="1" smtClean="0"/>
            <a:t>تنمية الثقة في القيادة و ابتكار القيمة</a:t>
          </a:r>
          <a:endParaRPr lang="fr-FR"/>
        </a:p>
      </dgm:t>
    </dgm:pt>
    <dgm:pt modelId="{DE89F4E6-5F84-41B4-A468-C2F58621CA2D}" type="parTrans" cxnId="{778597D3-F63F-4EBA-B4A7-A1B22582914E}">
      <dgm:prSet/>
      <dgm:spPr/>
      <dgm:t>
        <a:bodyPr/>
        <a:lstStyle/>
        <a:p>
          <a:endParaRPr lang="fr-FR"/>
        </a:p>
      </dgm:t>
    </dgm:pt>
    <dgm:pt modelId="{E3F4448C-27AF-49D9-AACF-31DC00C5D3B4}" type="sibTrans" cxnId="{778597D3-F63F-4EBA-B4A7-A1B22582914E}">
      <dgm:prSet/>
      <dgm:spPr/>
      <dgm:t>
        <a:bodyPr/>
        <a:lstStyle/>
        <a:p>
          <a:endParaRPr lang="fr-FR"/>
        </a:p>
      </dgm:t>
    </dgm:pt>
    <dgm:pt modelId="{20202B7D-7BCC-42AF-9663-EEFD248001AE}">
      <dgm:prSet/>
      <dgm:spPr/>
      <dgm:t>
        <a:bodyPr/>
        <a:lstStyle/>
        <a:p>
          <a:r>
            <a:rPr lang="ar-SA" b="1" dirty="0" smtClean="0"/>
            <a:t>ت</a:t>
          </a:r>
          <a:r>
            <a:rPr lang="ar-DZ" b="1" dirty="0" smtClean="0"/>
            <a:t>حديد </a:t>
          </a:r>
          <a:r>
            <a:rPr lang="ar-DZ" b="1" dirty="0" err="1" smtClean="0"/>
            <a:t>و</a:t>
          </a:r>
          <a:r>
            <a:rPr lang="ar-DZ" b="1" dirty="0" smtClean="0"/>
            <a:t> معالجة القضايا الشائكة</a:t>
          </a:r>
          <a:endParaRPr lang="fr-FR" dirty="0"/>
        </a:p>
      </dgm:t>
    </dgm:pt>
    <dgm:pt modelId="{B535032B-D810-47BE-8539-BE0BFA626253}" type="parTrans" cxnId="{9524E287-D1F3-4672-8D33-1E4ED72A8030}">
      <dgm:prSet/>
      <dgm:spPr/>
      <dgm:t>
        <a:bodyPr/>
        <a:lstStyle/>
        <a:p>
          <a:endParaRPr lang="fr-FR"/>
        </a:p>
      </dgm:t>
    </dgm:pt>
    <dgm:pt modelId="{D4BB3C84-738E-43C8-A1A9-71A14E8FD162}" type="sibTrans" cxnId="{9524E287-D1F3-4672-8D33-1E4ED72A8030}">
      <dgm:prSet/>
      <dgm:spPr/>
      <dgm:t>
        <a:bodyPr/>
        <a:lstStyle/>
        <a:p>
          <a:endParaRPr lang="fr-FR"/>
        </a:p>
      </dgm:t>
    </dgm:pt>
    <dgm:pt modelId="{77E369D0-646F-459F-8ABD-FA56511D8609}">
      <dgm:prSet/>
      <dgm:spPr/>
      <dgm:t>
        <a:bodyPr/>
        <a:lstStyle/>
        <a:p>
          <a:r>
            <a:rPr lang="ar-DZ" b="1" smtClean="0"/>
            <a:t>المصارحة و العمل بعيدا عن التوتر</a:t>
          </a:r>
          <a:endParaRPr lang="fr-FR"/>
        </a:p>
      </dgm:t>
    </dgm:pt>
    <dgm:pt modelId="{E542FEFB-B642-49A3-9F4A-E803383502D5}" type="parTrans" cxnId="{3CF6742C-78CC-4258-B075-10DBDA84E2A6}">
      <dgm:prSet/>
      <dgm:spPr/>
      <dgm:t>
        <a:bodyPr/>
        <a:lstStyle/>
        <a:p>
          <a:endParaRPr lang="fr-FR"/>
        </a:p>
      </dgm:t>
    </dgm:pt>
    <dgm:pt modelId="{B3E725AD-C9E2-4955-8539-A68E1B00406A}" type="sibTrans" cxnId="{3CF6742C-78CC-4258-B075-10DBDA84E2A6}">
      <dgm:prSet/>
      <dgm:spPr/>
      <dgm:t>
        <a:bodyPr/>
        <a:lstStyle/>
        <a:p>
          <a:endParaRPr lang="fr-FR"/>
        </a:p>
      </dgm:t>
    </dgm:pt>
    <dgm:pt modelId="{AFCC61AD-85B0-48F7-B7CA-014D24F4E11D}">
      <dgm:prSet/>
      <dgm:spPr/>
      <dgm:t>
        <a:bodyPr/>
        <a:lstStyle/>
        <a:p>
          <a:r>
            <a:rPr lang="ar-DZ" b="1" smtClean="0"/>
            <a:t>الادراك و تحديد الاولويات و التعبئة للكوارث المحتملة </a:t>
          </a:r>
          <a:endParaRPr lang="fr-FR"/>
        </a:p>
      </dgm:t>
    </dgm:pt>
    <dgm:pt modelId="{278BB31C-40BC-4028-96C5-8F5C3DF875DE}" type="parTrans" cxnId="{49018DB6-C7BE-4ADE-8428-13F2D9ABE1A1}">
      <dgm:prSet/>
      <dgm:spPr/>
      <dgm:t>
        <a:bodyPr/>
        <a:lstStyle/>
        <a:p>
          <a:endParaRPr lang="fr-FR"/>
        </a:p>
      </dgm:t>
    </dgm:pt>
    <dgm:pt modelId="{75976648-261A-4561-A020-5F02D56A7A44}" type="sibTrans" cxnId="{49018DB6-C7BE-4ADE-8428-13F2D9ABE1A1}">
      <dgm:prSet/>
      <dgm:spPr/>
      <dgm:t>
        <a:bodyPr/>
        <a:lstStyle/>
        <a:p>
          <a:endParaRPr lang="fr-FR"/>
        </a:p>
      </dgm:t>
    </dgm:pt>
    <dgm:pt modelId="{ADD0F42B-3B58-4252-B002-62756AF94906}" type="pres">
      <dgm:prSet presAssocID="{263710CD-9535-45E7-B1E1-4AAA568249FC}" presName="Name0" presStyleCnt="0">
        <dgm:presLayoutVars>
          <dgm:dir/>
          <dgm:resizeHandles/>
        </dgm:presLayoutVars>
      </dgm:prSet>
      <dgm:spPr/>
    </dgm:pt>
    <dgm:pt modelId="{F3DC8E88-1E06-4578-A116-A785CFAB009D}" type="pres">
      <dgm:prSet presAssocID="{A9F3E33E-9689-4C97-8ACE-E4C8FA0D77DF}" presName="compNode" presStyleCnt="0"/>
      <dgm:spPr/>
    </dgm:pt>
    <dgm:pt modelId="{CB9B0F43-3CCD-4223-A410-56457BE069F4}" type="pres">
      <dgm:prSet presAssocID="{A9F3E33E-9689-4C97-8ACE-E4C8FA0D77DF}" presName="dummyConnPt" presStyleCnt="0"/>
      <dgm:spPr/>
    </dgm:pt>
    <dgm:pt modelId="{6D725A9C-C30F-424D-A5E6-BC04F73DAABA}" type="pres">
      <dgm:prSet presAssocID="{A9F3E33E-9689-4C97-8ACE-E4C8FA0D77DF}" presName="node" presStyleLbl="node1" presStyleIdx="0" presStyleCnt="7">
        <dgm:presLayoutVars>
          <dgm:bulletEnabled val="1"/>
        </dgm:presLayoutVars>
      </dgm:prSet>
      <dgm:spPr/>
      <dgm:t>
        <a:bodyPr/>
        <a:lstStyle/>
        <a:p>
          <a:endParaRPr lang="fr-FR"/>
        </a:p>
      </dgm:t>
    </dgm:pt>
    <dgm:pt modelId="{DFA127C8-BB4D-48FE-BBAA-1483C276A5ED}" type="pres">
      <dgm:prSet presAssocID="{8268BD4F-E112-4C71-85BB-2CD757675911}" presName="sibTrans" presStyleLbl="bgSibTrans2D1" presStyleIdx="0" presStyleCnt="6"/>
      <dgm:spPr/>
    </dgm:pt>
    <dgm:pt modelId="{5072D1BC-8ABE-4B8F-8331-60A1F1E15231}" type="pres">
      <dgm:prSet presAssocID="{3250D6F3-B3DF-45E2-B168-177B85103076}" presName="compNode" presStyleCnt="0"/>
      <dgm:spPr/>
    </dgm:pt>
    <dgm:pt modelId="{35906FC5-041F-436A-9B6E-9F20975BCA6E}" type="pres">
      <dgm:prSet presAssocID="{3250D6F3-B3DF-45E2-B168-177B85103076}" presName="dummyConnPt" presStyleCnt="0"/>
      <dgm:spPr/>
    </dgm:pt>
    <dgm:pt modelId="{F65A86DB-A114-45D1-9D64-8267B8A709BF}" type="pres">
      <dgm:prSet presAssocID="{3250D6F3-B3DF-45E2-B168-177B85103076}" presName="node" presStyleLbl="node1" presStyleIdx="1" presStyleCnt="7">
        <dgm:presLayoutVars>
          <dgm:bulletEnabled val="1"/>
        </dgm:presLayoutVars>
      </dgm:prSet>
      <dgm:spPr/>
    </dgm:pt>
    <dgm:pt modelId="{6D4B88AF-E73E-4791-81FA-7B93EDE087F4}" type="pres">
      <dgm:prSet presAssocID="{21AFA8B1-A3AD-4C64-9BC3-DE24A9BAB0DC}" presName="sibTrans" presStyleLbl="bgSibTrans2D1" presStyleIdx="1" presStyleCnt="6"/>
      <dgm:spPr/>
    </dgm:pt>
    <dgm:pt modelId="{54AE55E3-ED3D-4005-8E5E-6ED37901587F}" type="pres">
      <dgm:prSet presAssocID="{AFCC61AD-85B0-48F7-B7CA-014D24F4E11D}" presName="compNode" presStyleCnt="0"/>
      <dgm:spPr/>
    </dgm:pt>
    <dgm:pt modelId="{540FAA44-779F-4C70-907C-D0CC7E231114}" type="pres">
      <dgm:prSet presAssocID="{AFCC61AD-85B0-48F7-B7CA-014D24F4E11D}" presName="dummyConnPt" presStyleCnt="0"/>
      <dgm:spPr/>
    </dgm:pt>
    <dgm:pt modelId="{0358FCB9-82DA-43AC-9B4A-50C841924525}" type="pres">
      <dgm:prSet presAssocID="{AFCC61AD-85B0-48F7-B7CA-014D24F4E11D}" presName="node" presStyleLbl="node1" presStyleIdx="2" presStyleCnt="7">
        <dgm:presLayoutVars>
          <dgm:bulletEnabled val="1"/>
        </dgm:presLayoutVars>
      </dgm:prSet>
      <dgm:spPr/>
    </dgm:pt>
    <dgm:pt modelId="{59563226-9C89-40B1-8D4E-888A3E7EE501}" type="pres">
      <dgm:prSet presAssocID="{75976648-261A-4561-A020-5F02D56A7A44}" presName="sibTrans" presStyleLbl="bgSibTrans2D1" presStyleIdx="2" presStyleCnt="6"/>
      <dgm:spPr/>
    </dgm:pt>
    <dgm:pt modelId="{0641B5F2-6268-4D5C-B954-A3F688C46BDD}" type="pres">
      <dgm:prSet presAssocID="{03336064-9359-47AF-BD5E-7057CA78F27E}" presName="compNode" presStyleCnt="0"/>
      <dgm:spPr/>
    </dgm:pt>
    <dgm:pt modelId="{02B3309D-FD1E-44C5-A1A1-937FD241C82F}" type="pres">
      <dgm:prSet presAssocID="{03336064-9359-47AF-BD5E-7057CA78F27E}" presName="dummyConnPt" presStyleCnt="0"/>
      <dgm:spPr/>
    </dgm:pt>
    <dgm:pt modelId="{004D09F2-F8DB-473C-8583-72421981B67E}" type="pres">
      <dgm:prSet presAssocID="{03336064-9359-47AF-BD5E-7057CA78F27E}" presName="node" presStyleLbl="node1" presStyleIdx="3" presStyleCnt="7">
        <dgm:presLayoutVars>
          <dgm:bulletEnabled val="1"/>
        </dgm:presLayoutVars>
      </dgm:prSet>
      <dgm:spPr/>
    </dgm:pt>
    <dgm:pt modelId="{1D45455E-BA27-4B66-B7BC-5EBA0FC936C0}" type="pres">
      <dgm:prSet presAssocID="{E3F4448C-27AF-49D9-AACF-31DC00C5D3B4}" presName="sibTrans" presStyleLbl="bgSibTrans2D1" presStyleIdx="3" presStyleCnt="6"/>
      <dgm:spPr/>
    </dgm:pt>
    <dgm:pt modelId="{7D283526-3C4B-4C2D-8A30-3E67119C1DAE}" type="pres">
      <dgm:prSet presAssocID="{20202B7D-7BCC-42AF-9663-EEFD248001AE}" presName="compNode" presStyleCnt="0"/>
      <dgm:spPr/>
    </dgm:pt>
    <dgm:pt modelId="{06066C14-EDC4-47CA-95DE-3E181E487AA8}" type="pres">
      <dgm:prSet presAssocID="{20202B7D-7BCC-42AF-9663-EEFD248001AE}" presName="dummyConnPt" presStyleCnt="0"/>
      <dgm:spPr/>
    </dgm:pt>
    <dgm:pt modelId="{CF2F726E-50CA-4A43-AB7B-6187444A8AFA}" type="pres">
      <dgm:prSet presAssocID="{20202B7D-7BCC-42AF-9663-EEFD248001AE}" presName="node" presStyleLbl="node1" presStyleIdx="4" presStyleCnt="7">
        <dgm:presLayoutVars>
          <dgm:bulletEnabled val="1"/>
        </dgm:presLayoutVars>
      </dgm:prSet>
      <dgm:spPr/>
      <dgm:t>
        <a:bodyPr/>
        <a:lstStyle/>
        <a:p>
          <a:endParaRPr lang="fr-FR"/>
        </a:p>
      </dgm:t>
    </dgm:pt>
    <dgm:pt modelId="{F9643DA3-68E8-4238-B868-CDAED3CB4B15}" type="pres">
      <dgm:prSet presAssocID="{D4BB3C84-738E-43C8-A1A9-71A14E8FD162}" presName="sibTrans" presStyleLbl="bgSibTrans2D1" presStyleIdx="4" presStyleCnt="6"/>
      <dgm:spPr/>
    </dgm:pt>
    <dgm:pt modelId="{403DE621-EF12-47D2-A618-38E89E7EF683}" type="pres">
      <dgm:prSet presAssocID="{77E369D0-646F-459F-8ABD-FA56511D8609}" presName="compNode" presStyleCnt="0"/>
      <dgm:spPr/>
    </dgm:pt>
    <dgm:pt modelId="{E09DFF9F-D3D9-4098-B487-9BEB5C8D85C2}" type="pres">
      <dgm:prSet presAssocID="{77E369D0-646F-459F-8ABD-FA56511D8609}" presName="dummyConnPt" presStyleCnt="0"/>
      <dgm:spPr/>
    </dgm:pt>
    <dgm:pt modelId="{E6BA0CFF-8380-4528-9E5C-5B788F508895}" type="pres">
      <dgm:prSet presAssocID="{77E369D0-646F-459F-8ABD-FA56511D8609}" presName="node" presStyleLbl="node1" presStyleIdx="5" presStyleCnt="7">
        <dgm:presLayoutVars>
          <dgm:bulletEnabled val="1"/>
        </dgm:presLayoutVars>
      </dgm:prSet>
      <dgm:spPr/>
    </dgm:pt>
    <dgm:pt modelId="{6A32C638-3FEE-4C8F-A838-7F547135A323}" type="pres">
      <dgm:prSet presAssocID="{B3E725AD-C9E2-4955-8539-A68E1B00406A}" presName="sibTrans" presStyleLbl="bgSibTrans2D1" presStyleIdx="5" presStyleCnt="6"/>
      <dgm:spPr/>
    </dgm:pt>
    <dgm:pt modelId="{9C1B9F7E-BAF1-482D-94D9-54E9707920FC}" type="pres">
      <dgm:prSet presAssocID="{B90DF33B-630A-446D-B21D-2A83BB4FA13F}" presName="compNode" presStyleCnt="0"/>
      <dgm:spPr/>
    </dgm:pt>
    <dgm:pt modelId="{6E5FD546-3C8B-4B1D-9516-860DAE0E3AD2}" type="pres">
      <dgm:prSet presAssocID="{B90DF33B-630A-446D-B21D-2A83BB4FA13F}" presName="dummyConnPt" presStyleCnt="0"/>
      <dgm:spPr/>
    </dgm:pt>
    <dgm:pt modelId="{37934D82-BE9B-41AC-A9A1-8C3B927DD624}" type="pres">
      <dgm:prSet presAssocID="{B90DF33B-630A-446D-B21D-2A83BB4FA13F}" presName="node" presStyleLbl="node1" presStyleIdx="6" presStyleCnt="7">
        <dgm:presLayoutVars>
          <dgm:bulletEnabled val="1"/>
        </dgm:presLayoutVars>
      </dgm:prSet>
      <dgm:spPr/>
    </dgm:pt>
  </dgm:ptLst>
  <dgm:cxnLst>
    <dgm:cxn modelId="{BBC021F7-BE4D-4E73-AB8D-CE30AE28923D}" type="presOf" srcId="{E3F4448C-27AF-49D9-AACF-31DC00C5D3B4}" destId="{1D45455E-BA27-4B66-B7BC-5EBA0FC936C0}" srcOrd="0" destOrd="0" presId="urn:microsoft.com/office/officeart/2005/8/layout/bProcess4"/>
    <dgm:cxn modelId="{D2A62DDD-192F-4C3C-87A0-2DAE58CBF931}" type="presOf" srcId="{8268BD4F-E112-4C71-85BB-2CD757675911}" destId="{DFA127C8-BB4D-48FE-BBAA-1483C276A5ED}" srcOrd="0" destOrd="0" presId="urn:microsoft.com/office/officeart/2005/8/layout/bProcess4"/>
    <dgm:cxn modelId="{88FCC5B6-B7C9-482C-8871-F1601367624A}" type="presOf" srcId="{77E369D0-646F-459F-8ABD-FA56511D8609}" destId="{E6BA0CFF-8380-4528-9E5C-5B788F508895}" srcOrd="0" destOrd="0" presId="urn:microsoft.com/office/officeart/2005/8/layout/bProcess4"/>
    <dgm:cxn modelId="{778597D3-F63F-4EBA-B4A7-A1B22582914E}" srcId="{263710CD-9535-45E7-B1E1-4AAA568249FC}" destId="{03336064-9359-47AF-BD5E-7057CA78F27E}" srcOrd="3" destOrd="0" parTransId="{DE89F4E6-5F84-41B4-A468-C2F58621CA2D}" sibTransId="{E3F4448C-27AF-49D9-AACF-31DC00C5D3B4}"/>
    <dgm:cxn modelId="{0C9560FE-F9D2-4AE6-A528-96B6183D02AE}" type="presOf" srcId="{21AFA8B1-A3AD-4C64-9BC3-DE24A9BAB0DC}" destId="{6D4B88AF-E73E-4791-81FA-7B93EDE087F4}" srcOrd="0" destOrd="0" presId="urn:microsoft.com/office/officeart/2005/8/layout/bProcess4"/>
    <dgm:cxn modelId="{43BE551E-3A16-42ED-9B3C-2C9429F12B88}" srcId="{263710CD-9535-45E7-B1E1-4AAA568249FC}" destId="{3250D6F3-B3DF-45E2-B168-177B85103076}" srcOrd="1" destOrd="0" parTransId="{83BE86C8-7B33-4D24-8BE7-80624F288AAD}" sibTransId="{21AFA8B1-A3AD-4C64-9BC3-DE24A9BAB0DC}"/>
    <dgm:cxn modelId="{1C602512-3833-4BDE-9E2E-2BEC984CF2C0}" srcId="{263710CD-9535-45E7-B1E1-4AAA568249FC}" destId="{A9F3E33E-9689-4C97-8ACE-E4C8FA0D77DF}" srcOrd="0" destOrd="0" parTransId="{72758BA7-3511-480A-ABA4-97F01AB9B623}" sibTransId="{8268BD4F-E112-4C71-85BB-2CD757675911}"/>
    <dgm:cxn modelId="{6B6105D1-175A-42CB-93FE-A98824DBCA58}" type="presOf" srcId="{75976648-261A-4561-A020-5F02D56A7A44}" destId="{59563226-9C89-40B1-8D4E-888A3E7EE501}" srcOrd="0" destOrd="0" presId="urn:microsoft.com/office/officeart/2005/8/layout/bProcess4"/>
    <dgm:cxn modelId="{9524E287-D1F3-4672-8D33-1E4ED72A8030}" srcId="{263710CD-9535-45E7-B1E1-4AAA568249FC}" destId="{20202B7D-7BCC-42AF-9663-EEFD248001AE}" srcOrd="4" destOrd="0" parTransId="{B535032B-D810-47BE-8539-BE0BFA626253}" sibTransId="{D4BB3C84-738E-43C8-A1A9-71A14E8FD162}"/>
    <dgm:cxn modelId="{DAACF95D-116D-4692-B07A-A8174CBB603B}" type="presOf" srcId="{3250D6F3-B3DF-45E2-B168-177B85103076}" destId="{F65A86DB-A114-45D1-9D64-8267B8A709BF}" srcOrd="0" destOrd="0" presId="urn:microsoft.com/office/officeart/2005/8/layout/bProcess4"/>
    <dgm:cxn modelId="{424E803E-15A4-4EFB-8BE0-E40F4021C38B}" type="presOf" srcId="{263710CD-9535-45E7-B1E1-4AAA568249FC}" destId="{ADD0F42B-3B58-4252-B002-62756AF94906}" srcOrd="0" destOrd="0" presId="urn:microsoft.com/office/officeart/2005/8/layout/bProcess4"/>
    <dgm:cxn modelId="{3CF6742C-78CC-4258-B075-10DBDA84E2A6}" srcId="{263710CD-9535-45E7-B1E1-4AAA568249FC}" destId="{77E369D0-646F-459F-8ABD-FA56511D8609}" srcOrd="5" destOrd="0" parTransId="{E542FEFB-B642-49A3-9F4A-E803383502D5}" sibTransId="{B3E725AD-C9E2-4955-8539-A68E1B00406A}"/>
    <dgm:cxn modelId="{5938D782-D98D-4EFB-8691-A0D2C613E2D5}" type="presOf" srcId="{D4BB3C84-738E-43C8-A1A9-71A14E8FD162}" destId="{F9643DA3-68E8-4238-B868-CDAED3CB4B15}" srcOrd="0" destOrd="0" presId="urn:microsoft.com/office/officeart/2005/8/layout/bProcess4"/>
    <dgm:cxn modelId="{C629D573-43A9-4EEF-B52D-B4D5F3E6B7AD}" type="presOf" srcId="{20202B7D-7BCC-42AF-9663-EEFD248001AE}" destId="{CF2F726E-50CA-4A43-AB7B-6187444A8AFA}" srcOrd="0" destOrd="0" presId="urn:microsoft.com/office/officeart/2005/8/layout/bProcess4"/>
    <dgm:cxn modelId="{012075CA-B649-4603-8943-81C15E385B86}" type="presOf" srcId="{03336064-9359-47AF-BD5E-7057CA78F27E}" destId="{004D09F2-F8DB-473C-8583-72421981B67E}" srcOrd="0" destOrd="0" presId="urn:microsoft.com/office/officeart/2005/8/layout/bProcess4"/>
    <dgm:cxn modelId="{54AF9D0A-6C63-44F0-88F7-986B15CBD66C}" srcId="{263710CD-9535-45E7-B1E1-4AAA568249FC}" destId="{B90DF33B-630A-446D-B21D-2A83BB4FA13F}" srcOrd="6" destOrd="0" parTransId="{19B9D625-08A1-4696-8A0A-A6B052D4C251}" sibTransId="{C9ACC684-3A20-48F9-B6F8-1376F075D225}"/>
    <dgm:cxn modelId="{4064D3BE-879C-4688-B05D-DAF589A98345}" type="presOf" srcId="{A9F3E33E-9689-4C97-8ACE-E4C8FA0D77DF}" destId="{6D725A9C-C30F-424D-A5E6-BC04F73DAABA}" srcOrd="0" destOrd="0" presId="urn:microsoft.com/office/officeart/2005/8/layout/bProcess4"/>
    <dgm:cxn modelId="{916438DC-6B22-4F40-B7F5-6148D3F54088}" type="presOf" srcId="{AFCC61AD-85B0-48F7-B7CA-014D24F4E11D}" destId="{0358FCB9-82DA-43AC-9B4A-50C841924525}" srcOrd="0" destOrd="0" presId="urn:microsoft.com/office/officeart/2005/8/layout/bProcess4"/>
    <dgm:cxn modelId="{81E50FD1-2E0E-4EF4-BC30-251860BC3DF7}" type="presOf" srcId="{B90DF33B-630A-446D-B21D-2A83BB4FA13F}" destId="{37934D82-BE9B-41AC-A9A1-8C3B927DD624}" srcOrd="0" destOrd="0" presId="urn:microsoft.com/office/officeart/2005/8/layout/bProcess4"/>
    <dgm:cxn modelId="{86D48362-2330-4F48-A857-595262E88839}" type="presOf" srcId="{B3E725AD-C9E2-4955-8539-A68E1B00406A}" destId="{6A32C638-3FEE-4C8F-A838-7F547135A323}" srcOrd="0" destOrd="0" presId="urn:microsoft.com/office/officeart/2005/8/layout/bProcess4"/>
    <dgm:cxn modelId="{49018DB6-C7BE-4ADE-8428-13F2D9ABE1A1}" srcId="{263710CD-9535-45E7-B1E1-4AAA568249FC}" destId="{AFCC61AD-85B0-48F7-B7CA-014D24F4E11D}" srcOrd="2" destOrd="0" parTransId="{278BB31C-40BC-4028-96C5-8F5C3DF875DE}" sibTransId="{75976648-261A-4561-A020-5F02D56A7A44}"/>
    <dgm:cxn modelId="{B48DE5A6-20EE-4132-A678-78752DF96E98}" type="presParOf" srcId="{ADD0F42B-3B58-4252-B002-62756AF94906}" destId="{F3DC8E88-1E06-4578-A116-A785CFAB009D}" srcOrd="0" destOrd="0" presId="urn:microsoft.com/office/officeart/2005/8/layout/bProcess4"/>
    <dgm:cxn modelId="{2CD19979-677B-4168-920C-0DA2D365957A}" type="presParOf" srcId="{F3DC8E88-1E06-4578-A116-A785CFAB009D}" destId="{CB9B0F43-3CCD-4223-A410-56457BE069F4}" srcOrd="0" destOrd="0" presId="urn:microsoft.com/office/officeart/2005/8/layout/bProcess4"/>
    <dgm:cxn modelId="{EC5EA617-FA65-4E63-A392-07E57DB1865E}" type="presParOf" srcId="{F3DC8E88-1E06-4578-A116-A785CFAB009D}" destId="{6D725A9C-C30F-424D-A5E6-BC04F73DAABA}" srcOrd="1" destOrd="0" presId="urn:microsoft.com/office/officeart/2005/8/layout/bProcess4"/>
    <dgm:cxn modelId="{06798A3E-14BF-49A1-9FD2-BCD2A476A1FD}" type="presParOf" srcId="{ADD0F42B-3B58-4252-B002-62756AF94906}" destId="{DFA127C8-BB4D-48FE-BBAA-1483C276A5ED}" srcOrd="1" destOrd="0" presId="urn:microsoft.com/office/officeart/2005/8/layout/bProcess4"/>
    <dgm:cxn modelId="{105A5F73-AEC8-4A17-9F3D-A503F5C51FE4}" type="presParOf" srcId="{ADD0F42B-3B58-4252-B002-62756AF94906}" destId="{5072D1BC-8ABE-4B8F-8331-60A1F1E15231}" srcOrd="2" destOrd="0" presId="urn:microsoft.com/office/officeart/2005/8/layout/bProcess4"/>
    <dgm:cxn modelId="{EE8257D3-1049-411A-8EBD-53AFD8133828}" type="presParOf" srcId="{5072D1BC-8ABE-4B8F-8331-60A1F1E15231}" destId="{35906FC5-041F-436A-9B6E-9F20975BCA6E}" srcOrd="0" destOrd="0" presId="urn:microsoft.com/office/officeart/2005/8/layout/bProcess4"/>
    <dgm:cxn modelId="{420D3DBF-0CDE-45EC-BD76-7D6131770803}" type="presParOf" srcId="{5072D1BC-8ABE-4B8F-8331-60A1F1E15231}" destId="{F65A86DB-A114-45D1-9D64-8267B8A709BF}" srcOrd="1" destOrd="0" presId="urn:microsoft.com/office/officeart/2005/8/layout/bProcess4"/>
    <dgm:cxn modelId="{BC4647F3-97A6-4421-B0C5-402F53AEB5C6}" type="presParOf" srcId="{ADD0F42B-3B58-4252-B002-62756AF94906}" destId="{6D4B88AF-E73E-4791-81FA-7B93EDE087F4}" srcOrd="3" destOrd="0" presId="urn:microsoft.com/office/officeart/2005/8/layout/bProcess4"/>
    <dgm:cxn modelId="{0D7D2259-AE39-494F-9962-0B9585B9ECB7}" type="presParOf" srcId="{ADD0F42B-3B58-4252-B002-62756AF94906}" destId="{54AE55E3-ED3D-4005-8E5E-6ED37901587F}" srcOrd="4" destOrd="0" presId="urn:microsoft.com/office/officeart/2005/8/layout/bProcess4"/>
    <dgm:cxn modelId="{DF477962-5F8E-4C5A-83CF-68B60CBF7410}" type="presParOf" srcId="{54AE55E3-ED3D-4005-8E5E-6ED37901587F}" destId="{540FAA44-779F-4C70-907C-D0CC7E231114}" srcOrd="0" destOrd="0" presId="urn:microsoft.com/office/officeart/2005/8/layout/bProcess4"/>
    <dgm:cxn modelId="{3ECA65BD-6A61-40FA-ADEE-BE44800FA6F4}" type="presParOf" srcId="{54AE55E3-ED3D-4005-8E5E-6ED37901587F}" destId="{0358FCB9-82DA-43AC-9B4A-50C841924525}" srcOrd="1" destOrd="0" presId="urn:microsoft.com/office/officeart/2005/8/layout/bProcess4"/>
    <dgm:cxn modelId="{8A45168F-C4DE-4C15-B681-9D97933F7617}" type="presParOf" srcId="{ADD0F42B-3B58-4252-B002-62756AF94906}" destId="{59563226-9C89-40B1-8D4E-888A3E7EE501}" srcOrd="5" destOrd="0" presId="urn:microsoft.com/office/officeart/2005/8/layout/bProcess4"/>
    <dgm:cxn modelId="{6E4362A7-852A-4948-9B56-3EE7F547BEE3}" type="presParOf" srcId="{ADD0F42B-3B58-4252-B002-62756AF94906}" destId="{0641B5F2-6268-4D5C-B954-A3F688C46BDD}" srcOrd="6" destOrd="0" presId="urn:microsoft.com/office/officeart/2005/8/layout/bProcess4"/>
    <dgm:cxn modelId="{FAE584D3-EF88-45E3-BDE8-C97E3ACE1BC9}" type="presParOf" srcId="{0641B5F2-6268-4D5C-B954-A3F688C46BDD}" destId="{02B3309D-FD1E-44C5-A1A1-937FD241C82F}" srcOrd="0" destOrd="0" presId="urn:microsoft.com/office/officeart/2005/8/layout/bProcess4"/>
    <dgm:cxn modelId="{982B51E6-7AAF-4A33-A591-684529EF53BC}" type="presParOf" srcId="{0641B5F2-6268-4D5C-B954-A3F688C46BDD}" destId="{004D09F2-F8DB-473C-8583-72421981B67E}" srcOrd="1" destOrd="0" presId="urn:microsoft.com/office/officeart/2005/8/layout/bProcess4"/>
    <dgm:cxn modelId="{161CE31A-7FE9-4C75-AD3F-C51647FFB4FF}" type="presParOf" srcId="{ADD0F42B-3B58-4252-B002-62756AF94906}" destId="{1D45455E-BA27-4B66-B7BC-5EBA0FC936C0}" srcOrd="7" destOrd="0" presId="urn:microsoft.com/office/officeart/2005/8/layout/bProcess4"/>
    <dgm:cxn modelId="{8D205566-F1FE-4D3B-AF90-DEFAB87A7946}" type="presParOf" srcId="{ADD0F42B-3B58-4252-B002-62756AF94906}" destId="{7D283526-3C4B-4C2D-8A30-3E67119C1DAE}" srcOrd="8" destOrd="0" presId="urn:microsoft.com/office/officeart/2005/8/layout/bProcess4"/>
    <dgm:cxn modelId="{F8903C10-66D1-4763-9497-D7775DB3216D}" type="presParOf" srcId="{7D283526-3C4B-4C2D-8A30-3E67119C1DAE}" destId="{06066C14-EDC4-47CA-95DE-3E181E487AA8}" srcOrd="0" destOrd="0" presId="urn:microsoft.com/office/officeart/2005/8/layout/bProcess4"/>
    <dgm:cxn modelId="{5EDBD587-894C-434D-B28F-70FC568BE6DF}" type="presParOf" srcId="{7D283526-3C4B-4C2D-8A30-3E67119C1DAE}" destId="{CF2F726E-50CA-4A43-AB7B-6187444A8AFA}" srcOrd="1" destOrd="0" presId="urn:microsoft.com/office/officeart/2005/8/layout/bProcess4"/>
    <dgm:cxn modelId="{811D2DC2-9BCE-45DD-ACFF-22E898251DEF}" type="presParOf" srcId="{ADD0F42B-3B58-4252-B002-62756AF94906}" destId="{F9643DA3-68E8-4238-B868-CDAED3CB4B15}" srcOrd="9" destOrd="0" presId="urn:microsoft.com/office/officeart/2005/8/layout/bProcess4"/>
    <dgm:cxn modelId="{96278CA3-490A-45AF-B833-15AAD75DC925}" type="presParOf" srcId="{ADD0F42B-3B58-4252-B002-62756AF94906}" destId="{403DE621-EF12-47D2-A618-38E89E7EF683}" srcOrd="10" destOrd="0" presId="urn:microsoft.com/office/officeart/2005/8/layout/bProcess4"/>
    <dgm:cxn modelId="{009741AA-51C2-49C2-B717-846E4B81AB8C}" type="presParOf" srcId="{403DE621-EF12-47D2-A618-38E89E7EF683}" destId="{E09DFF9F-D3D9-4098-B487-9BEB5C8D85C2}" srcOrd="0" destOrd="0" presId="urn:microsoft.com/office/officeart/2005/8/layout/bProcess4"/>
    <dgm:cxn modelId="{31CA6650-C7F0-4080-AAFD-2A0E4291B3A7}" type="presParOf" srcId="{403DE621-EF12-47D2-A618-38E89E7EF683}" destId="{E6BA0CFF-8380-4528-9E5C-5B788F508895}" srcOrd="1" destOrd="0" presId="urn:microsoft.com/office/officeart/2005/8/layout/bProcess4"/>
    <dgm:cxn modelId="{77D300FC-D5A2-463B-8B1D-787B0E51DD19}" type="presParOf" srcId="{ADD0F42B-3B58-4252-B002-62756AF94906}" destId="{6A32C638-3FEE-4C8F-A838-7F547135A323}" srcOrd="11" destOrd="0" presId="urn:microsoft.com/office/officeart/2005/8/layout/bProcess4"/>
    <dgm:cxn modelId="{A1A9987E-2731-4E5B-94B2-32A05B774D63}" type="presParOf" srcId="{ADD0F42B-3B58-4252-B002-62756AF94906}" destId="{9C1B9F7E-BAF1-482D-94D9-54E9707920FC}" srcOrd="12" destOrd="0" presId="urn:microsoft.com/office/officeart/2005/8/layout/bProcess4"/>
    <dgm:cxn modelId="{7761DE02-E99C-4C5C-91B5-64600492D395}" type="presParOf" srcId="{9C1B9F7E-BAF1-482D-94D9-54E9707920FC}" destId="{6E5FD546-3C8B-4B1D-9516-860DAE0E3AD2}" srcOrd="0" destOrd="0" presId="urn:microsoft.com/office/officeart/2005/8/layout/bProcess4"/>
    <dgm:cxn modelId="{5BD24900-BFF5-4BFD-BB86-36280AA3B5CC}" type="presParOf" srcId="{9C1B9F7E-BAF1-482D-94D9-54E9707920FC}" destId="{37934D82-BE9B-41AC-A9A1-8C3B927DD624}" srcOrd="1" destOrd="0" presId="urn:microsoft.com/office/officeart/2005/8/layout/b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787E34A-F388-4C1F-8627-B4802F87B842}" type="datetimeFigureOut">
              <a:rPr lang="fr-FR" smtClean="0"/>
              <a:t>04/12/2024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7E34A-F388-4C1F-8627-B4802F87B842}" type="datetimeFigureOut">
              <a:rPr lang="fr-FR" smtClean="0"/>
              <a:t>04/12/2024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7E34A-F388-4C1F-8627-B4802F87B842}" type="datetimeFigureOut">
              <a:rPr lang="fr-FR" smtClean="0"/>
              <a:t>04/12/2024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87E34A-F388-4C1F-8627-B4802F87B842}" type="datetimeFigureOut">
              <a:rPr lang="fr-FR" smtClean="0"/>
              <a:t>04/12/2024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787E34A-F388-4C1F-8627-B4802F87B842}" type="datetimeFigureOut">
              <a:rPr lang="fr-FR" smtClean="0"/>
              <a:t>04/12/2024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787E34A-F388-4C1F-8627-B4802F87B842}" type="datetimeFigureOut">
              <a:rPr lang="fr-FR" smtClean="0"/>
              <a:t>04/12/2024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787E34A-F388-4C1F-8627-B4802F87B842}" type="datetimeFigureOut">
              <a:rPr lang="fr-FR" smtClean="0"/>
              <a:t>04/12/2024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787E34A-F388-4C1F-8627-B4802F87B842}" type="datetimeFigureOut">
              <a:rPr lang="fr-FR" smtClean="0"/>
              <a:t>04/12/2024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87E34A-F388-4C1F-8627-B4802F87B842}" type="datetimeFigureOut">
              <a:rPr lang="fr-FR" smtClean="0"/>
              <a:t>04/12/2024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7E34A-F388-4C1F-8627-B4802F87B842}" type="datetimeFigureOut">
              <a:rPr lang="fr-FR" smtClean="0"/>
              <a:t>04/12/2024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87E34A-F388-4C1F-8627-B4802F87B842}" type="datetimeFigureOut">
              <a:rPr lang="fr-FR" smtClean="0"/>
              <a:t>04/12/2024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81D048-5D7C-4576-8752-D6C694BD790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7E34A-F388-4C1F-8627-B4802F87B842}" type="datetimeFigureOut">
              <a:rPr lang="fr-FR" smtClean="0"/>
              <a:t>04/12/2024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D048-5D7C-4576-8752-D6C694BD790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000109"/>
            <a:ext cx="7772400" cy="1785950"/>
          </a:xfrm>
        </p:spPr>
        <p:txBody>
          <a:bodyPr>
            <a:normAutofit fontScale="90000"/>
          </a:bodyPr>
          <a:lstStyle/>
          <a:p>
            <a:pPr rtl="1"/>
            <a:r>
              <a:rPr lang="ar-DZ" sz="31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الملتقى الوطني </a:t>
            </a:r>
            <a:r>
              <a:rPr lang="fr-FR"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r-FR"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ar-DZ"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استراتجيات تطوير </a:t>
            </a:r>
            <a:r>
              <a:rPr lang="ar-DZ" sz="3100"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و</a:t>
            </a:r>
            <a:r>
              <a:rPr lang="ar-DZ"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تعزيز </a:t>
            </a:r>
            <a:r>
              <a:rPr lang="ar-DZ" sz="3100"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الحوكمة</a:t>
            </a:r>
            <a:r>
              <a:rPr lang="ar-DZ"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المالية في المؤسسات الاقتصادية </a:t>
            </a:r>
            <a:r>
              <a:rPr lang="fr-FR"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r-FR"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ar-DZ"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جامعة </a:t>
            </a:r>
            <a:r>
              <a:rPr lang="ar-DZ" sz="3100"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غرداية</a:t>
            </a:r>
            <a:r>
              <a:rPr lang="ar-DZ" sz="31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dirty="0"/>
              <a:t/>
            </a:r>
            <a:br>
              <a:rPr lang="fr-FR" dirty="0"/>
            </a:br>
            <a:endParaRPr lang="fr-FR" dirty="0"/>
          </a:p>
        </p:txBody>
      </p:sp>
      <p:sp>
        <p:nvSpPr>
          <p:cNvPr id="3" name="Sous-titre 2"/>
          <p:cNvSpPr>
            <a:spLocks noGrp="1"/>
          </p:cNvSpPr>
          <p:nvPr>
            <p:ph type="subTitle" idx="1"/>
          </p:nvPr>
        </p:nvSpPr>
        <p:spPr>
          <a:xfrm>
            <a:off x="1371600" y="2714620"/>
            <a:ext cx="6400800" cy="3357586"/>
          </a:xfrm>
        </p:spPr>
        <p:txBody>
          <a:bodyPr>
            <a:normAutofit lnSpcReduction="10000"/>
          </a:bodyPr>
          <a:lstStyle/>
          <a:p>
            <a:pPr rtl="1"/>
            <a:r>
              <a:rPr lang="ar-DZ"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مداخلة بعنوان </a:t>
            </a:r>
            <a:endParaRPr lang="fr-FR"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rtl="1"/>
            <a:r>
              <a:rPr lang="ar-DZ" b="1" dirty="0">
                <a:ln w="18000">
                  <a:solidFill>
                    <a:schemeClr val="accent2">
                      <a:satMod val="140000"/>
                    </a:schemeClr>
                  </a:solidFill>
                  <a:prstDash val="solid"/>
                  <a:miter lim="800000"/>
                </a:ln>
                <a:noFill/>
                <a:effectLst>
                  <a:outerShdw blurRad="25500" dist="23000" dir="7020000" algn="tl">
                    <a:srgbClr val="000000">
                      <a:alpha val="50000"/>
                    </a:srgbClr>
                  </a:outerShdw>
                </a:effectLst>
              </a:rPr>
              <a:t>مساهمة </a:t>
            </a:r>
            <a:r>
              <a:rPr lang="ar-DZ"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رأس </a:t>
            </a:r>
            <a:r>
              <a:rPr lang="ar-DZ"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المال البشري والابتكار المالي  في تطوير المنظمة </a:t>
            </a:r>
            <a:r>
              <a:rPr lang="ar-DZ"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المصرفية</a:t>
            </a:r>
            <a:endParaRPr lang="ar-SA"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rtl="1"/>
            <a:r>
              <a:rPr lang="ar-SA"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من إعداد</a:t>
            </a:r>
          </a:p>
          <a:p>
            <a:pPr rtl="1"/>
            <a:r>
              <a:rPr lang="ar-SA"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بلحنافي</a:t>
            </a:r>
            <a:r>
              <a:rPr lang="ar-SA"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ar-SA"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امينة</a:t>
            </a:r>
            <a:r>
              <a:rPr lang="ar-SA"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بختي جميلة</a:t>
            </a:r>
          </a:p>
          <a:p>
            <a:pPr rtl="1"/>
            <a:r>
              <a:rPr lang="ar-SA"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جامعة معسكر</a:t>
            </a:r>
            <a:endParaRPr lang="fr-FR"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fontScale="90000"/>
          </a:bodyPr>
          <a:lstStyle/>
          <a:p>
            <a:pPr lvl="0"/>
            <a:r>
              <a:rPr lang="ar-DZ"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مساهمة الابتكار المالي  في تحقيق الأداء المتميز للبنوك</a:t>
            </a:r>
            <a:r>
              <a:rPr lang="ar-DZ" b="1" dirty="0"/>
              <a:t> </a:t>
            </a:r>
            <a:r>
              <a:rPr lang="fr-FR" dirty="0"/>
              <a:t/>
            </a:r>
            <a:br>
              <a:rPr lang="fr-FR" dirty="0"/>
            </a:br>
            <a:endParaRPr lang="fr-FR" dirty="0"/>
          </a:p>
        </p:txBody>
      </p:sp>
      <p:sp>
        <p:nvSpPr>
          <p:cNvPr id="3" name="Espace réservé du contenu 2"/>
          <p:cNvSpPr>
            <a:spLocks noGrp="1"/>
          </p:cNvSpPr>
          <p:nvPr>
            <p:ph idx="1"/>
          </p:nvPr>
        </p:nvSpPr>
        <p:spPr>
          <a:xfrm>
            <a:off x="457200" y="928670"/>
            <a:ext cx="8229600" cy="5197493"/>
          </a:xfrm>
        </p:spPr>
        <p:txBody>
          <a:bodyPr/>
          <a:lstStyle/>
          <a:p>
            <a:pPr algn="just" rtl="1"/>
            <a:r>
              <a:rPr lang="ar-DZ" dirty="0"/>
              <a:t>و تتأثر عملية التغيير </a:t>
            </a:r>
            <a:r>
              <a:rPr lang="ar-DZ" dirty="0" err="1"/>
              <a:t>و</a:t>
            </a:r>
            <a:r>
              <a:rPr lang="ar-DZ" dirty="0"/>
              <a:t> انعكاساتها بمستوى فجوة الأداء كثيرا بالتغييرات الجوهرية في القوى التكنولوجية </a:t>
            </a:r>
            <a:r>
              <a:rPr lang="ar-DZ" dirty="0" err="1"/>
              <a:t>و</a:t>
            </a:r>
            <a:r>
              <a:rPr lang="ar-DZ" dirty="0"/>
              <a:t> الاقتصادية، كما </a:t>
            </a:r>
            <a:r>
              <a:rPr lang="ar-DZ" dirty="0" err="1"/>
              <a:t>ان</a:t>
            </a:r>
            <a:r>
              <a:rPr lang="ar-DZ" dirty="0"/>
              <a:t> هذه </a:t>
            </a:r>
            <a:r>
              <a:rPr lang="ar-DZ" dirty="0" err="1"/>
              <a:t>الاخيرة</a:t>
            </a:r>
            <a:r>
              <a:rPr lang="ar-DZ" dirty="0"/>
              <a:t> تؤثر في الأداء الشامل للمنظمة بصفة عامة </a:t>
            </a:r>
            <a:r>
              <a:rPr lang="ar-DZ" dirty="0" err="1"/>
              <a:t>و</a:t>
            </a:r>
            <a:r>
              <a:rPr lang="ar-DZ" dirty="0"/>
              <a:t> في أداء عامليها بصفة خاصة </a:t>
            </a:r>
            <a:r>
              <a:rPr lang="ar-DZ" dirty="0" err="1"/>
              <a:t>و</a:t>
            </a:r>
            <a:r>
              <a:rPr lang="ar-DZ" dirty="0"/>
              <a:t> لا يمكن ملاحظة </a:t>
            </a:r>
            <a:r>
              <a:rPr lang="ar-DZ" dirty="0" err="1"/>
              <a:t>و</a:t>
            </a:r>
            <a:r>
              <a:rPr lang="ar-DZ" dirty="0"/>
              <a:t> قبول هذه التغييرات </a:t>
            </a:r>
            <a:r>
              <a:rPr lang="ar-DZ" dirty="0" err="1"/>
              <a:t>الا</a:t>
            </a:r>
            <a:r>
              <a:rPr lang="ar-DZ" dirty="0"/>
              <a:t> من خلال معارف </a:t>
            </a:r>
            <a:r>
              <a:rPr lang="ar-DZ" dirty="0" err="1"/>
              <a:t>و</a:t>
            </a:r>
            <a:r>
              <a:rPr lang="ar-DZ" dirty="0"/>
              <a:t> مهارات جديدة </a:t>
            </a:r>
            <a:r>
              <a:rPr lang="ar-DZ" dirty="0" err="1"/>
              <a:t>و</a:t>
            </a:r>
            <a:r>
              <a:rPr lang="ar-DZ" dirty="0"/>
              <a:t> متطورة أي من خلال طرائق </a:t>
            </a:r>
            <a:r>
              <a:rPr lang="ar-DZ" dirty="0" err="1"/>
              <a:t>و</a:t>
            </a:r>
            <a:r>
              <a:rPr lang="ar-DZ" dirty="0"/>
              <a:t> أساليب </a:t>
            </a:r>
            <a:r>
              <a:rPr lang="ar-DZ" dirty="0" err="1"/>
              <a:t>الابداع</a:t>
            </a:r>
            <a:r>
              <a:rPr lang="ar-DZ" dirty="0"/>
              <a:t> المتنوعة، </a:t>
            </a:r>
            <a:r>
              <a:rPr lang="ar-DZ" dirty="0" err="1"/>
              <a:t>و</a:t>
            </a:r>
            <a:r>
              <a:rPr lang="ar-DZ" dirty="0"/>
              <a:t> هذه تساعد على تطوير كفاءة المنظمة </a:t>
            </a:r>
            <a:r>
              <a:rPr lang="ar-DZ" dirty="0" err="1"/>
              <a:t>اداريا</a:t>
            </a:r>
            <a:r>
              <a:rPr lang="ar-DZ" dirty="0"/>
              <a:t> و فنيا، </a:t>
            </a:r>
            <a:r>
              <a:rPr lang="ar-DZ" dirty="0" err="1"/>
              <a:t>و</a:t>
            </a:r>
            <a:r>
              <a:rPr lang="ar-DZ" dirty="0"/>
              <a:t> بهذه الصورة يكون </a:t>
            </a:r>
            <a:r>
              <a:rPr lang="ar-DZ" dirty="0" err="1"/>
              <a:t>الابداع</a:t>
            </a:r>
            <a:r>
              <a:rPr lang="ar-DZ" dirty="0"/>
              <a:t> قد انعكس بالشكل الايجابي على التحسن في الأداء الشامل للمنظمة</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دور </a:t>
            </a:r>
            <a:r>
              <a:rPr lang="ar-DZ" sz="24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راس</a:t>
            </a:r>
            <a:r>
              <a:rPr lang="ar-DZ"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DZ"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المال البشري </a:t>
            </a:r>
            <a:r>
              <a:rPr lang="ar-S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في </a:t>
            </a:r>
            <a:r>
              <a:rPr lang="ar-DZ"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تشجيع </a:t>
            </a:r>
            <a:r>
              <a:rPr lang="ar-DZ"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الابتكار المالي في البنوك</a:t>
            </a:r>
            <a:endParaRPr lang="fr-F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4" name="Espace réservé du contenu 3"/>
          <p:cNvGraphicFramePr>
            <a:graphicFrameLocks noGrp="1"/>
          </p:cNvGraphicFramePr>
          <p:nvPr>
            <p:ph idx="1"/>
          </p:nvPr>
        </p:nvGraphicFramePr>
        <p:xfrm>
          <a:off x="457200" y="1357298"/>
          <a:ext cx="8229600" cy="4768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lnSpcReduction="10000"/>
          </a:bodyPr>
          <a:lstStyle/>
          <a:p>
            <a:pPr algn="ctr" rtl="1">
              <a:buNone/>
            </a:pPr>
            <a:r>
              <a:rPr lang="ar-SA" sz="4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الخاتمة:</a:t>
            </a:r>
          </a:p>
          <a:p>
            <a:pPr algn="just" rtl="1"/>
            <a:r>
              <a:rPr lang="ar-SA" dirty="0" err="1" smtClean="0"/>
              <a:t>ان</a:t>
            </a:r>
            <a:r>
              <a:rPr lang="ar-SA" dirty="0" smtClean="0"/>
              <a:t> البنوك والمؤسسات </a:t>
            </a:r>
            <a:r>
              <a:rPr lang="ar-DZ" dirty="0" smtClean="0"/>
              <a:t>تحتاج </a:t>
            </a:r>
            <a:r>
              <a:rPr lang="ar-DZ" dirty="0" err="1"/>
              <a:t>و</a:t>
            </a:r>
            <a:r>
              <a:rPr lang="ar-DZ" dirty="0"/>
              <a:t> بشدة لإحلال </a:t>
            </a:r>
            <a:r>
              <a:rPr lang="ar-DZ" dirty="0" err="1"/>
              <a:t>الاسلوب</a:t>
            </a:r>
            <a:r>
              <a:rPr lang="ar-DZ" dirty="0"/>
              <a:t> التقليدي الشائع في العديد منها بإدارة تتحلى بالابتكار </a:t>
            </a:r>
            <a:r>
              <a:rPr lang="ar-DZ" dirty="0" err="1"/>
              <a:t>و</a:t>
            </a:r>
            <a:r>
              <a:rPr lang="ar-DZ" dirty="0"/>
              <a:t> تزرعه </a:t>
            </a:r>
            <a:r>
              <a:rPr lang="ar-DZ" dirty="0" err="1"/>
              <a:t>و</a:t>
            </a:r>
            <a:r>
              <a:rPr lang="ar-DZ" dirty="0"/>
              <a:t> تنميه في العاملين. لذلك </a:t>
            </a:r>
            <a:r>
              <a:rPr lang="ar-DZ" dirty="0" err="1"/>
              <a:t>اصبحت</a:t>
            </a:r>
            <a:r>
              <a:rPr lang="ar-DZ" dirty="0"/>
              <a:t> القيادة </a:t>
            </a:r>
            <a:r>
              <a:rPr lang="ar-DZ" dirty="0" err="1"/>
              <a:t>الابداعية</a:t>
            </a:r>
            <a:r>
              <a:rPr lang="ar-DZ" dirty="0"/>
              <a:t> حتمية ليس فقط في شركاتنا بل </a:t>
            </a:r>
            <a:r>
              <a:rPr lang="ar-DZ" dirty="0" err="1"/>
              <a:t>ايضا</a:t>
            </a:r>
            <a:r>
              <a:rPr lang="ar-DZ" dirty="0"/>
              <a:t> في منظماتنا الحكومية. ولا يمكن تجاهل ما سيؤدي </a:t>
            </a:r>
            <a:r>
              <a:rPr lang="ar-DZ" dirty="0" err="1"/>
              <a:t>اليه</a:t>
            </a:r>
            <a:r>
              <a:rPr lang="ar-DZ" dirty="0"/>
              <a:t> ذلك ليس فقط من ديناميكية </a:t>
            </a:r>
            <a:r>
              <a:rPr lang="ar-DZ" dirty="0" err="1"/>
              <a:t>و</a:t>
            </a:r>
            <a:r>
              <a:rPr lang="ar-DZ" dirty="0"/>
              <a:t> استمرار فاعلية </a:t>
            </a:r>
            <a:r>
              <a:rPr lang="ar-SA" dirty="0" smtClean="0"/>
              <a:t>للبنوك </a:t>
            </a:r>
            <a:r>
              <a:rPr lang="ar-DZ" dirty="0" smtClean="0"/>
              <a:t>بل </a:t>
            </a:r>
            <a:r>
              <a:rPr lang="ar-DZ" dirty="0" err="1"/>
              <a:t>ايضا</a:t>
            </a:r>
            <a:r>
              <a:rPr lang="ar-DZ" dirty="0"/>
              <a:t> من </a:t>
            </a:r>
            <a:r>
              <a:rPr lang="ar-DZ" dirty="0" err="1"/>
              <a:t>انعاش</a:t>
            </a:r>
            <a:r>
              <a:rPr lang="ar-DZ" dirty="0"/>
              <a:t> و تحسين للاقتصاد القومي. كل هذا لا يتحقق </a:t>
            </a:r>
            <a:r>
              <a:rPr lang="ar-DZ" dirty="0" err="1"/>
              <a:t>الا</a:t>
            </a:r>
            <a:r>
              <a:rPr lang="ar-DZ" dirty="0"/>
              <a:t> بوجود </a:t>
            </a:r>
            <a:r>
              <a:rPr lang="ar-SA" dirty="0" smtClean="0"/>
              <a:t>نظام </a:t>
            </a:r>
            <a:r>
              <a:rPr lang="ar-DZ" dirty="0" smtClean="0"/>
              <a:t>مبتكر </a:t>
            </a:r>
            <a:r>
              <a:rPr lang="ar-DZ" dirty="0"/>
              <a:t>لخدمات جديدة </a:t>
            </a:r>
            <a:r>
              <a:rPr lang="ar-DZ" dirty="0" err="1"/>
              <a:t>و</a:t>
            </a:r>
            <a:r>
              <a:rPr lang="ar-DZ" dirty="0"/>
              <a:t> مطور لخدمات </a:t>
            </a:r>
            <a:r>
              <a:rPr lang="ar-DZ" dirty="0" err="1"/>
              <a:t>و</a:t>
            </a:r>
            <a:r>
              <a:rPr lang="ar-DZ" dirty="0"/>
              <a:t> منتجات قائمة، </a:t>
            </a:r>
            <a:r>
              <a:rPr lang="ar-DZ" dirty="0" err="1"/>
              <a:t>و</a:t>
            </a:r>
            <a:r>
              <a:rPr lang="ar-DZ" dirty="0"/>
              <a:t> يستعير نمط </a:t>
            </a:r>
            <a:r>
              <a:rPr lang="ar-DZ" dirty="0" err="1"/>
              <a:t>ادارة</a:t>
            </a:r>
            <a:r>
              <a:rPr lang="ar-DZ" dirty="0"/>
              <a:t> من القطاع الخاص مطورا للخدمة </a:t>
            </a:r>
            <a:r>
              <a:rPr lang="ar-DZ" dirty="0" err="1"/>
              <a:t>و</a:t>
            </a:r>
            <a:r>
              <a:rPr lang="ar-DZ" dirty="0"/>
              <a:t> محسنا للجودة </a:t>
            </a:r>
            <a:r>
              <a:rPr lang="ar-DZ" dirty="0" err="1"/>
              <a:t>و</a:t>
            </a:r>
            <a:r>
              <a:rPr lang="ar-DZ" dirty="0"/>
              <a:t> مخفضا للتكلفة </a:t>
            </a:r>
            <a:r>
              <a:rPr lang="ar-DZ" dirty="0" err="1"/>
              <a:t>و</a:t>
            </a:r>
            <a:r>
              <a:rPr lang="ar-DZ" dirty="0"/>
              <a:t> ساعيا لتحسين قدرته </a:t>
            </a:r>
            <a:r>
              <a:rPr lang="ar-DZ" dirty="0" smtClean="0"/>
              <a:t>التنافسية</a:t>
            </a:r>
            <a:r>
              <a:rPr lang="ar-SA" dirty="0" smtClean="0"/>
              <a:t>.</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a:bodyPr>
          <a:lstStyle/>
          <a:p>
            <a:pPr algn="r" rtl="1">
              <a:buNone/>
            </a:pPr>
            <a:r>
              <a:rPr lang="ar-SA" dirty="0" smtClean="0"/>
              <a:t>كما يجب </a:t>
            </a:r>
            <a:r>
              <a:rPr lang="ar-DZ" dirty="0" err="1" smtClean="0"/>
              <a:t>اعادة</a:t>
            </a:r>
            <a:r>
              <a:rPr lang="ar-DZ" dirty="0" smtClean="0"/>
              <a:t> </a:t>
            </a:r>
            <a:r>
              <a:rPr lang="ar-DZ" dirty="0"/>
              <a:t>تشكيل قدرات </a:t>
            </a:r>
            <a:r>
              <a:rPr lang="ar-DZ" dirty="0" err="1"/>
              <a:t>و</a:t>
            </a:r>
            <a:r>
              <a:rPr lang="ar-DZ" dirty="0"/>
              <a:t> توجهات </a:t>
            </a:r>
            <a:r>
              <a:rPr lang="ar-DZ" dirty="0" err="1"/>
              <a:t>و</a:t>
            </a:r>
            <a:r>
              <a:rPr lang="ar-DZ" dirty="0"/>
              <a:t> رؤى المديرين </a:t>
            </a:r>
            <a:r>
              <a:rPr lang="ar-DZ" dirty="0" err="1"/>
              <a:t>و</a:t>
            </a:r>
            <a:r>
              <a:rPr lang="ar-DZ" dirty="0"/>
              <a:t> الرؤساء الحاليين </a:t>
            </a:r>
            <a:r>
              <a:rPr lang="ar-DZ" dirty="0" smtClean="0"/>
              <a:t>في</a:t>
            </a:r>
            <a:r>
              <a:rPr lang="ar-SA" dirty="0" smtClean="0"/>
              <a:t> البنوك </a:t>
            </a:r>
            <a:r>
              <a:rPr lang="ar-DZ" dirty="0" smtClean="0"/>
              <a:t>ليحولوا </a:t>
            </a:r>
            <a:r>
              <a:rPr lang="ar-DZ" dirty="0" err="1"/>
              <a:t>الى</a:t>
            </a:r>
            <a:r>
              <a:rPr lang="ar-DZ" dirty="0"/>
              <a:t> قادة </a:t>
            </a:r>
            <a:r>
              <a:rPr lang="ar-DZ" dirty="0" err="1"/>
              <a:t>ابداعيين</a:t>
            </a:r>
            <a:r>
              <a:rPr lang="ar-DZ" dirty="0"/>
              <a:t> ملهمين، </a:t>
            </a:r>
            <a:r>
              <a:rPr lang="ar-DZ" dirty="0" err="1"/>
              <a:t>و</a:t>
            </a:r>
            <a:r>
              <a:rPr lang="ar-DZ" dirty="0"/>
              <a:t> </a:t>
            </a:r>
            <a:r>
              <a:rPr lang="ar-DZ" dirty="0" err="1"/>
              <a:t>ان</a:t>
            </a:r>
            <a:r>
              <a:rPr lang="ar-DZ" dirty="0"/>
              <a:t> يعاد صياغة سياسات الاختيار </a:t>
            </a:r>
            <a:r>
              <a:rPr lang="ar-DZ" dirty="0" err="1"/>
              <a:t>و</a:t>
            </a:r>
            <a:r>
              <a:rPr lang="ar-DZ" dirty="0"/>
              <a:t> التدريب </a:t>
            </a:r>
            <a:r>
              <a:rPr lang="ar-DZ" dirty="0" err="1"/>
              <a:t>و</a:t>
            </a:r>
            <a:r>
              <a:rPr lang="ar-DZ" dirty="0"/>
              <a:t> التطوير </a:t>
            </a:r>
            <a:r>
              <a:rPr lang="ar-DZ" dirty="0" err="1"/>
              <a:t>و</a:t>
            </a:r>
            <a:r>
              <a:rPr lang="ar-DZ" dirty="0"/>
              <a:t> المسار الوظيفي بما يهيئ قيادة تحويلية مؤثرة تحقق </a:t>
            </a:r>
            <a:r>
              <a:rPr lang="ar-DZ" dirty="0" err="1"/>
              <a:t>اقصى</a:t>
            </a:r>
            <a:r>
              <a:rPr lang="ar-DZ" dirty="0"/>
              <a:t> </a:t>
            </a:r>
            <a:r>
              <a:rPr lang="ar-DZ" dirty="0" err="1"/>
              <a:t>افادة</a:t>
            </a:r>
            <a:r>
              <a:rPr lang="ar-DZ" dirty="0"/>
              <a:t> من الموارد البشرية </a:t>
            </a:r>
            <a:r>
              <a:rPr lang="ar-SA" dirty="0" smtClean="0"/>
              <a:t>.</a:t>
            </a:r>
            <a:endParaRPr lang="fr-FR" dirty="0"/>
          </a:p>
          <a:p>
            <a:pPr lvl="0" algn="r" rtl="1">
              <a:buNone/>
            </a:pPr>
            <a:r>
              <a:rPr lang="ar-SA" dirty="0" smtClean="0"/>
              <a:t>كما يجب </a:t>
            </a:r>
            <a:r>
              <a:rPr lang="ar-DZ" dirty="0" smtClean="0"/>
              <a:t>تدعيم </a:t>
            </a:r>
            <a:r>
              <a:rPr lang="ar-DZ" dirty="0" err="1"/>
              <a:t>و</a:t>
            </a:r>
            <a:r>
              <a:rPr lang="ar-DZ" dirty="0"/>
              <a:t> تشجيع العناصر اللازمة </a:t>
            </a:r>
            <a:r>
              <a:rPr lang="ar-DZ" dirty="0" err="1"/>
              <a:t>و</a:t>
            </a:r>
            <a:r>
              <a:rPr lang="ar-DZ" dirty="0"/>
              <a:t> الكوادر ذات القدرات </a:t>
            </a:r>
            <a:r>
              <a:rPr lang="ar-DZ" dirty="0" err="1"/>
              <a:t>الابتكارية</a:t>
            </a:r>
            <a:r>
              <a:rPr lang="ar-DZ" dirty="0"/>
              <a:t> و الخلاقة لتفعيل عمليات التطوير </a:t>
            </a:r>
            <a:r>
              <a:rPr lang="ar-DZ" dirty="0" err="1"/>
              <a:t>و</a:t>
            </a:r>
            <a:r>
              <a:rPr lang="ar-DZ" dirty="0"/>
              <a:t> التحديث الدائم داخل </a:t>
            </a:r>
            <a:r>
              <a:rPr lang="ar-DZ" dirty="0" smtClean="0"/>
              <a:t>المصرف.</a:t>
            </a:r>
            <a:r>
              <a:rPr lang="ar-SA" dirty="0" smtClean="0"/>
              <a:t> و</a:t>
            </a:r>
            <a:r>
              <a:rPr lang="ar-DZ" dirty="0" smtClean="0"/>
              <a:t>تبادل </a:t>
            </a:r>
            <a:r>
              <a:rPr lang="ar-DZ" dirty="0"/>
              <a:t>الخبرات </a:t>
            </a:r>
            <a:r>
              <a:rPr lang="ar-DZ" dirty="0" err="1"/>
              <a:t>و</a:t>
            </a:r>
            <a:r>
              <a:rPr lang="ar-DZ" dirty="0"/>
              <a:t> المهارات </a:t>
            </a:r>
            <a:r>
              <a:rPr lang="ar-DZ" dirty="0" err="1"/>
              <a:t>و</a:t>
            </a:r>
            <a:r>
              <a:rPr lang="ar-DZ" dirty="0"/>
              <a:t> الكفاءات المصرفية بين دول العالم النامي </a:t>
            </a:r>
            <a:r>
              <a:rPr lang="ar-DZ" dirty="0" err="1"/>
              <a:t>و</a:t>
            </a:r>
            <a:r>
              <a:rPr lang="ar-DZ" dirty="0"/>
              <a:t> الغربي في مجال التدريب </a:t>
            </a:r>
            <a:r>
              <a:rPr lang="ar-DZ" dirty="0" err="1"/>
              <a:t>و</a:t>
            </a:r>
            <a:r>
              <a:rPr lang="ar-DZ" dirty="0"/>
              <a:t> التنمية </a:t>
            </a:r>
            <a:r>
              <a:rPr lang="ar-DZ" dirty="0" smtClean="0"/>
              <a:t>البشرية</a:t>
            </a:r>
            <a:r>
              <a:rPr lang="ar-SA" dirty="0" smtClean="0"/>
              <a:t>.و </a:t>
            </a:r>
            <a:r>
              <a:rPr lang="ar-DZ" dirty="0" smtClean="0"/>
              <a:t>تطوير </a:t>
            </a:r>
            <a:r>
              <a:rPr lang="ar-DZ" dirty="0"/>
              <a:t>نظم المعلومات للجهاز المصرفي </a:t>
            </a:r>
            <a:r>
              <a:rPr lang="ar-DZ" dirty="0" err="1"/>
              <a:t>و</a:t>
            </a:r>
            <a:r>
              <a:rPr lang="ar-DZ" dirty="0"/>
              <a:t> استخدام التكنولوجيا الحديثة</a:t>
            </a:r>
            <a:endParaRPr lang="fr-FR" dirty="0"/>
          </a:p>
          <a:p>
            <a:pPr algn="l" rtl="1"/>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المقدمة:</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Espace réservé du contenu 2"/>
          <p:cNvSpPr>
            <a:spLocks noGrp="1"/>
          </p:cNvSpPr>
          <p:nvPr>
            <p:ph idx="1"/>
          </p:nvPr>
        </p:nvSpPr>
        <p:spPr>
          <a:xfrm>
            <a:off x="457200" y="928670"/>
            <a:ext cx="8229600" cy="5197493"/>
          </a:xfrm>
        </p:spPr>
        <p:txBody>
          <a:bodyPr>
            <a:normAutofit fontScale="70000" lnSpcReduction="20000"/>
          </a:bodyPr>
          <a:lstStyle/>
          <a:p>
            <a:pPr algn="just" rtl="1">
              <a:buNone/>
            </a:pPr>
            <a:r>
              <a:rPr lang="ar-SY" dirty="0" err="1"/>
              <a:t>ان</a:t>
            </a:r>
            <a:r>
              <a:rPr lang="ar-SY" dirty="0"/>
              <a:t> </a:t>
            </a:r>
            <a:r>
              <a:rPr lang="ar-SY" sz="3400" dirty="0"/>
              <a:t>التكنولوجيا المالية محرك رئيسي للإبداع والتنافسية في المصارف، </a:t>
            </a:r>
            <a:r>
              <a:rPr lang="ar-SY" sz="3400" dirty="0" err="1"/>
              <a:t>اذ</a:t>
            </a:r>
            <a:r>
              <a:rPr lang="ar-SY" sz="3400" dirty="0"/>
              <a:t> أن نمو وعي البنوك بتطوير بيئتها التكنولوجية يزيد من إنتاجيتها من حيث استقطابها للعملاء الجدد في إشارة قوية على تنامي قاعدة العمل البنكي بأنظمة الدفع والتحصيل الالكترونية الجديدة.</a:t>
            </a:r>
            <a:endParaRPr lang="fr-FR" sz="3400" dirty="0" smtClean="0"/>
          </a:p>
          <a:p>
            <a:pPr algn="just" rtl="1">
              <a:buNone/>
            </a:pPr>
            <a:r>
              <a:rPr lang="ar-DZ" sz="3400" dirty="0"/>
              <a:t>لذا فان </a:t>
            </a:r>
            <a:r>
              <a:rPr lang="ar-SA" sz="3400" dirty="0"/>
              <a:t>الابتكار المالي في البنوك أصبح يعد من </a:t>
            </a:r>
            <a:r>
              <a:rPr lang="ar-SA" sz="3400" dirty="0" err="1"/>
              <a:t>اهم</a:t>
            </a:r>
            <a:r>
              <a:rPr lang="ar-SA" sz="3400" dirty="0"/>
              <a:t> الموضوعات التي تحتاج إلى المزيد من الدراسة والتحليل، وذلك نظراً لارتباطه بشكل مباشر باستمرارية وتطور البنوك وإثبات وجودها كمنظومة مصرفية من جهة</a:t>
            </a:r>
            <a:r>
              <a:rPr lang="ar-DZ" sz="3400" dirty="0"/>
              <a:t>، </a:t>
            </a:r>
            <a:r>
              <a:rPr lang="ar-SA" sz="3400" dirty="0"/>
              <a:t>ومن جهة أخرى، فإن الصناعة </a:t>
            </a:r>
            <a:r>
              <a:rPr lang="ar-SA" sz="3400" dirty="0" smtClean="0"/>
              <a:t>المصرفية هي </a:t>
            </a:r>
            <a:r>
              <a:rPr lang="ar-SA" sz="3400" dirty="0"/>
              <a:t>في أمسِّ الحاجة لتطوير منتجاتها المالية لغرض تنويع مصادر الربحية لديها، ولمواكبة التطور التكنولوجي والتنوع في الأدوات المالية، وكذلك تلبية النمو المتزايد على الخدمات المالية عالمياً</a:t>
            </a:r>
            <a:r>
              <a:rPr lang="fr-FR" sz="3400" dirty="0"/>
              <a:t>. </a:t>
            </a:r>
            <a:endParaRPr lang="fr-FR" sz="3400" dirty="0" smtClean="0"/>
          </a:p>
          <a:p>
            <a:pPr algn="just" rtl="1">
              <a:buNone/>
            </a:pPr>
            <a:r>
              <a:rPr lang="ar-SA" sz="3400" dirty="0"/>
              <a:t>كما </a:t>
            </a:r>
            <a:r>
              <a:rPr lang="ar-DZ" sz="3400" dirty="0"/>
              <a:t>يعتبر </a:t>
            </a:r>
            <a:r>
              <a:rPr lang="ar-DZ" sz="3400" dirty="0" err="1"/>
              <a:t>راس</a:t>
            </a:r>
            <a:r>
              <a:rPr lang="ar-DZ" sz="3400" dirty="0"/>
              <a:t> المال البشري المورد </a:t>
            </a:r>
            <a:r>
              <a:rPr lang="ar-DZ" sz="3400" dirty="0" err="1"/>
              <a:t>الاصلي</a:t>
            </a:r>
            <a:r>
              <a:rPr lang="ar-DZ" sz="3400" dirty="0"/>
              <a:t> و المحرك الرئيسي لأي مؤسسة لأنه يلعب دورا هاما في انجاز المهام المكلفة </a:t>
            </a:r>
            <a:r>
              <a:rPr lang="ar-DZ" sz="3400" dirty="0" err="1"/>
              <a:t>اليه</a:t>
            </a:r>
            <a:r>
              <a:rPr lang="ar-DZ" sz="3400" dirty="0"/>
              <a:t>، </a:t>
            </a:r>
            <a:r>
              <a:rPr lang="ar-DZ" sz="3400" dirty="0" err="1"/>
              <a:t>فاذا</a:t>
            </a:r>
            <a:r>
              <a:rPr lang="ar-DZ" sz="3400" dirty="0"/>
              <a:t> استثمرت </a:t>
            </a:r>
            <a:r>
              <a:rPr lang="ar-DZ" sz="3400" dirty="0" err="1"/>
              <a:t>هاته</a:t>
            </a:r>
            <a:r>
              <a:rPr lang="ar-DZ" sz="3400" dirty="0"/>
              <a:t> المؤسسة في موظفين كفء </a:t>
            </a:r>
            <a:r>
              <a:rPr lang="ar-DZ" sz="3400" dirty="0" err="1"/>
              <a:t>و</a:t>
            </a:r>
            <a:r>
              <a:rPr lang="ar-DZ" sz="3400" dirty="0"/>
              <a:t> مبدعين فانه سوف يعود عليها بنتائج ايجابية تمكنها من منافسة السوق الخارجي. لذلك لابد على جميع المؤسسات، </a:t>
            </a:r>
            <a:r>
              <a:rPr lang="ar-DZ" sz="3400" dirty="0" err="1"/>
              <a:t>و</a:t>
            </a:r>
            <a:r>
              <a:rPr lang="ar-DZ" sz="3400" dirty="0"/>
              <a:t> خاصة المالية منها، </a:t>
            </a:r>
            <a:r>
              <a:rPr lang="ar-DZ" sz="3400" dirty="0" err="1"/>
              <a:t>ان</a:t>
            </a:r>
            <a:r>
              <a:rPr lang="ar-DZ" sz="3400" dirty="0"/>
              <a:t> توفر له المناخ الملائم من اجل التفكير </a:t>
            </a:r>
            <a:r>
              <a:rPr lang="ar-DZ" sz="3400" dirty="0" err="1"/>
              <a:t>و</a:t>
            </a:r>
            <a:r>
              <a:rPr lang="ar-DZ" sz="3400" dirty="0"/>
              <a:t> </a:t>
            </a:r>
            <a:r>
              <a:rPr lang="ar-DZ" sz="3400" dirty="0" err="1"/>
              <a:t>الابداع</a:t>
            </a:r>
            <a:r>
              <a:rPr lang="ar-DZ" sz="3400" dirty="0"/>
              <a:t> و تقدم له الحوافز المادية </a:t>
            </a:r>
            <a:r>
              <a:rPr lang="ar-DZ" sz="3400" dirty="0" err="1"/>
              <a:t>و</a:t>
            </a:r>
            <a:r>
              <a:rPr lang="ar-DZ" sz="3400" dirty="0"/>
              <a:t> المعنوية حتى يؤدي وظائفه كاملة </a:t>
            </a:r>
            <a:r>
              <a:rPr lang="ar-DZ" sz="3400" dirty="0" err="1"/>
              <a:t>و</a:t>
            </a:r>
            <a:r>
              <a:rPr lang="ar-DZ" sz="3400" dirty="0"/>
              <a:t> العمل </a:t>
            </a:r>
            <a:r>
              <a:rPr lang="ar-DZ" sz="3400" dirty="0" err="1"/>
              <a:t>اكثر</a:t>
            </a:r>
            <a:r>
              <a:rPr lang="ar-DZ" sz="3400" dirty="0"/>
              <a:t> على الاهتمام ببيئتها الداخلية.</a:t>
            </a:r>
            <a:endParaRPr lang="fr-FR" sz="3400"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pPr rtl="1"/>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الاستثمار في رأس المال البشري</a:t>
            </a:r>
            <a:endParaRPr lang="fr-FR" dirty="0"/>
          </a:p>
        </p:txBody>
      </p:sp>
      <p:sp>
        <p:nvSpPr>
          <p:cNvPr id="3" name="Espace réservé du contenu 2"/>
          <p:cNvSpPr>
            <a:spLocks noGrp="1"/>
          </p:cNvSpPr>
          <p:nvPr>
            <p:ph idx="1"/>
          </p:nvPr>
        </p:nvSpPr>
        <p:spPr>
          <a:xfrm>
            <a:off x="457200" y="1357298"/>
            <a:ext cx="8229600" cy="4768865"/>
          </a:xfrm>
        </p:spPr>
        <p:txBody>
          <a:bodyPr>
            <a:normAutofit fontScale="70000" lnSpcReduction="20000"/>
          </a:bodyPr>
          <a:lstStyle/>
          <a:p>
            <a:pPr algn="just" rtl="1"/>
            <a:r>
              <a:rPr lang="ar-SA" dirty="0"/>
              <a:t>نجد </a:t>
            </a:r>
            <a:r>
              <a:rPr lang="ar-DZ" dirty="0"/>
              <a:t>اهتمامات "</a:t>
            </a:r>
            <a:r>
              <a:rPr lang="fr-FR" b="1" dirty="0"/>
              <a:t> </a:t>
            </a:r>
            <a:r>
              <a:rPr lang="fr-FR" b="1" dirty="0" err="1"/>
              <a:t>A.Smith</a:t>
            </a:r>
            <a:r>
              <a:rPr lang="fr-FR" b="1" dirty="0"/>
              <a:t>  </a:t>
            </a:r>
            <a:r>
              <a:rPr lang="ar-DZ" b="1" dirty="0"/>
              <a:t>"</a:t>
            </a:r>
            <a:r>
              <a:rPr lang="ar-DZ" dirty="0"/>
              <a:t> بالعنصر البشري في كتابه الشهير "ثروة الأمم " حيث تعتبر </a:t>
            </a:r>
            <a:r>
              <a:rPr lang="ar-SA" dirty="0"/>
              <a:t>من</a:t>
            </a:r>
            <a:r>
              <a:rPr lang="ar-SA" b="1" dirty="0"/>
              <a:t> </a:t>
            </a:r>
            <a:r>
              <a:rPr lang="ar-SA" dirty="0"/>
              <a:t>أوائل</a:t>
            </a:r>
            <a:r>
              <a:rPr lang="ar-SA" b="1" dirty="0"/>
              <a:t> </a:t>
            </a:r>
            <a:r>
              <a:rPr lang="ar-SA" dirty="0"/>
              <a:t>من</a:t>
            </a:r>
            <a:r>
              <a:rPr lang="ar-SA" b="1" dirty="0"/>
              <a:t> </a:t>
            </a:r>
            <a:r>
              <a:rPr lang="ar-SA" dirty="0"/>
              <a:t>تطرق</a:t>
            </a:r>
            <a:r>
              <a:rPr lang="ar-SA" b="1" dirty="0"/>
              <a:t> </a:t>
            </a:r>
            <a:r>
              <a:rPr lang="ar-SA" dirty="0"/>
              <a:t>للأهمية</a:t>
            </a:r>
            <a:r>
              <a:rPr lang="ar-SA" b="1" dirty="0"/>
              <a:t> </a:t>
            </a:r>
            <a:r>
              <a:rPr lang="ar-SA" dirty="0"/>
              <a:t>الاقتصادية</a:t>
            </a:r>
            <a:r>
              <a:rPr lang="ar-SA" b="1" dirty="0"/>
              <a:t> </a:t>
            </a:r>
            <a:r>
              <a:rPr lang="ar-SA" dirty="0"/>
              <a:t>للتعليم</a:t>
            </a:r>
            <a:r>
              <a:rPr lang="ar-SA" b="1" dirty="0"/>
              <a:t> </a:t>
            </a:r>
            <a:r>
              <a:rPr lang="ar-SA" dirty="0"/>
              <a:t>في</a:t>
            </a:r>
            <a:r>
              <a:rPr lang="ar-SA" b="1" dirty="0"/>
              <a:t> </a:t>
            </a:r>
            <a:r>
              <a:rPr lang="ar-SA" dirty="0"/>
              <a:t>هذه</a:t>
            </a:r>
            <a:r>
              <a:rPr lang="ar-SA" b="1" dirty="0"/>
              <a:t> </a:t>
            </a:r>
            <a:r>
              <a:rPr lang="ar-SA" dirty="0"/>
              <a:t>المرحلة</a:t>
            </a:r>
            <a:r>
              <a:rPr lang="ar-SA" b="1" dirty="0"/>
              <a:t> </a:t>
            </a:r>
            <a:r>
              <a:rPr lang="ar-SA" dirty="0"/>
              <a:t>وقد</a:t>
            </a:r>
            <a:r>
              <a:rPr lang="ar-SA" b="1" dirty="0"/>
              <a:t> </a:t>
            </a:r>
            <a:r>
              <a:rPr lang="ar-SA" dirty="0"/>
              <a:t>كانت</a:t>
            </a:r>
            <a:r>
              <a:rPr lang="ar-SA" b="1" dirty="0"/>
              <a:t> </a:t>
            </a:r>
            <a:r>
              <a:rPr lang="ar-SA" dirty="0"/>
              <a:t>معالجته</a:t>
            </a:r>
            <a:r>
              <a:rPr lang="ar-SA" b="1" dirty="0"/>
              <a:t> </a:t>
            </a:r>
            <a:r>
              <a:rPr lang="ar-SA" dirty="0"/>
              <a:t>موضوع</a:t>
            </a:r>
            <a:r>
              <a:rPr lang="ar-SA" b="1" dirty="0"/>
              <a:t> </a:t>
            </a:r>
            <a:r>
              <a:rPr lang="ar-SA" dirty="0"/>
              <a:t>التعليم</a:t>
            </a:r>
            <a:r>
              <a:rPr lang="ar-SA" b="1" dirty="0"/>
              <a:t> </a:t>
            </a:r>
            <a:r>
              <a:rPr lang="ar-SA" dirty="0"/>
              <a:t>متأثرة</a:t>
            </a:r>
            <a:r>
              <a:rPr lang="ar-SA" b="1" dirty="0"/>
              <a:t> </a:t>
            </a:r>
            <a:r>
              <a:rPr lang="ar-SA" dirty="0"/>
              <a:t>بمنهجه</a:t>
            </a:r>
            <a:r>
              <a:rPr lang="ar-SA" b="1" dirty="0"/>
              <a:t> </a:t>
            </a:r>
            <a:r>
              <a:rPr lang="ar-SA" dirty="0"/>
              <a:t>، الاقتصادي</a:t>
            </a:r>
            <a:r>
              <a:rPr lang="ar-SA" b="1" dirty="0"/>
              <a:t> </a:t>
            </a:r>
            <a:r>
              <a:rPr lang="ar-SA" dirty="0"/>
              <a:t>والاجتماعي،</a:t>
            </a:r>
            <a:r>
              <a:rPr lang="ar-SA" b="1" dirty="0"/>
              <a:t> </a:t>
            </a:r>
            <a:r>
              <a:rPr lang="ar-SA" dirty="0"/>
              <a:t> وفي</a:t>
            </a:r>
            <a:r>
              <a:rPr lang="ar-SA" b="1" dirty="0"/>
              <a:t> </a:t>
            </a:r>
            <a:r>
              <a:rPr lang="ar-SA" dirty="0"/>
              <a:t>معرض</a:t>
            </a:r>
            <a:r>
              <a:rPr lang="ar-SA" b="1" dirty="0"/>
              <a:t> </a:t>
            </a:r>
            <a:r>
              <a:rPr lang="ar-SA" dirty="0"/>
              <a:t>حديثه</a:t>
            </a:r>
            <a:r>
              <a:rPr lang="ar-SA" b="1" dirty="0"/>
              <a:t> </a:t>
            </a:r>
            <a:r>
              <a:rPr lang="ar-SA" dirty="0"/>
              <a:t>عن</a:t>
            </a:r>
            <a:r>
              <a:rPr lang="ar-SA" b="1" dirty="0"/>
              <a:t> </a:t>
            </a:r>
            <a:r>
              <a:rPr lang="ar-SA" dirty="0"/>
              <a:t>الأبعاد</a:t>
            </a:r>
            <a:r>
              <a:rPr lang="ar-SA" b="1" dirty="0"/>
              <a:t> </a:t>
            </a:r>
            <a:r>
              <a:rPr lang="ar-SA" dirty="0"/>
              <a:t>الاقتصادية</a:t>
            </a:r>
            <a:r>
              <a:rPr lang="ar-SA" b="1" dirty="0"/>
              <a:t> </a:t>
            </a:r>
            <a:r>
              <a:rPr lang="ar-SA" dirty="0"/>
              <a:t>للتعليم</a:t>
            </a:r>
            <a:r>
              <a:rPr lang="ar-SA" b="1" dirty="0"/>
              <a:t> </a:t>
            </a:r>
            <a:r>
              <a:rPr lang="ar-SA" dirty="0"/>
              <a:t>،</a:t>
            </a:r>
            <a:r>
              <a:rPr lang="ar-SA" b="1" dirty="0"/>
              <a:t> </a:t>
            </a:r>
            <a:r>
              <a:rPr lang="ar-SA" dirty="0"/>
              <a:t>يؤكد على</a:t>
            </a:r>
            <a:r>
              <a:rPr lang="ar-SA" b="1" dirty="0"/>
              <a:t> </a:t>
            </a:r>
            <a:r>
              <a:rPr lang="ar-SA" dirty="0"/>
              <a:t>ضرورة</a:t>
            </a:r>
            <a:r>
              <a:rPr lang="ar-SA" b="1" dirty="0"/>
              <a:t> </a:t>
            </a:r>
            <a:r>
              <a:rPr lang="ar-SA" dirty="0"/>
              <a:t>توجيه</a:t>
            </a:r>
            <a:r>
              <a:rPr lang="ar-SA" b="1" dirty="0"/>
              <a:t> </a:t>
            </a:r>
            <a:r>
              <a:rPr lang="ar-SA" dirty="0"/>
              <a:t>نفقات</a:t>
            </a:r>
            <a:r>
              <a:rPr lang="ar-SA" b="1" dirty="0"/>
              <a:t> </a:t>
            </a:r>
            <a:r>
              <a:rPr lang="ar-SA" dirty="0"/>
              <a:t>معينة</a:t>
            </a:r>
            <a:r>
              <a:rPr lang="ar-SA" b="1" dirty="0"/>
              <a:t> </a:t>
            </a:r>
            <a:r>
              <a:rPr lang="ar-SA" dirty="0"/>
              <a:t>للأغراض</a:t>
            </a:r>
            <a:r>
              <a:rPr lang="ar-SA" b="1" dirty="0"/>
              <a:t> </a:t>
            </a:r>
            <a:r>
              <a:rPr lang="ar-SA" dirty="0"/>
              <a:t>التعليمية،</a:t>
            </a:r>
            <a:r>
              <a:rPr lang="ar-SA" b="1" dirty="0"/>
              <a:t> </a:t>
            </a:r>
            <a:r>
              <a:rPr lang="ar-SA" dirty="0"/>
              <a:t>والتي</a:t>
            </a:r>
            <a:r>
              <a:rPr lang="ar-SA" b="1" dirty="0"/>
              <a:t> </a:t>
            </a:r>
            <a:r>
              <a:rPr lang="ar-SA" dirty="0"/>
              <a:t>ستؤدي</a:t>
            </a:r>
            <a:r>
              <a:rPr lang="ar-SA" b="1" dirty="0"/>
              <a:t> </a:t>
            </a:r>
            <a:r>
              <a:rPr lang="ar-SA" dirty="0"/>
              <a:t>إلى</a:t>
            </a:r>
            <a:r>
              <a:rPr lang="ar-SA" b="1" dirty="0"/>
              <a:t> </a:t>
            </a:r>
            <a:r>
              <a:rPr lang="ar-SA" dirty="0"/>
              <a:t>تكوين نوع</a:t>
            </a:r>
            <a:r>
              <a:rPr lang="ar-SA" b="1" dirty="0"/>
              <a:t> </a:t>
            </a:r>
            <a:r>
              <a:rPr lang="ar-SA" dirty="0"/>
              <a:t>خاص</a:t>
            </a:r>
            <a:r>
              <a:rPr lang="ar-SA" b="1" dirty="0"/>
              <a:t> </a:t>
            </a:r>
            <a:r>
              <a:rPr lang="ar-SA" dirty="0"/>
              <a:t>من</a:t>
            </a:r>
            <a:r>
              <a:rPr lang="ar-SA" b="1" dirty="0"/>
              <a:t> </a:t>
            </a:r>
            <a:r>
              <a:rPr lang="ar-SA" dirty="0"/>
              <a:t>رأس</a:t>
            </a:r>
            <a:r>
              <a:rPr lang="ar-SA" b="1" dirty="0"/>
              <a:t> </a:t>
            </a:r>
            <a:r>
              <a:rPr lang="ar-SA" dirty="0"/>
              <a:t>المال</a:t>
            </a:r>
            <a:r>
              <a:rPr lang="ar-SA" b="1" dirty="0"/>
              <a:t> </a:t>
            </a:r>
            <a:r>
              <a:rPr lang="ar-SA" dirty="0"/>
              <a:t>الذي</a:t>
            </a:r>
            <a:r>
              <a:rPr lang="ar-SA" b="1" dirty="0"/>
              <a:t> </a:t>
            </a:r>
            <a:r>
              <a:rPr lang="ar-SA" dirty="0"/>
              <a:t>سماه</a:t>
            </a:r>
            <a:r>
              <a:rPr lang="fr-FR" b="1" dirty="0"/>
              <a:t> "</a:t>
            </a:r>
            <a:r>
              <a:rPr lang="ar-SA" dirty="0"/>
              <a:t>رأس</a:t>
            </a:r>
            <a:r>
              <a:rPr lang="ar-SA" b="1" dirty="0"/>
              <a:t> </a:t>
            </a:r>
            <a:r>
              <a:rPr lang="ar-SA" dirty="0"/>
              <a:t>المال</a:t>
            </a:r>
            <a:r>
              <a:rPr lang="ar-SA" b="1" dirty="0"/>
              <a:t> </a:t>
            </a:r>
            <a:r>
              <a:rPr lang="ar-SA" dirty="0"/>
              <a:t>الدائم</a:t>
            </a:r>
            <a:r>
              <a:rPr lang="fr-FR" b="1" dirty="0"/>
              <a:t>" </a:t>
            </a:r>
            <a:r>
              <a:rPr lang="ar-SA" dirty="0"/>
              <a:t>والمتمثل</a:t>
            </a:r>
            <a:r>
              <a:rPr lang="ar-SA" b="1" dirty="0"/>
              <a:t> </a:t>
            </a:r>
            <a:r>
              <a:rPr lang="ar-SA" dirty="0"/>
              <a:t>في</a:t>
            </a:r>
            <a:r>
              <a:rPr lang="ar-SA" b="1" dirty="0"/>
              <a:t> </a:t>
            </a:r>
            <a:r>
              <a:rPr lang="ar-SA" dirty="0"/>
              <a:t>المعرفة والعلم</a:t>
            </a:r>
            <a:r>
              <a:rPr lang="ar-SA" b="1" dirty="0"/>
              <a:t> </a:t>
            </a:r>
            <a:r>
              <a:rPr lang="ar-SA" dirty="0"/>
              <a:t>وكيفية</a:t>
            </a:r>
            <a:r>
              <a:rPr lang="ar-SA" b="1" dirty="0"/>
              <a:t> </a:t>
            </a:r>
            <a:r>
              <a:rPr lang="ar-SA" dirty="0"/>
              <a:t>استخدامها</a:t>
            </a:r>
            <a:r>
              <a:rPr lang="ar-SA" b="1" dirty="0"/>
              <a:t> </a:t>
            </a:r>
            <a:r>
              <a:rPr lang="ar-SA" dirty="0"/>
              <a:t>من</a:t>
            </a:r>
            <a:r>
              <a:rPr lang="ar-SA" b="1" dirty="0"/>
              <a:t> </a:t>
            </a:r>
            <a:r>
              <a:rPr lang="ar-SA" dirty="0"/>
              <a:t>قبل</a:t>
            </a:r>
            <a:r>
              <a:rPr lang="ar-SA" b="1" dirty="0"/>
              <a:t> </a:t>
            </a:r>
            <a:r>
              <a:rPr lang="ar-SA" dirty="0"/>
              <a:t>الإنسان فهذه</a:t>
            </a:r>
            <a:r>
              <a:rPr lang="ar-SA" b="1" dirty="0"/>
              <a:t> </a:t>
            </a:r>
            <a:r>
              <a:rPr lang="ar-SA" dirty="0"/>
              <a:t>الأموال</a:t>
            </a:r>
            <a:r>
              <a:rPr lang="ar-SA" b="1" dirty="0"/>
              <a:t> </a:t>
            </a:r>
            <a:r>
              <a:rPr lang="ar-SA" dirty="0"/>
              <a:t>المخصصة</a:t>
            </a:r>
            <a:r>
              <a:rPr lang="ar-SA" b="1" dirty="0"/>
              <a:t> </a:t>
            </a:r>
            <a:r>
              <a:rPr lang="ar-SA" dirty="0"/>
              <a:t>للتعليم سوف</a:t>
            </a:r>
            <a:r>
              <a:rPr lang="ar-SA" b="1" dirty="0"/>
              <a:t> </a:t>
            </a:r>
            <a:r>
              <a:rPr lang="ar-SA" dirty="0"/>
              <a:t>تسهم</a:t>
            </a:r>
            <a:r>
              <a:rPr lang="ar-SA" b="1" dirty="0"/>
              <a:t> </a:t>
            </a:r>
            <a:r>
              <a:rPr lang="ar-SA" dirty="0"/>
              <a:t>في</a:t>
            </a:r>
            <a:r>
              <a:rPr lang="ar-SA" b="1" dirty="0"/>
              <a:t> </a:t>
            </a:r>
            <a:r>
              <a:rPr lang="ar-SA" dirty="0"/>
              <a:t>تكوين</a:t>
            </a:r>
            <a:r>
              <a:rPr lang="ar-SA" b="1" dirty="0"/>
              <a:t> </a:t>
            </a:r>
            <a:r>
              <a:rPr lang="ar-SA" dirty="0"/>
              <a:t>رأس</a:t>
            </a:r>
            <a:r>
              <a:rPr lang="ar-SA" b="1" dirty="0"/>
              <a:t> </a:t>
            </a:r>
            <a:r>
              <a:rPr lang="ar-SA" dirty="0"/>
              <a:t>المال</a:t>
            </a:r>
            <a:r>
              <a:rPr lang="ar-SA" b="1" dirty="0"/>
              <a:t> </a:t>
            </a:r>
            <a:r>
              <a:rPr lang="ar-SA" dirty="0"/>
              <a:t>المتكون</a:t>
            </a:r>
            <a:r>
              <a:rPr lang="ar-SA" b="1" dirty="0"/>
              <a:t> </a:t>
            </a:r>
            <a:r>
              <a:rPr lang="ar-SA" dirty="0"/>
              <a:t>من</a:t>
            </a:r>
            <a:r>
              <a:rPr lang="ar-SA" b="1" dirty="0"/>
              <a:t> </a:t>
            </a:r>
            <a:r>
              <a:rPr lang="ar-SA" dirty="0"/>
              <a:t>المعرفة</a:t>
            </a:r>
            <a:r>
              <a:rPr lang="ar-SA" b="1" dirty="0"/>
              <a:t> </a:t>
            </a:r>
            <a:r>
              <a:rPr lang="ar-SA" dirty="0"/>
              <a:t>والمهارة،</a:t>
            </a:r>
            <a:r>
              <a:rPr lang="ar-SA" b="1" dirty="0"/>
              <a:t> </a:t>
            </a:r>
            <a:r>
              <a:rPr lang="ar-SA" dirty="0"/>
              <a:t>واللذان يشكلان</a:t>
            </a:r>
            <a:r>
              <a:rPr lang="ar-SA" b="1" dirty="0"/>
              <a:t> </a:t>
            </a:r>
            <a:r>
              <a:rPr lang="ar-SA" dirty="0"/>
              <a:t>جزءا</a:t>
            </a:r>
            <a:r>
              <a:rPr lang="ar-SA" b="1" dirty="0"/>
              <a:t> </a:t>
            </a:r>
            <a:r>
              <a:rPr lang="ar-SA" dirty="0"/>
              <a:t>من</a:t>
            </a:r>
            <a:r>
              <a:rPr lang="ar-SA" b="1" dirty="0"/>
              <a:t> </a:t>
            </a:r>
            <a:r>
              <a:rPr lang="ar-SA" dirty="0"/>
              <a:t>ثروته</a:t>
            </a:r>
            <a:r>
              <a:rPr lang="ar-SA" b="1" dirty="0"/>
              <a:t> </a:t>
            </a:r>
            <a:r>
              <a:rPr lang="ar-SA" dirty="0"/>
              <a:t>الخاصة</a:t>
            </a:r>
            <a:r>
              <a:rPr lang="ar-SA" b="1" dirty="0"/>
              <a:t> </a:t>
            </a:r>
            <a:r>
              <a:rPr lang="ar-SA" dirty="0"/>
              <a:t>إلى</a:t>
            </a:r>
            <a:r>
              <a:rPr lang="ar-SA" b="1" dirty="0"/>
              <a:t> </a:t>
            </a:r>
            <a:r>
              <a:rPr lang="ar-SA" dirty="0"/>
              <a:t>جانب</a:t>
            </a:r>
            <a:r>
              <a:rPr lang="ar-SA" b="1" dirty="0"/>
              <a:t> </a:t>
            </a:r>
            <a:r>
              <a:rPr lang="ar-SA" dirty="0"/>
              <a:t>كونهما</a:t>
            </a:r>
            <a:r>
              <a:rPr lang="ar-SA" b="1" dirty="0"/>
              <a:t> </a:t>
            </a:r>
            <a:r>
              <a:rPr lang="ar-SA" dirty="0"/>
              <a:t>جزءا</a:t>
            </a:r>
            <a:r>
              <a:rPr lang="ar-SA" b="1" dirty="0"/>
              <a:t> </a:t>
            </a:r>
            <a:r>
              <a:rPr lang="ar-SA" dirty="0"/>
              <a:t>من</a:t>
            </a:r>
            <a:r>
              <a:rPr lang="ar-SA" b="1" dirty="0"/>
              <a:t> </a:t>
            </a:r>
            <a:r>
              <a:rPr lang="ar-SA" dirty="0"/>
              <a:t>ثروة</a:t>
            </a:r>
            <a:r>
              <a:rPr lang="ar-SA" b="1" dirty="0"/>
              <a:t> </a:t>
            </a:r>
            <a:r>
              <a:rPr lang="ar-SA" dirty="0"/>
              <a:t>المجتمع"</a:t>
            </a:r>
            <a:endParaRPr lang="fr-FR" dirty="0"/>
          </a:p>
          <a:p>
            <a:pPr algn="just" rtl="1"/>
            <a:r>
              <a:rPr lang="ar-DZ" dirty="0"/>
              <a:t>          "و قد وقف" </a:t>
            </a:r>
            <a:r>
              <a:rPr lang="fr-FR" b="1" dirty="0" err="1"/>
              <a:t>Marchall</a:t>
            </a:r>
            <a:r>
              <a:rPr lang="fr-FR" b="1" dirty="0"/>
              <a:t> A</a:t>
            </a:r>
            <a:r>
              <a:rPr lang="ar-SA" b="1" dirty="0"/>
              <a:t>"</a:t>
            </a:r>
            <a:r>
              <a:rPr lang="ar-DZ" b="1" dirty="0"/>
              <a:t>"</a:t>
            </a:r>
            <a:r>
              <a:rPr lang="ar-DZ" dirty="0"/>
              <a:t> عند أهمية التربية بوصفها  (استثمارا قوميا)و تمثل أجزى صور رأس المال عطاء بالنسبة للمجتمع ،</a:t>
            </a:r>
            <a:r>
              <a:rPr lang="ar-SA" dirty="0"/>
              <a:t>حيث</a:t>
            </a:r>
            <a:r>
              <a:rPr lang="ar-SA" b="1" dirty="0"/>
              <a:t> </a:t>
            </a:r>
            <a:r>
              <a:rPr lang="ar-SA" dirty="0"/>
              <a:t>أفكار تعتبر نقطة</a:t>
            </a:r>
            <a:r>
              <a:rPr lang="ar-SA" b="1" dirty="0"/>
              <a:t> </a:t>
            </a:r>
            <a:r>
              <a:rPr lang="ar-SA" dirty="0"/>
              <a:t>تحول</a:t>
            </a:r>
            <a:r>
              <a:rPr lang="ar-SA" b="1" dirty="0"/>
              <a:t> </a:t>
            </a:r>
            <a:r>
              <a:rPr lang="ar-SA" dirty="0"/>
              <a:t>كبير</a:t>
            </a:r>
            <a:r>
              <a:rPr lang="ar-SA" b="1" dirty="0"/>
              <a:t> </a:t>
            </a:r>
            <a:r>
              <a:rPr lang="ar-SA" dirty="0"/>
              <a:t>في</a:t>
            </a:r>
            <a:r>
              <a:rPr lang="ar-SA" b="1" dirty="0"/>
              <a:t> </a:t>
            </a:r>
            <a:r>
              <a:rPr lang="ar-SA" dirty="0"/>
              <a:t>مجال</a:t>
            </a:r>
            <a:r>
              <a:rPr lang="ar-SA" b="1" dirty="0"/>
              <a:t> </a:t>
            </a:r>
            <a:r>
              <a:rPr lang="ar-SA" dirty="0"/>
              <a:t>آراء</a:t>
            </a:r>
            <a:r>
              <a:rPr lang="ar-SA" b="1" dirty="0"/>
              <a:t> </a:t>
            </a:r>
            <a:r>
              <a:rPr lang="ar-SA" dirty="0"/>
              <a:t>دراسة</a:t>
            </a:r>
            <a:r>
              <a:rPr lang="ar-SA" b="1" dirty="0"/>
              <a:t> </a:t>
            </a:r>
            <a:r>
              <a:rPr lang="ar-SA" dirty="0"/>
              <a:t>القيمة</a:t>
            </a:r>
            <a:r>
              <a:rPr lang="ar-SA" b="1" dirty="0"/>
              <a:t> </a:t>
            </a:r>
            <a:r>
              <a:rPr lang="ar-SA" dirty="0"/>
              <a:t>الاقتصادية</a:t>
            </a:r>
            <a:r>
              <a:rPr lang="ar-SA" b="1" dirty="0"/>
              <a:t> </a:t>
            </a:r>
            <a:r>
              <a:rPr lang="ar-SA" dirty="0"/>
              <a:t>للتعليم،</a:t>
            </a:r>
            <a:r>
              <a:rPr lang="ar-SA" b="1" dirty="0"/>
              <a:t> </a:t>
            </a:r>
            <a:r>
              <a:rPr lang="ar-SA" dirty="0"/>
              <a:t>إذ</a:t>
            </a:r>
            <a:r>
              <a:rPr lang="ar-SA" b="1" dirty="0"/>
              <a:t> </a:t>
            </a:r>
            <a:r>
              <a:rPr lang="ar-SA" dirty="0"/>
              <a:t>انه</a:t>
            </a:r>
            <a:r>
              <a:rPr lang="ar-SA" b="1" dirty="0"/>
              <a:t> </a:t>
            </a:r>
            <a:r>
              <a:rPr lang="ar-SA" dirty="0"/>
              <a:t>يمثل</a:t>
            </a:r>
            <a:r>
              <a:rPr lang="ar-SA" b="1" dirty="0"/>
              <a:t> </a:t>
            </a:r>
            <a:r>
              <a:rPr lang="ar-SA" dirty="0"/>
              <a:t>همزة</a:t>
            </a:r>
            <a:r>
              <a:rPr lang="ar-SA" b="1" dirty="0"/>
              <a:t> </a:t>
            </a:r>
            <a:r>
              <a:rPr lang="ar-SA" dirty="0"/>
              <a:t>وصل</a:t>
            </a:r>
            <a:r>
              <a:rPr lang="ar-SA" b="1" dirty="0"/>
              <a:t> </a:t>
            </a:r>
            <a:r>
              <a:rPr lang="ar-SA" dirty="0"/>
              <a:t>بين</a:t>
            </a:r>
            <a:r>
              <a:rPr lang="ar-SA" b="1" dirty="0"/>
              <a:t> </a:t>
            </a:r>
            <a:r>
              <a:rPr lang="ar-SA" dirty="0"/>
              <a:t>الاقتصاديين</a:t>
            </a:r>
            <a:r>
              <a:rPr lang="ar-SA" b="1" dirty="0"/>
              <a:t> </a:t>
            </a:r>
            <a:r>
              <a:rPr lang="ar-SA" dirty="0" err="1"/>
              <a:t>الكلاسيك</a:t>
            </a:r>
            <a:r>
              <a:rPr lang="ar-SA" b="1" dirty="0"/>
              <a:t> </a:t>
            </a:r>
            <a:r>
              <a:rPr lang="ar-SA" dirty="0"/>
              <a:t>واقتصادي</a:t>
            </a:r>
            <a:r>
              <a:rPr lang="ar-SA" b="1" dirty="0"/>
              <a:t> </a:t>
            </a:r>
            <a:r>
              <a:rPr lang="ar-SA" dirty="0"/>
              <a:t>القرن</a:t>
            </a:r>
            <a:r>
              <a:rPr lang="ar-SA" b="1" dirty="0"/>
              <a:t> </a:t>
            </a:r>
            <a:r>
              <a:rPr lang="ar-SA" dirty="0"/>
              <a:t>العشرين،</a:t>
            </a:r>
            <a:r>
              <a:rPr lang="ar-SA" b="1" dirty="0"/>
              <a:t> </a:t>
            </a:r>
            <a:r>
              <a:rPr lang="ar-SA" dirty="0"/>
              <a:t>فقد</a:t>
            </a:r>
            <a:r>
              <a:rPr lang="ar-SA" b="1" dirty="0"/>
              <a:t> </a:t>
            </a:r>
            <a:r>
              <a:rPr lang="ar-SA" dirty="0"/>
              <a:t>مهدت</a:t>
            </a:r>
            <a:r>
              <a:rPr lang="ar-SA" b="1" dirty="0"/>
              <a:t> </a:t>
            </a:r>
            <a:r>
              <a:rPr lang="ar-SA" dirty="0"/>
              <a:t>آراؤه</a:t>
            </a:r>
            <a:r>
              <a:rPr lang="ar-SA" b="1" dirty="0"/>
              <a:t> </a:t>
            </a:r>
            <a:r>
              <a:rPr lang="ar-SA" dirty="0"/>
              <a:t>لنقل</a:t>
            </a:r>
            <a:r>
              <a:rPr lang="ar-SA" b="1" dirty="0"/>
              <a:t> </a:t>
            </a:r>
            <a:r>
              <a:rPr lang="ar-SA" dirty="0"/>
              <a:t>دور</a:t>
            </a:r>
            <a:r>
              <a:rPr lang="ar-SA" b="1" dirty="0"/>
              <a:t> </a:t>
            </a:r>
            <a:r>
              <a:rPr lang="ar-SA" dirty="0"/>
              <a:t>التعليم</a:t>
            </a:r>
            <a:r>
              <a:rPr lang="ar-SA" b="1" dirty="0"/>
              <a:t> </a:t>
            </a:r>
            <a:r>
              <a:rPr lang="ar-SA" dirty="0"/>
              <a:t>من</a:t>
            </a:r>
            <a:r>
              <a:rPr lang="ar-SA" b="1" dirty="0"/>
              <a:t> </a:t>
            </a:r>
            <a:r>
              <a:rPr lang="ar-SA" dirty="0"/>
              <a:t>كونه</a:t>
            </a:r>
            <a:r>
              <a:rPr lang="ar-SA" b="1" dirty="0"/>
              <a:t> </a:t>
            </a:r>
            <a:r>
              <a:rPr lang="ar-SA" dirty="0"/>
              <a:t>عاملا</a:t>
            </a:r>
            <a:r>
              <a:rPr lang="ar-SA" b="1" dirty="0"/>
              <a:t> </a:t>
            </a:r>
            <a:r>
              <a:rPr lang="ar-SA" dirty="0"/>
              <a:t>خارجيا</a:t>
            </a:r>
            <a:r>
              <a:rPr lang="ar-SA" b="1" dirty="0"/>
              <a:t> </a:t>
            </a:r>
            <a:r>
              <a:rPr lang="ar-SA" dirty="0"/>
              <a:t>في</a:t>
            </a:r>
            <a:r>
              <a:rPr lang="ar-SA" b="1" dirty="0"/>
              <a:t> </a:t>
            </a:r>
            <a:r>
              <a:rPr lang="ar-SA" dirty="0"/>
              <a:t>النمو</a:t>
            </a:r>
            <a:r>
              <a:rPr lang="ar-SA" b="1" dirty="0"/>
              <a:t> </a:t>
            </a:r>
            <a:r>
              <a:rPr lang="ar-SA" dirty="0"/>
              <a:t>الاقتصادي</a:t>
            </a:r>
            <a:r>
              <a:rPr lang="ar-SA" b="1" dirty="0"/>
              <a:t> </a:t>
            </a:r>
            <a:r>
              <a:rPr lang="ar-SA" dirty="0"/>
              <a:t>إلى</a:t>
            </a:r>
            <a:r>
              <a:rPr lang="ar-SA" b="1" dirty="0"/>
              <a:t> </a:t>
            </a:r>
            <a:r>
              <a:rPr lang="ar-SA" dirty="0"/>
              <a:t>اعتباره</a:t>
            </a:r>
            <a:r>
              <a:rPr lang="ar-SA" b="1" dirty="0"/>
              <a:t> </a:t>
            </a:r>
            <a:r>
              <a:rPr lang="ar-SA" dirty="0"/>
              <a:t>عاملا</a:t>
            </a:r>
            <a:r>
              <a:rPr lang="ar-SA" b="1" dirty="0"/>
              <a:t> </a:t>
            </a:r>
            <a:r>
              <a:rPr lang="ar-SA" dirty="0"/>
              <a:t>من</a:t>
            </a:r>
            <a:r>
              <a:rPr lang="ar-SA" b="1" dirty="0"/>
              <a:t> </a:t>
            </a:r>
            <a:r>
              <a:rPr lang="ar-SA" dirty="0"/>
              <a:t>العوامل</a:t>
            </a:r>
            <a:r>
              <a:rPr lang="ar-SA" b="1" dirty="0"/>
              <a:t> </a:t>
            </a:r>
            <a:r>
              <a:rPr lang="ar-SA" dirty="0"/>
              <a:t>المباشرة</a:t>
            </a:r>
            <a:r>
              <a:rPr lang="ar-SA" b="1" dirty="0"/>
              <a:t> </a:t>
            </a:r>
            <a:r>
              <a:rPr lang="ar-SA" dirty="0"/>
              <a:t>التي</a:t>
            </a:r>
            <a:r>
              <a:rPr lang="ar-SA" b="1" dirty="0"/>
              <a:t> </a:t>
            </a:r>
            <a:r>
              <a:rPr lang="ar-SA" dirty="0"/>
              <a:t>تدخل</a:t>
            </a:r>
            <a:r>
              <a:rPr lang="ar-SA" b="1" dirty="0"/>
              <a:t> </a:t>
            </a:r>
            <a:r>
              <a:rPr lang="ar-SA" dirty="0"/>
              <a:t>في</a:t>
            </a:r>
            <a:r>
              <a:rPr lang="ar-SA" b="1" dirty="0"/>
              <a:t> </a:t>
            </a:r>
            <a:r>
              <a:rPr lang="ar-SA" dirty="0"/>
              <a:t>العوامل</a:t>
            </a:r>
            <a:r>
              <a:rPr lang="ar-SA" b="1" dirty="0"/>
              <a:t> </a:t>
            </a:r>
            <a:r>
              <a:rPr lang="ar-SA" dirty="0"/>
              <a:t>الإنتاجية،حيث </a:t>
            </a:r>
            <a:r>
              <a:rPr lang="ar-SA" b="1" dirty="0"/>
              <a:t> </a:t>
            </a:r>
            <a:r>
              <a:rPr lang="ar-DZ" dirty="0"/>
              <a:t>وصف التعليم من حيث انه استثمارا قوميا </a:t>
            </a:r>
            <a:r>
              <a:rPr lang="ar-DZ" dirty="0" err="1"/>
              <a:t>و</a:t>
            </a:r>
            <a:r>
              <a:rPr lang="ar-DZ" dirty="0"/>
              <a:t> تمثل أقوى  صور رأس المال عطاء بالنسبة للمجتمع،</a:t>
            </a:r>
            <a:r>
              <a:rPr lang="ar-SA" dirty="0"/>
              <a:t>أيضا</a:t>
            </a:r>
            <a:r>
              <a:rPr lang="ar-SA" b="1" dirty="0"/>
              <a:t> </a:t>
            </a:r>
            <a:r>
              <a:rPr lang="ar-SA" dirty="0"/>
              <a:t>فقد</a:t>
            </a:r>
            <a:r>
              <a:rPr lang="ar-SA" b="1" dirty="0"/>
              <a:t> </a:t>
            </a:r>
            <a:r>
              <a:rPr lang="ar-SA" dirty="0"/>
              <a:t>نبه</a:t>
            </a:r>
            <a:r>
              <a:rPr lang="ar-SA" b="1" dirty="0"/>
              <a:t> </a:t>
            </a:r>
            <a:r>
              <a:rPr lang="ar-SA" dirty="0"/>
              <a:t>إلى</a:t>
            </a:r>
            <a:r>
              <a:rPr lang="ar-SA" b="1" dirty="0"/>
              <a:t> </a:t>
            </a:r>
            <a:r>
              <a:rPr lang="ar-SA" dirty="0"/>
              <a:t>أن</a:t>
            </a:r>
            <a:r>
              <a:rPr lang="ar-SA" b="1" dirty="0"/>
              <a:t> </a:t>
            </a:r>
            <a:r>
              <a:rPr lang="ar-SA" dirty="0"/>
              <a:t>التباين</a:t>
            </a:r>
            <a:r>
              <a:rPr lang="ar-SA" b="1" dirty="0"/>
              <a:t> </a:t>
            </a:r>
            <a:r>
              <a:rPr lang="ar-SA" dirty="0"/>
              <a:t>في</a:t>
            </a:r>
            <a:r>
              <a:rPr lang="ar-SA" b="1" dirty="0"/>
              <a:t> </a:t>
            </a:r>
            <a:r>
              <a:rPr lang="ar-SA" dirty="0"/>
              <a:t>نوعية</a:t>
            </a:r>
            <a:r>
              <a:rPr lang="ar-SA" b="1" dirty="0"/>
              <a:t> </a:t>
            </a:r>
            <a:r>
              <a:rPr lang="ar-SA" dirty="0"/>
              <a:t>عمل</a:t>
            </a:r>
            <a:r>
              <a:rPr lang="ar-SA" b="1" dirty="0"/>
              <a:t> </a:t>
            </a:r>
            <a:r>
              <a:rPr lang="ar-SA" dirty="0"/>
              <a:t>العمال</a:t>
            </a:r>
            <a:r>
              <a:rPr lang="ar-SA" b="1" dirty="0"/>
              <a:t> </a:t>
            </a:r>
            <a:r>
              <a:rPr lang="ar-SA" dirty="0"/>
              <a:t>يفسر</a:t>
            </a:r>
            <a:r>
              <a:rPr lang="ar-SA" b="1" dirty="0"/>
              <a:t> </a:t>
            </a:r>
            <a:r>
              <a:rPr lang="ar-SA" dirty="0"/>
              <a:t>التفاوت</a:t>
            </a:r>
            <a:r>
              <a:rPr lang="ar-SA" b="1" dirty="0"/>
              <a:t> </a:t>
            </a:r>
            <a:r>
              <a:rPr lang="ar-SA" dirty="0"/>
              <a:t>في</a:t>
            </a:r>
            <a:r>
              <a:rPr lang="ar-SA" b="1" dirty="0"/>
              <a:t> </a:t>
            </a:r>
            <a:r>
              <a:rPr lang="ar-SA" dirty="0"/>
              <a:t>أجورهم</a:t>
            </a:r>
            <a:r>
              <a:rPr lang="ar-SA" b="1" dirty="0"/>
              <a:t> </a:t>
            </a:r>
            <a:r>
              <a:rPr lang="ar-SA" dirty="0"/>
              <a:t>في</a:t>
            </a:r>
            <a:r>
              <a:rPr lang="ar-SA" b="1" dirty="0"/>
              <a:t> </a:t>
            </a:r>
            <a:r>
              <a:rPr lang="ar-SA" dirty="0"/>
              <a:t>سوق</a:t>
            </a:r>
            <a:r>
              <a:rPr lang="ar-SA" b="1" dirty="0"/>
              <a:t> </a:t>
            </a:r>
            <a:r>
              <a:rPr lang="ar-SA" dirty="0"/>
              <a:t>العمل،</a:t>
            </a:r>
            <a:r>
              <a:rPr lang="ar-SA" b="1" dirty="0"/>
              <a:t> </a:t>
            </a:r>
            <a:r>
              <a:rPr lang="ar-SA" dirty="0"/>
              <a:t>وهو</a:t>
            </a:r>
            <a:r>
              <a:rPr lang="ar-SA" b="1" dirty="0"/>
              <a:t> </a:t>
            </a:r>
            <a:r>
              <a:rPr lang="ar-SA" dirty="0"/>
              <a:t>يرجع</a:t>
            </a:r>
            <a:r>
              <a:rPr lang="ar-SA" b="1" dirty="0"/>
              <a:t> </a:t>
            </a:r>
            <a:r>
              <a:rPr lang="ar-SA" dirty="0"/>
              <a:t>أساسا</a:t>
            </a:r>
            <a:r>
              <a:rPr lang="ar-SA" b="1" dirty="0"/>
              <a:t> </a:t>
            </a:r>
            <a:r>
              <a:rPr lang="ar-SA" dirty="0"/>
              <a:t>إلى</a:t>
            </a:r>
            <a:r>
              <a:rPr lang="ar-SA" b="1" dirty="0"/>
              <a:t> </a:t>
            </a:r>
            <a:r>
              <a:rPr lang="ar-SA" dirty="0"/>
              <a:t>تباين</a:t>
            </a:r>
            <a:r>
              <a:rPr lang="ar-SA" b="1" dirty="0"/>
              <a:t> </a:t>
            </a:r>
            <a:r>
              <a:rPr lang="ar-SA" dirty="0"/>
              <a:t>المستويات التعليمية</a:t>
            </a:r>
            <a:r>
              <a:rPr lang="ar-SA" b="1" dirty="0"/>
              <a:t> </a:t>
            </a:r>
            <a:r>
              <a:rPr lang="ar-SA" dirty="0" smtClean="0"/>
              <a:t>عندهم.</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77500" lnSpcReduction="20000"/>
          </a:bodyPr>
          <a:lstStyle/>
          <a:p>
            <a:pPr algn="just" rtl="1"/>
            <a:r>
              <a:rPr lang="ar-DZ" dirty="0"/>
              <a:t>" أما"</a:t>
            </a:r>
            <a:r>
              <a:rPr lang="ar-DZ" b="1" dirty="0"/>
              <a:t> </a:t>
            </a:r>
            <a:r>
              <a:rPr lang="ar-DZ" dirty="0"/>
              <a:t>"</a:t>
            </a:r>
            <a:r>
              <a:rPr lang="fr-FR" b="1" dirty="0"/>
              <a:t> </a:t>
            </a:r>
            <a:r>
              <a:rPr lang="fr-FR" b="1" dirty="0" err="1"/>
              <a:t>W.Petty</a:t>
            </a:r>
            <a:r>
              <a:rPr lang="ar-DZ" b="1" dirty="0"/>
              <a:t> "</a:t>
            </a:r>
            <a:r>
              <a:rPr lang="ar-DZ" dirty="0"/>
              <a:t> فكانت له محاولات جادة لتقدير قيمة الكائن الإنساني منها محاولة "بيتي "الذي بنا تقديراته على أساسه إن أجمالي مكاسب  العمل هي البقية المتبقية  للنفقات الكلية  بعد خصم الإرباح من الأرض </a:t>
            </a:r>
            <a:r>
              <a:rPr lang="ar-DZ" dirty="0" err="1"/>
              <a:t>و</a:t>
            </a:r>
            <a:r>
              <a:rPr lang="ar-DZ" dirty="0"/>
              <a:t> مصادر أخرى </a:t>
            </a:r>
            <a:r>
              <a:rPr lang="ar-DZ" dirty="0" err="1"/>
              <a:t>و</a:t>
            </a:r>
            <a:r>
              <a:rPr lang="ar-DZ" dirty="0"/>
              <a:t> كذلك قيمة البشر تساوي عشرين مرة قدرة مكاسب العمل السنوي العالية ."     </a:t>
            </a:r>
            <a:endParaRPr lang="fr-FR" dirty="0"/>
          </a:p>
          <a:p>
            <a:pPr algn="just" rtl="1"/>
            <a:r>
              <a:rPr lang="ar-DZ" dirty="0"/>
              <a:t>          أما عند " </a:t>
            </a:r>
            <a:r>
              <a:rPr lang="fr-FR" b="1" dirty="0" err="1"/>
              <a:t>K.Marx</a:t>
            </a:r>
            <a:r>
              <a:rPr lang="ar-DZ" b="1" dirty="0"/>
              <a:t>"</a:t>
            </a:r>
            <a:r>
              <a:rPr lang="ar-DZ" dirty="0"/>
              <a:t> فاحتل عنصر العمل البشري أو الإنساني بمفهومه الواسع مكان الصدارة في الفكر الماركسي </a:t>
            </a:r>
            <a:r>
              <a:rPr lang="ar-DZ" dirty="0" err="1"/>
              <a:t>و</a:t>
            </a:r>
            <a:r>
              <a:rPr lang="ar-DZ" dirty="0"/>
              <a:t> قد انعكست أهمية النضرة الماركسية للإنسان في الأهمية القصوى التي أولها الفكر الماركسي للتربية باعتبار دورها الخلاق في إعداد </a:t>
            </a:r>
            <a:r>
              <a:rPr lang="ar-DZ" dirty="0" err="1"/>
              <a:t>و</a:t>
            </a:r>
            <a:r>
              <a:rPr lang="ar-DZ" dirty="0"/>
              <a:t> تكوين الإنسان </a:t>
            </a:r>
            <a:r>
              <a:rPr lang="ar-DZ" dirty="0" err="1"/>
              <a:t>و</a:t>
            </a:r>
            <a:r>
              <a:rPr lang="ar-DZ" dirty="0"/>
              <a:t> تنمية قدراته الذهنية </a:t>
            </a:r>
            <a:r>
              <a:rPr lang="ar-DZ" dirty="0" err="1"/>
              <a:t>و</a:t>
            </a:r>
            <a:r>
              <a:rPr lang="ar-DZ" dirty="0"/>
              <a:t> الفكرية بشكل خاص .</a:t>
            </a:r>
            <a:endParaRPr lang="fr-FR" dirty="0"/>
          </a:p>
          <a:p>
            <a:pPr algn="just" rtl="1"/>
            <a:r>
              <a:rPr lang="ar-DZ" dirty="0"/>
              <a:t>          في حين"</a:t>
            </a:r>
            <a:r>
              <a:rPr lang="ar-DZ" b="1" dirty="0"/>
              <a:t> </a:t>
            </a:r>
            <a:r>
              <a:rPr lang="fr-FR" b="1" dirty="0" err="1"/>
              <a:t>Maltus</a:t>
            </a:r>
            <a:r>
              <a:rPr lang="ar-DZ" b="1" dirty="0"/>
              <a:t>"</a:t>
            </a:r>
            <a:r>
              <a:rPr lang="ar-DZ" dirty="0"/>
              <a:t> جاءوا ليؤكدوا من جديد أهمية التربية </a:t>
            </a:r>
            <a:r>
              <a:rPr lang="ar-DZ" dirty="0" err="1"/>
              <a:t>و</a:t>
            </a:r>
            <a:r>
              <a:rPr lang="ar-DZ" dirty="0"/>
              <a:t> مكانتها كعامل من عوامل التنمية الاقتصادية </a:t>
            </a:r>
            <a:r>
              <a:rPr lang="ar-DZ" dirty="0" err="1"/>
              <a:t>و</a:t>
            </a:r>
            <a:r>
              <a:rPr lang="ar-DZ" dirty="0"/>
              <a:t> إذا تتبعنا آرائهم لوجدنا إنهم يشربون إلى دور التربية في تنظيم العلاقة بين نمو السكان </a:t>
            </a:r>
            <a:r>
              <a:rPr lang="ar-DZ" dirty="0" err="1"/>
              <a:t>و</a:t>
            </a:r>
            <a:r>
              <a:rPr lang="ar-DZ" dirty="0"/>
              <a:t> نمو الموارد الطبيعية ،إلا أن كتابتهم لم تتعرض بشكل صريح لفكرة الاستثمار البشري .</a:t>
            </a:r>
            <a:endParaRPr lang="fr-FR" dirty="0"/>
          </a:p>
          <a:p>
            <a:pPr algn="just" rtl="1"/>
            <a:r>
              <a:rPr lang="ar-SA" dirty="0"/>
              <a:t>فاروق عبده فليه ،اقتصاديات التعليم:مبادئ راسخة واتجاهات حديثة،دار المسيرة للنشر </a:t>
            </a:r>
            <a:r>
              <a:rPr lang="ar-SA" dirty="0" err="1"/>
              <a:t>و</a:t>
            </a:r>
            <a:r>
              <a:rPr lang="ar-SA" dirty="0"/>
              <a:t> التوزيع ،عمان 2003،ص17-18-</a:t>
            </a:r>
            <a:endParaRPr lang="fr-FR" dirty="0"/>
          </a:p>
          <a:p>
            <a:pPr algn="just"/>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77500" lnSpcReduction="20000"/>
          </a:bodyPr>
          <a:lstStyle/>
          <a:p>
            <a:pPr algn="just" rtl="1"/>
            <a:r>
              <a:rPr lang="ar-DZ" dirty="0"/>
              <a:t>أما</a:t>
            </a:r>
            <a:r>
              <a:rPr lang="ar-DZ" b="1" dirty="0"/>
              <a:t> </a:t>
            </a:r>
            <a:r>
              <a:rPr lang="ar-DZ" dirty="0"/>
              <a:t>"</a:t>
            </a:r>
            <a:r>
              <a:rPr lang="fr-FR" b="1" dirty="0"/>
              <a:t> </a:t>
            </a:r>
            <a:r>
              <a:rPr lang="fr-FR" b="1" dirty="0" err="1"/>
              <a:t>I.Fisher</a:t>
            </a:r>
            <a:r>
              <a:rPr lang="ar-DZ" dirty="0"/>
              <a:t> " ادخل في نظريته رأس المال المعنون (العنصر الإنساني )ضمن عناصر رأس المال .و قد أكد "فيشر" وجوب استخدام رأس المال الإنساني أينما وجد </a:t>
            </a:r>
            <a:r>
              <a:rPr lang="ar-DZ" dirty="0" err="1"/>
              <a:t>و</a:t>
            </a:r>
            <a:r>
              <a:rPr lang="ar-DZ" dirty="0"/>
              <a:t> إذا كان رأس المال هو الرصيد الذي يؤدي إلى مزيد من الدخل بمضي الوقت فان الأموال التي تنفق على التعليم تؤدي إلى مزيد من الدخل من وجهة نضر الفرد </a:t>
            </a:r>
            <a:r>
              <a:rPr lang="ar-DZ" dirty="0" err="1"/>
              <a:t>و</a:t>
            </a:r>
            <a:r>
              <a:rPr lang="ar-DZ" dirty="0"/>
              <a:t> المجتمع </a:t>
            </a:r>
            <a:r>
              <a:rPr lang="ar-DZ" dirty="0" err="1"/>
              <a:t>و</a:t>
            </a:r>
            <a:r>
              <a:rPr lang="ar-DZ" dirty="0"/>
              <a:t> هي بهذا المعنى تعتبر نوعا من أنواع المال باعتبار العنصر البشري يمثل الوعاء الذي ترصد فيه هده الأموال." </a:t>
            </a:r>
            <a:endParaRPr lang="fr-FR" dirty="0"/>
          </a:p>
          <a:p>
            <a:pPr algn="just" rtl="1"/>
            <a:r>
              <a:rPr lang="ar-SA" b="1" dirty="0"/>
              <a:t>"  </a:t>
            </a:r>
            <a:r>
              <a:rPr lang="ar-SA" dirty="0"/>
              <a:t>لكن تكاد تكون أبحاث" </a:t>
            </a:r>
            <a:r>
              <a:rPr lang="fr-FR" b="1" dirty="0" err="1"/>
              <a:t>T.Schultz</a:t>
            </a:r>
            <a:r>
              <a:rPr lang="ar-SA" b="1" dirty="0"/>
              <a:t>"</a:t>
            </a:r>
            <a:r>
              <a:rPr lang="ar-SA" dirty="0"/>
              <a:t> أستاذ الاقتصاد في جامعة شيكاغو من الأبحاث الرائدة في مجال قياس العائد الاقتصادي للتعليم، فقد اتجه في أبحاثه الرائدة إلى فكرة الاستثمار في البشر بطريقة مباشرة وتمكن من عرض هذه الثورة الجديدة - ثورة الاستثمار البشري - بالتفصيل في كتابه </a:t>
            </a:r>
            <a:r>
              <a:rPr lang="fr-FR" b="1" dirty="0"/>
              <a:t>«</a:t>
            </a:r>
            <a:r>
              <a:rPr lang="ar-SA" dirty="0"/>
              <a:t>القيمة الاقتصادية للتربية» لقد ذكر أن الاهتمام بهذا الموضوع قد بدأ خلال عام 56 - 957‏1م حين استرعى نظره عجز الوسائل المستخدمة عن تغير زيادة الإنتاج بمضي الوقت فقد ركز في أبحاثه على قياس الزيادة في الإنتاج وظاهرة التحسن التي سادت الولايات المتحدة الأمريكية خلال تلك الفترة والتي أرجعها </a:t>
            </a:r>
            <a:r>
              <a:rPr lang="ar-SA" dirty="0" err="1"/>
              <a:t>ز</a:t>
            </a:r>
            <a:r>
              <a:rPr lang="ar-SA" dirty="0"/>
              <a:t> إلى زيادة استثمار الأمريكيين لأموالهم في أنفسهم واعتبر أن هذا الاستثمار هو الذي يفسر ما تتميز </a:t>
            </a:r>
            <a:r>
              <a:rPr lang="ar-SA" dirty="0" err="1"/>
              <a:t>به</a:t>
            </a:r>
            <a:r>
              <a:rPr lang="ar-SA" dirty="0"/>
              <a:t> ظاهرة النمو الاقتصادي في تلك البلاد وأن مفتاح الاستثمار البشري يكمن في </a:t>
            </a:r>
            <a:r>
              <a:rPr lang="ar-SA" dirty="0" smtClean="0"/>
              <a:t>التربية.</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txBody>
          <a:bodyPr>
            <a:normAutofit fontScale="90000"/>
          </a:bodyPr>
          <a:lstStyle/>
          <a:p>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مفهوم رأس المال البشري</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Espace réservé du contenu 2"/>
          <p:cNvSpPr>
            <a:spLocks noGrp="1"/>
          </p:cNvSpPr>
          <p:nvPr>
            <p:ph idx="1"/>
          </p:nvPr>
        </p:nvSpPr>
        <p:spPr>
          <a:xfrm>
            <a:off x="457200" y="1142984"/>
            <a:ext cx="8229600" cy="4983179"/>
          </a:xfrm>
        </p:spPr>
        <p:txBody>
          <a:bodyPr/>
          <a:lstStyle/>
          <a:p>
            <a:pPr algn="r" rtl="1"/>
            <a:r>
              <a:rPr lang="ar-SA" dirty="0"/>
              <a:t>وينسب</a:t>
            </a:r>
            <a:r>
              <a:rPr lang="fr-FR" dirty="0"/>
              <a:t> Ashton </a:t>
            </a:r>
            <a:r>
              <a:rPr lang="ar-SA" dirty="0"/>
              <a:t>رأس المال البشري في المنظمة إلى المعارف والمهارات والخبرات المتراكمة عند العاملين التي تخلق مهارات القيادة والقدرة على حل المشاكل واتخاذ القرارات الرشيدة والتعامل مع </a:t>
            </a:r>
            <a:r>
              <a:rPr lang="ar-SA" dirty="0" smtClean="0"/>
              <a:t>المخاطر </a:t>
            </a:r>
            <a:r>
              <a:rPr lang="ar-SA" dirty="0"/>
              <a:t>و بالتالي فان </a:t>
            </a:r>
            <a:r>
              <a:rPr lang="ar-SA" dirty="0" smtClean="0"/>
              <a:t>رأس </a:t>
            </a:r>
            <a:r>
              <a:rPr lang="ar-SA" dirty="0"/>
              <a:t>المال البشري </a:t>
            </a:r>
            <a:r>
              <a:rPr lang="ar-DZ" dirty="0"/>
              <a:t>يتضمن المعارف </a:t>
            </a:r>
            <a:r>
              <a:rPr lang="ar-DZ" dirty="0" err="1"/>
              <a:t>و</a:t>
            </a:r>
            <a:r>
              <a:rPr lang="ar-DZ" dirty="0"/>
              <a:t> الخبرات </a:t>
            </a:r>
            <a:r>
              <a:rPr lang="ar-DZ" dirty="0" err="1"/>
              <a:t>و</a:t>
            </a:r>
            <a:r>
              <a:rPr lang="ar-DZ" dirty="0"/>
              <a:t> المهارات </a:t>
            </a:r>
            <a:r>
              <a:rPr lang="ar-DZ" dirty="0" err="1"/>
              <a:t>و</a:t>
            </a:r>
            <a:r>
              <a:rPr lang="ar-DZ" dirty="0"/>
              <a:t> القدرات </a:t>
            </a:r>
            <a:r>
              <a:rPr lang="ar-DZ" dirty="0" err="1" smtClean="0"/>
              <a:t>الابتكاري</a:t>
            </a:r>
            <a:r>
              <a:rPr lang="ar-SA" dirty="0" smtClean="0"/>
              <a:t>ة</a:t>
            </a:r>
            <a:r>
              <a:rPr lang="ar-DZ" dirty="0" smtClean="0"/>
              <a:t> </a:t>
            </a:r>
            <a:r>
              <a:rPr lang="ar-DZ" dirty="0"/>
              <a:t>و </a:t>
            </a:r>
            <a:r>
              <a:rPr lang="ar-DZ" dirty="0" smtClean="0"/>
              <a:t>الإبداعية </a:t>
            </a:r>
            <a:r>
              <a:rPr lang="ar-DZ" dirty="0"/>
              <a:t>لدى العاملين داخل المنظمة.</a:t>
            </a:r>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تعريف الابتكار المالي </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Espace réservé du contenu 2"/>
          <p:cNvSpPr>
            <a:spLocks noGrp="1"/>
          </p:cNvSpPr>
          <p:nvPr>
            <p:ph idx="1"/>
          </p:nvPr>
        </p:nvSpPr>
        <p:spPr>
          <a:xfrm>
            <a:off x="457200" y="1285860"/>
            <a:ext cx="8229600" cy="4840303"/>
          </a:xfrm>
        </p:spPr>
        <p:txBody>
          <a:bodyPr/>
          <a:lstStyle/>
          <a:p>
            <a:pPr algn="just" rtl="1"/>
            <a:r>
              <a:rPr lang="ar-DZ" dirty="0"/>
              <a:t>يرى </a:t>
            </a:r>
            <a:r>
              <a:rPr lang="fr-FR" dirty="0"/>
              <a:t>Jean-Paul ABRAHAM</a:t>
            </a:r>
            <a:r>
              <a:rPr lang="ar-DZ" dirty="0"/>
              <a:t> في الابتكار المالي أنه " مصطلح جديد </a:t>
            </a:r>
            <a:r>
              <a:rPr lang="ar-DZ" dirty="0" err="1"/>
              <a:t>و</a:t>
            </a:r>
            <a:r>
              <a:rPr lang="ar-DZ" dirty="0"/>
              <a:t> لكنه تتمة للفكرة التي دافع عنها طويلا</a:t>
            </a:r>
            <a:r>
              <a:rPr lang="fr-FR" dirty="0"/>
              <a:t> Schumpeter  </a:t>
            </a:r>
            <a:r>
              <a:rPr lang="ar-DZ" dirty="0"/>
              <a:t> لما لها من علاقة غير مباشرة على النمو الاقتصادي، </a:t>
            </a:r>
            <a:r>
              <a:rPr lang="ar-DZ" dirty="0" err="1"/>
              <a:t>اذ</a:t>
            </a:r>
            <a:r>
              <a:rPr lang="ar-DZ" dirty="0"/>
              <a:t> يأخذ </a:t>
            </a:r>
            <a:r>
              <a:rPr lang="ar-DZ" dirty="0" err="1"/>
              <a:t>الابداع</a:t>
            </a:r>
            <a:r>
              <a:rPr lang="ar-DZ" dirty="0"/>
              <a:t> المالي سمة النهضة التقنية الداخلية المعنوية </a:t>
            </a:r>
            <a:r>
              <a:rPr lang="ar-DZ" dirty="0" err="1"/>
              <a:t>و</a:t>
            </a:r>
            <a:r>
              <a:rPr lang="ar-DZ" dirty="0"/>
              <a:t> من الممكن أن يأخذ الطابع المدمر</a:t>
            </a:r>
            <a:endParaRPr lang="fr-FR" dirty="0"/>
          </a:p>
          <a:p>
            <a:pPr algn="just" rtl="1"/>
            <a:r>
              <a:rPr lang="ar-DZ" dirty="0"/>
              <a:t>و يقصد </a:t>
            </a:r>
            <a:r>
              <a:rPr lang="ar-DZ" dirty="0" err="1"/>
              <a:t>به</a:t>
            </a:r>
            <a:r>
              <a:rPr lang="ar-DZ" dirty="0"/>
              <a:t> أيضا أنه عملية فكرية منفردة تساهم في </a:t>
            </a:r>
            <a:r>
              <a:rPr lang="ar-DZ" dirty="0" err="1"/>
              <a:t>احداث</a:t>
            </a:r>
            <a:r>
              <a:rPr lang="ar-DZ" dirty="0"/>
              <a:t> نقلة نوعية في المجالات المالية على المستويين الكلي </a:t>
            </a:r>
            <a:r>
              <a:rPr lang="ar-DZ" dirty="0" err="1"/>
              <a:t>و</a:t>
            </a:r>
            <a:r>
              <a:rPr lang="ar-DZ" dirty="0"/>
              <a:t> الجزئي تجمع بين المعرفة المتألقة </a:t>
            </a:r>
            <a:r>
              <a:rPr lang="ar-DZ" dirty="0" err="1"/>
              <a:t>و</a:t>
            </a:r>
            <a:r>
              <a:rPr lang="ar-DZ" dirty="0"/>
              <a:t> العمل الخلاق القادر على تطبيق </a:t>
            </a:r>
            <a:r>
              <a:rPr lang="ar-DZ" dirty="0" err="1"/>
              <a:t>الافكار</a:t>
            </a:r>
            <a:r>
              <a:rPr lang="ar-DZ" dirty="0"/>
              <a:t> الجديدة يقودها </a:t>
            </a:r>
            <a:r>
              <a:rPr lang="ar-DZ" dirty="0" err="1"/>
              <a:t>اشخاص</a:t>
            </a:r>
            <a:r>
              <a:rPr lang="ar-DZ" dirty="0"/>
              <a:t> متميزون</a:t>
            </a: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ar-DZ"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تصنيف الابتكارات المالية</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Espace réservé du contenu 5"/>
          <p:cNvGraphicFramePr>
            <a:graphicFrameLocks noGrp="1"/>
          </p:cNvGraphicFramePr>
          <p:nvPr>
            <p:ph idx="1"/>
          </p:nvPr>
        </p:nvGraphicFramePr>
        <p:xfrm>
          <a:off x="457200" y="1000108"/>
          <a:ext cx="8229600" cy="5126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428604"/>
          <a:ext cx="8229600" cy="5697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1464</Words>
  <Application>Microsoft Office PowerPoint</Application>
  <PresentationFormat>Affichage à l'écran (4:3)</PresentationFormat>
  <Paragraphs>53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الملتقى الوطني  استراتجيات تطوير و تعزيز الحوكمة المالية في المؤسسات الاقتصادية  جامعة غرداية  </vt:lpstr>
      <vt:lpstr>المقدمة:</vt:lpstr>
      <vt:lpstr>الاستثمار في رأس المال البشري</vt:lpstr>
      <vt:lpstr>Diapositive 4</vt:lpstr>
      <vt:lpstr>Diapositive 5</vt:lpstr>
      <vt:lpstr>مفهوم رأس المال البشري</vt:lpstr>
      <vt:lpstr>تعريف الابتكار المالي </vt:lpstr>
      <vt:lpstr>تصنيف الابتكارات المالية</vt:lpstr>
      <vt:lpstr>Diapositive 9</vt:lpstr>
      <vt:lpstr>مساهمة الابتكار المالي  في تحقيق الأداء المتميز للبنوك  </vt:lpstr>
      <vt:lpstr>دور راس المال البشري في تشجيع الابتكار المالي في البنوك</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MICRO</dc:creator>
  <cp:lastModifiedBy>MICRO</cp:lastModifiedBy>
  <cp:revision>8</cp:revision>
  <dcterms:created xsi:type="dcterms:W3CDTF">2024-12-04T17:03:34Z</dcterms:created>
  <dcterms:modified xsi:type="dcterms:W3CDTF">2024-12-04T18:17:53Z</dcterms:modified>
</cp:coreProperties>
</file>