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p:scale>
          <a:sx n="49" d="100"/>
          <a:sy n="49" d="100"/>
        </p:scale>
        <p:origin x="-394" y="216"/>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565525" cy="73183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4660900" y="0"/>
            <a:ext cx="3567113" cy="731838"/>
          </a:xfrm>
          <a:prstGeom prst="rect">
            <a:avLst/>
          </a:prstGeom>
        </p:spPr>
        <p:txBody>
          <a:bodyPr vert="horz" lIns="91440" tIns="45720" rIns="91440" bIns="45720" rtlCol="0"/>
          <a:lstStyle>
            <a:lvl1pPr algn="r">
              <a:defRPr sz="1200"/>
            </a:lvl1pPr>
          </a:lstStyle>
          <a:p>
            <a:fld id="{422E6F62-7D98-44E1-AD07-305C1A7FDA06}" type="datetimeFigureOut">
              <a:rPr lang="en-US" smtClean="0"/>
              <a:t>12/4/2024</a:t>
            </a:fld>
            <a:endParaRPr lang="en-US"/>
          </a:p>
        </p:txBody>
      </p:sp>
      <p:sp>
        <p:nvSpPr>
          <p:cNvPr id="4" name="Espace réservé de l'image des diapositives 3"/>
          <p:cNvSpPr>
            <a:spLocks noGrp="1" noRot="1" noChangeAspect="1"/>
          </p:cNvSpPr>
          <p:nvPr>
            <p:ph type="sldImg" idx="2"/>
          </p:nvPr>
        </p:nvSpPr>
        <p:spPr>
          <a:xfrm>
            <a:off x="-762000" y="1096963"/>
            <a:ext cx="9753600" cy="54864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822325" y="6950075"/>
            <a:ext cx="6584950" cy="6583363"/>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13896975"/>
            <a:ext cx="3565525" cy="73025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4660900" y="13896975"/>
            <a:ext cx="3567113" cy="730250"/>
          </a:xfrm>
          <a:prstGeom prst="rect">
            <a:avLst/>
          </a:prstGeom>
        </p:spPr>
        <p:txBody>
          <a:bodyPr vert="horz" lIns="91440" tIns="45720" rIns="91440" bIns="45720" rtlCol="0" anchor="b"/>
          <a:lstStyle>
            <a:lvl1pPr algn="r">
              <a:defRPr sz="1200"/>
            </a:lvl1pPr>
          </a:lstStyle>
          <a:p>
            <a:fld id="{1953AA76-6C72-447B-8E2F-6E3303AE124F}" type="slidenum">
              <a:rPr lang="en-US" smtClean="0"/>
              <a:t>‹N°›</a:t>
            </a:fld>
            <a:endParaRPr lang="en-US"/>
          </a:p>
        </p:txBody>
      </p:sp>
    </p:spTree>
    <p:extLst>
      <p:ext uri="{BB962C8B-B14F-4D97-AF65-F5344CB8AC3E}">
        <p14:creationId xmlns:p14="http://schemas.microsoft.com/office/powerpoint/2010/main" val="2145209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hemeOverride" Target="../theme/themeOverride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5486400" y="1065133"/>
            <a:ext cx="8306277" cy="2871247"/>
          </a:xfrm>
          <a:prstGeom prst="rect">
            <a:avLst/>
          </a:prstGeom>
          <a:noFill/>
          <a:ln/>
        </p:spPr>
        <p:txBody>
          <a:bodyPr wrap="square" lIns="0" tIns="0" rIns="0" bIns="0" rtlCol="0" anchor="t"/>
          <a:lstStyle/>
          <a:p>
            <a:pPr marL="0" indent="0" algn="ctr">
              <a:lnSpc>
                <a:spcPts val="5500"/>
              </a:lnSpc>
              <a:buNone/>
            </a:pPr>
            <a:r>
              <a:rPr lang="en-US" sz="4400" b="1" kern="0" spc="-89" dirty="0">
                <a:solidFill>
                  <a:srgbClr val="FF0000"/>
                </a:solidFill>
                <a:latin typeface="Source Sans Pro" pitchFamily="34" charset="0"/>
                <a:ea typeface="Source Sans Pro" pitchFamily="34" charset="0"/>
                <a:cs typeface="Source Serif Pro Semi Bold" pitchFamily="34" charset="-120"/>
              </a:rPr>
              <a:t>The Integration of Marketing and Financial Governance: A Strategy for Building Investor Trust and Maximizing Corporate Value</a:t>
            </a:r>
            <a:endParaRPr lang="en-US" sz="4400" b="1" dirty="0">
              <a:solidFill>
                <a:srgbClr val="FF0000"/>
              </a:solidFill>
              <a:latin typeface="Source Sans Pro" pitchFamily="34" charset="0"/>
              <a:ea typeface="Source Sans Pro" pitchFamily="34" charset="0"/>
            </a:endParaRPr>
          </a:p>
        </p:txBody>
      </p:sp>
      <p:sp>
        <p:nvSpPr>
          <p:cNvPr id="4" name="Text 1"/>
          <p:cNvSpPr/>
          <p:nvPr/>
        </p:nvSpPr>
        <p:spPr>
          <a:xfrm>
            <a:off x="6112250" y="4114800"/>
            <a:ext cx="7468553" cy="3568390"/>
          </a:xfrm>
          <a:prstGeom prst="rect">
            <a:avLst/>
          </a:prstGeom>
          <a:noFill/>
          <a:ln/>
        </p:spPr>
        <p:txBody>
          <a:bodyPr wrap="square" lIns="0" tIns="0" rIns="0" bIns="0" rtlCol="0" anchor="t"/>
          <a:lstStyle/>
          <a:p>
            <a:pPr marL="0" indent="0">
              <a:buNone/>
            </a:pPr>
            <a:r>
              <a:rPr lang="en-US" sz="3200" kern="0" spc="-38" dirty="0">
                <a:solidFill>
                  <a:srgbClr val="272525"/>
                </a:solidFill>
                <a:latin typeface="Times New Roman" pitchFamily="18" charset="0"/>
                <a:ea typeface="Source Sans Pro" pitchFamily="34" charset="-122"/>
                <a:cs typeface="Times New Roman" pitchFamily="18" charset="0"/>
              </a:rPr>
              <a:t>This research explores the strategic integration of marketing and financial governance to foster investor trust and maximize corporate value. It examines how aligning financial transparency with effective marketing strategies enhances stakeholder relationships and builds corporate credibility.</a:t>
            </a:r>
            <a:endParaRPr lang="en-US" sz="3200" dirty="0">
              <a:latin typeface="Times New Roman" pitchFamily="18" charset="0"/>
              <a:cs typeface="Times New Roman" pitchFamily="18" charset="0"/>
            </a:endParaRPr>
          </a:p>
        </p:txBody>
      </p:sp>
      <p:sp>
        <p:nvSpPr>
          <p:cNvPr id="5" name="Shape 2"/>
          <p:cNvSpPr/>
          <p:nvPr/>
        </p:nvSpPr>
        <p:spPr>
          <a:xfrm>
            <a:off x="6324124" y="6763345"/>
            <a:ext cx="382905" cy="382905"/>
          </a:xfrm>
          <a:prstGeom prst="roundRect">
            <a:avLst>
              <a:gd name="adj" fmla="val 23878209"/>
            </a:avLst>
          </a:prstGeom>
          <a:noFill/>
          <a:ln w="7620">
            <a:solidFill>
              <a:srgbClr val="FFFFFF"/>
            </a:solidFill>
            <a:prstDash val="solid"/>
          </a:ln>
        </p:spPr>
      </p:sp>
      <p:sp>
        <p:nvSpPr>
          <p:cNvPr id="8" name="Rectangle à coins arrondis 7"/>
          <p:cNvSpPr/>
          <p:nvPr/>
        </p:nvSpPr>
        <p:spPr>
          <a:xfrm>
            <a:off x="9856179" y="7570431"/>
            <a:ext cx="4651557" cy="577410"/>
          </a:xfrm>
          <a:prstGeom prst="roundRect">
            <a:avLst/>
          </a:prstGeom>
          <a:ln/>
        </p:spPr>
        <p:style>
          <a:lnRef idx="3">
            <a:schemeClr val="lt1"/>
          </a:lnRef>
          <a:fillRef idx="1">
            <a:schemeClr val="dk1"/>
          </a:fillRef>
          <a:effectRef idx="1">
            <a:schemeClr val="dk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Dr.HOUICHITI</a:t>
            </a:r>
            <a:r>
              <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 </a:t>
            </a:r>
            <a:r>
              <a:rPr lang="fr-FR"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Dr.MECHERI</a:t>
            </a:r>
            <a:r>
              <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Dr. GULLADEM</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1196448"/>
            <a:ext cx="6820495" cy="704017"/>
          </a:xfrm>
          <a:prstGeom prst="rect">
            <a:avLst/>
          </a:prstGeom>
          <a:noFill/>
          <a:ln/>
        </p:spPr>
        <p:txBody>
          <a:bodyPr wrap="none" lIns="0" tIns="0" rIns="0" bIns="0" rtlCol="0" anchor="t"/>
          <a:lstStyle/>
          <a:p>
            <a:pPr marL="0" indent="0">
              <a:lnSpc>
                <a:spcPts val="5500"/>
              </a:lnSpc>
              <a:buNone/>
            </a:pPr>
            <a:r>
              <a:rPr lang="en-US" sz="4400" b="1" kern="0" spc="-89" dirty="0">
                <a:solidFill>
                  <a:srgbClr val="92D050"/>
                </a:solidFill>
                <a:latin typeface="Source Sans Pro Black" pitchFamily="34" charset="0"/>
                <a:ea typeface="Source Sans Pro Black" pitchFamily="34" charset="0"/>
                <a:cs typeface="Source Serif Pro Semi Bold" pitchFamily="34" charset="-120"/>
              </a:rPr>
              <a:t>Conclusion: A Path Forward</a:t>
            </a:r>
            <a:endParaRPr lang="en-US" sz="4400" b="1" dirty="0">
              <a:solidFill>
                <a:srgbClr val="92D050"/>
              </a:solidFill>
              <a:latin typeface="Source Sans Pro Black" pitchFamily="34" charset="0"/>
              <a:ea typeface="Source Sans Pro Black" pitchFamily="34" charset="0"/>
            </a:endParaRPr>
          </a:p>
        </p:txBody>
      </p:sp>
      <p:sp>
        <p:nvSpPr>
          <p:cNvPr id="4" name="Text 1"/>
          <p:cNvSpPr/>
          <p:nvPr/>
        </p:nvSpPr>
        <p:spPr>
          <a:xfrm>
            <a:off x="223023" y="2627427"/>
            <a:ext cx="8842917" cy="5044611"/>
          </a:xfrm>
          <a:prstGeom prst="rect">
            <a:avLst/>
          </a:prstGeom>
          <a:noFill/>
          <a:ln/>
        </p:spPr>
        <p:txBody>
          <a:bodyPr wrap="square" lIns="0" tIns="0" rIns="0" bIns="0" rtlCol="0" anchor="t"/>
          <a:lstStyle/>
          <a:p>
            <a:pPr marL="0" indent="0">
              <a:buNone/>
            </a:pPr>
            <a:r>
              <a:rPr lang="en-US" sz="3200" kern="0" spc="-38" dirty="0">
                <a:solidFill>
                  <a:srgbClr val="272525"/>
                </a:solidFill>
                <a:latin typeface="Times New Roman" pitchFamily="18" charset="0"/>
                <a:ea typeface="Source Sans Pro" pitchFamily="34" charset="-122"/>
                <a:cs typeface="Times New Roman" pitchFamily="18" charset="0"/>
              </a:rPr>
              <a:t>The integration of marketing and financial governance is crucial for building investor trust and maximizing corporate value. By aligning marketing activities with financial reporting and fostering a culture of transparency, organizations can enhance their credibility, attract investment, and achieve long-term success. This research underscores the importance of embracing this approach and its potential to create a stronger, more sustainable future for businesses.</a:t>
            </a:r>
          </a:p>
        </p:txBody>
      </p:sp>
      <p:sp>
        <p:nvSpPr>
          <p:cNvPr id="5" name="Rectangle à coins arrondis 4"/>
          <p:cNvSpPr/>
          <p:nvPr/>
        </p:nvSpPr>
        <p:spPr>
          <a:xfrm>
            <a:off x="9644306" y="7577882"/>
            <a:ext cx="4651557" cy="577410"/>
          </a:xfrm>
          <a:prstGeom prst="roundRect">
            <a:avLst/>
          </a:prstGeom>
          <a:ln/>
        </p:spPr>
        <p:style>
          <a:lnRef idx="3">
            <a:schemeClr val="lt1"/>
          </a:lnRef>
          <a:fillRef idx="1">
            <a:schemeClr val="dk1"/>
          </a:fillRef>
          <a:effectRef idx="1">
            <a:schemeClr val="dk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Dr.HOUICHITI</a:t>
            </a:r>
            <a:r>
              <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 </a:t>
            </a:r>
            <a:r>
              <a:rPr lang="fr-FR"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Dr.MECHERI</a:t>
            </a:r>
            <a:r>
              <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Dr. GULLADEM</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4149635" y="1261604"/>
            <a:ext cx="6041707" cy="704017"/>
          </a:xfrm>
          <a:prstGeom prst="rect">
            <a:avLst/>
          </a:prstGeom>
          <a:noFill/>
          <a:ln/>
        </p:spPr>
        <p:txBody>
          <a:bodyPr wrap="none" lIns="0" tIns="0" rIns="0" bIns="0" rtlCol="0" anchor="t"/>
          <a:lstStyle/>
          <a:p>
            <a:pPr marL="0" indent="0" algn="ctr">
              <a:lnSpc>
                <a:spcPts val="5500"/>
              </a:lnSpc>
              <a:buNone/>
            </a:pPr>
            <a:r>
              <a:rPr lang="en-US" sz="4400" b="1" kern="0" spc="-89" dirty="0">
                <a:solidFill>
                  <a:srgbClr val="D73AD7"/>
                </a:solidFill>
                <a:latin typeface="Source Sans Pro Black" pitchFamily="34" charset="0"/>
                <a:ea typeface="Source Sans Pro Black" pitchFamily="34" charset="0"/>
                <a:cs typeface="Source Serif Pro Semi Bold" pitchFamily="34" charset="-120"/>
              </a:rPr>
              <a:t>The Need for Integration</a:t>
            </a:r>
            <a:endParaRPr lang="en-US" sz="4400" b="1" dirty="0">
              <a:latin typeface="Source Sans Pro Black" pitchFamily="34" charset="0"/>
              <a:ea typeface="Source Sans Pro Black" pitchFamily="34" charset="0"/>
            </a:endParaRPr>
          </a:p>
        </p:txBody>
      </p:sp>
      <p:sp>
        <p:nvSpPr>
          <p:cNvPr id="3" name="Text 1"/>
          <p:cNvSpPr/>
          <p:nvPr/>
        </p:nvSpPr>
        <p:spPr>
          <a:xfrm>
            <a:off x="926934" y="2568726"/>
            <a:ext cx="2816185" cy="351949"/>
          </a:xfrm>
          <a:prstGeom prst="rect">
            <a:avLst/>
          </a:prstGeom>
          <a:noFill/>
          <a:ln/>
        </p:spPr>
        <p:txBody>
          <a:bodyPr wrap="none" lIns="0" tIns="0" rIns="0" bIns="0" rtlCol="0" anchor="t"/>
          <a:lstStyle/>
          <a:p>
            <a:pPr marL="0" indent="0">
              <a:lnSpc>
                <a:spcPts val="2750"/>
              </a:lnSpc>
              <a:buNone/>
            </a:pPr>
            <a:r>
              <a:rPr lang="en-US" sz="2800" b="1" u="sng" kern="0" spc="-44" dirty="0">
                <a:solidFill>
                  <a:schemeClr val="accent4"/>
                </a:solidFill>
                <a:latin typeface="Segoe UI Black" pitchFamily="34" charset="0"/>
                <a:ea typeface="Segoe UI Black" pitchFamily="34" charset="0"/>
                <a:cs typeface="Source Serif Pro Semi Bold" pitchFamily="34" charset="-120"/>
              </a:rPr>
              <a:t>Market Fragmentation</a:t>
            </a:r>
            <a:endParaRPr lang="en-US" sz="2800" b="1" u="sng" dirty="0">
              <a:solidFill>
                <a:schemeClr val="accent4"/>
              </a:solidFill>
              <a:latin typeface="Segoe UI Black" pitchFamily="34" charset="0"/>
              <a:ea typeface="Segoe UI Black" pitchFamily="34" charset="0"/>
            </a:endParaRPr>
          </a:p>
        </p:txBody>
      </p:sp>
      <p:sp>
        <p:nvSpPr>
          <p:cNvPr id="4" name="Text 2"/>
          <p:cNvSpPr/>
          <p:nvPr/>
        </p:nvSpPr>
        <p:spPr>
          <a:xfrm>
            <a:off x="837723" y="3293807"/>
            <a:ext cx="5117027" cy="4344778"/>
          </a:xfrm>
          <a:prstGeom prst="rect">
            <a:avLst/>
          </a:prstGeom>
          <a:noFill/>
          <a:ln/>
        </p:spPr>
        <p:txBody>
          <a:bodyPr wrap="square" lIns="0" tIns="0" rIns="0" bIns="0" rtlCol="0" anchor="t"/>
          <a:lstStyle/>
          <a:p>
            <a:pPr marL="0" indent="0">
              <a:lnSpc>
                <a:spcPct val="150000"/>
              </a:lnSpc>
              <a:buNone/>
            </a:pPr>
            <a:r>
              <a:rPr lang="en-US" sz="2400" b="1" kern="0" spc="-38" dirty="0">
                <a:solidFill>
                  <a:srgbClr val="272525"/>
                </a:solidFill>
                <a:latin typeface="Times New Roman" pitchFamily="18" charset="0"/>
                <a:ea typeface="Source Sans Pro Black" pitchFamily="34" charset="0"/>
                <a:cs typeface="Times New Roman" pitchFamily="18" charset="0"/>
              </a:rPr>
              <a:t>The marketplace is becoming more interconnected and competitive, raising concerns about the fragmentation between financial and marketing functions. Investors are demanding a market-oriented perspective from companies on how they intend to build trust and maximize value.</a:t>
            </a:r>
            <a:endParaRPr lang="en-US" sz="2400" b="1" dirty="0">
              <a:latin typeface="Times New Roman" pitchFamily="18" charset="0"/>
              <a:ea typeface="Source Sans Pro Black" pitchFamily="34" charset="0"/>
              <a:cs typeface="Times New Roman" pitchFamily="18" charset="0"/>
            </a:endParaRPr>
          </a:p>
        </p:txBody>
      </p:sp>
      <p:sp>
        <p:nvSpPr>
          <p:cNvPr id="5" name="Text 3"/>
          <p:cNvSpPr/>
          <p:nvPr/>
        </p:nvSpPr>
        <p:spPr>
          <a:xfrm>
            <a:off x="9209385" y="2568726"/>
            <a:ext cx="2816185" cy="351949"/>
          </a:xfrm>
          <a:prstGeom prst="rect">
            <a:avLst/>
          </a:prstGeom>
          <a:noFill/>
          <a:ln/>
        </p:spPr>
        <p:txBody>
          <a:bodyPr wrap="none" lIns="0" tIns="0" rIns="0" bIns="0" rtlCol="0" anchor="t"/>
          <a:lstStyle/>
          <a:p>
            <a:pPr>
              <a:lnSpc>
                <a:spcPts val="2750"/>
              </a:lnSpc>
            </a:pPr>
            <a:r>
              <a:rPr lang="en-US" sz="2800" b="1" u="sng" kern="0" spc="-44" dirty="0">
                <a:solidFill>
                  <a:schemeClr val="accent4"/>
                </a:solidFill>
                <a:latin typeface="Segoe UI Black" pitchFamily="34" charset="0"/>
                <a:ea typeface="Segoe UI Black" pitchFamily="34" charset="0"/>
                <a:cs typeface="Source Serif Pro Semi Bold" pitchFamily="34" charset="-120"/>
              </a:rPr>
              <a:t>Investor Expectations</a:t>
            </a:r>
          </a:p>
        </p:txBody>
      </p:sp>
      <p:sp>
        <p:nvSpPr>
          <p:cNvPr id="6" name="Text 4"/>
          <p:cNvSpPr/>
          <p:nvPr/>
        </p:nvSpPr>
        <p:spPr>
          <a:xfrm>
            <a:off x="7627435" y="3104235"/>
            <a:ext cx="5352585" cy="3798370"/>
          </a:xfrm>
          <a:prstGeom prst="rect">
            <a:avLst/>
          </a:prstGeom>
          <a:noFill/>
          <a:ln/>
        </p:spPr>
        <p:txBody>
          <a:bodyPr wrap="square" lIns="0" tIns="0" rIns="0" bIns="0" rtlCol="0" anchor="t"/>
          <a:lstStyle/>
          <a:p>
            <a:pPr>
              <a:lnSpc>
                <a:spcPct val="150000"/>
              </a:lnSpc>
            </a:pPr>
            <a:r>
              <a:rPr lang="en-US" sz="2400" b="1" kern="0" spc="-38" dirty="0">
                <a:solidFill>
                  <a:srgbClr val="272525"/>
                </a:solidFill>
                <a:latin typeface="Times New Roman" pitchFamily="18" charset="0"/>
                <a:ea typeface="Source Sans Pro Black" pitchFamily="34" charset="0"/>
                <a:cs typeface="Times New Roman" pitchFamily="18" charset="0"/>
              </a:rPr>
              <a:t>Investors want to see strategies that focus on factors within a company's control, reflecting a macro view with the strategic goal of enhancing alignment and effectiveness. This perception emphasizes the importance of a unified approach to governance.</a:t>
            </a:r>
          </a:p>
        </p:txBody>
      </p:sp>
      <p:sp>
        <p:nvSpPr>
          <p:cNvPr id="7" name="Rectangle à coins arrondis 6"/>
          <p:cNvSpPr/>
          <p:nvPr/>
        </p:nvSpPr>
        <p:spPr>
          <a:xfrm>
            <a:off x="9856179" y="7570431"/>
            <a:ext cx="4651557" cy="577410"/>
          </a:xfrm>
          <a:prstGeom prst="roundRect">
            <a:avLst/>
          </a:prstGeom>
          <a:ln/>
        </p:spPr>
        <p:style>
          <a:lnRef idx="3">
            <a:schemeClr val="lt1"/>
          </a:lnRef>
          <a:fillRef idx="1">
            <a:schemeClr val="dk1"/>
          </a:fillRef>
          <a:effectRef idx="1">
            <a:schemeClr val="dk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Dr.HOUICHITI</a:t>
            </a:r>
            <a:r>
              <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 </a:t>
            </a:r>
            <a:r>
              <a:rPr lang="fr-FR"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Dr.MECHERI</a:t>
            </a:r>
            <a:r>
              <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Dr. GULLADEM</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5787484" y="1290429"/>
            <a:ext cx="8005194" cy="1408033"/>
          </a:xfrm>
          <a:prstGeom prst="rect">
            <a:avLst/>
          </a:prstGeom>
          <a:noFill/>
          <a:ln/>
        </p:spPr>
        <p:txBody>
          <a:bodyPr wrap="square" lIns="0" tIns="0" rIns="0" bIns="0" rtlCol="0" anchor="t"/>
          <a:lstStyle/>
          <a:p>
            <a:pPr marL="0" indent="0">
              <a:lnSpc>
                <a:spcPts val="5500"/>
              </a:lnSpc>
              <a:buNone/>
            </a:pPr>
            <a:r>
              <a:rPr lang="en-US" sz="4400" b="1" kern="0" spc="-89" dirty="0">
                <a:solidFill>
                  <a:srgbClr val="00B0F0"/>
                </a:solidFill>
                <a:latin typeface="Source Sans Pro Black" pitchFamily="34" charset="0"/>
                <a:ea typeface="Source Sans Pro Black" pitchFamily="34" charset="0"/>
                <a:cs typeface="Source Serif Pro Semi Bold" pitchFamily="34" charset="-120"/>
              </a:rPr>
              <a:t>Defining Corporate Governance</a:t>
            </a:r>
            <a:endParaRPr lang="en-US" sz="4400" b="1" dirty="0">
              <a:solidFill>
                <a:srgbClr val="00B0F0"/>
              </a:solidFill>
              <a:latin typeface="Source Sans Pro Black" pitchFamily="34" charset="0"/>
              <a:ea typeface="Source Sans Pro Black" pitchFamily="34" charset="0"/>
            </a:endParaRPr>
          </a:p>
        </p:txBody>
      </p:sp>
      <p:sp>
        <p:nvSpPr>
          <p:cNvPr id="4" name="Text 1"/>
          <p:cNvSpPr/>
          <p:nvPr/>
        </p:nvSpPr>
        <p:spPr>
          <a:xfrm>
            <a:off x="5687123" y="2140900"/>
            <a:ext cx="8005194" cy="4995879"/>
          </a:xfrm>
          <a:prstGeom prst="rect">
            <a:avLst/>
          </a:prstGeom>
          <a:noFill/>
          <a:ln/>
        </p:spPr>
        <p:txBody>
          <a:bodyPr wrap="square" lIns="0" tIns="0" rIns="0" bIns="0" rtlCol="0" anchor="t"/>
          <a:lstStyle/>
          <a:p>
            <a:pPr marL="0" indent="0">
              <a:buNone/>
            </a:pPr>
            <a:r>
              <a:rPr lang="en-US" sz="3200" kern="0" spc="-38" dirty="0">
                <a:solidFill>
                  <a:srgbClr val="272525"/>
                </a:solidFill>
                <a:latin typeface="Times New Roman" pitchFamily="18" charset="0"/>
                <a:ea typeface="Source Sans Pro" pitchFamily="34" charset="-122"/>
                <a:cs typeface="Times New Roman" pitchFamily="18" charset="0"/>
              </a:rPr>
              <a:t>Corporate governance refers to an organization's leaders' ability to effectively manage and meet stakeholder expectations. While historically focused on shareholder rights and legal protections, governance has evolved to encompass a wider range of concerns, driven by the increasing globalization and interconnectedness of business. The term "finance" in the UK and "market" in the US reflect the evolution of governance systems.</a:t>
            </a:r>
            <a:endParaRPr lang="en-US" sz="3200" dirty="0">
              <a:latin typeface="Times New Roman" pitchFamily="18" charset="0"/>
              <a:cs typeface="Times New Roman" pitchFamily="18" charset="0"/>
            </a:endParaRPr>
          </a:p>
        </p:txBody>
      </p:sp>
      <p:sp>
        <p:nvSpPr>
          <p:cNvPr id="5" name="Rectangle à coins arrondis 4"/>
          <p:cNvSpPr/>
          <p:nvPr/>
        </p:nvSpPr>
        <p:spPr>
          <a:xfrm>
            <a:off x="9856179" y="7570431"/>
            <a:ext cx="4651557" cy="577410"/>
          </a:xfrm>
          <a:prstGeom prst="roundRect">
            <a:avLst/>
          </a:prstGeom>
          <a:ln/>
        </p:spPr>
        <p:style>
          <a:lnRef idx="3">
            <a:schemeClr val="lt1"/>
          </a:lnRef>
          <a:fillRef idx="1">
            <a:schemeClr val="dk1"/>
          </a:fillRef>
          <a:effectRef idx="1">
            <a:schemeClr val="dk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Dr.HOUICHITI</a:t>
            </a:r>
            <a:r>
              <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 </a:t>
            </a:r>
            <a:r>
              <a:rPr lang="fr-FR"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Dr.MECHERI</a:t>
            </a:r>
            <a:r>
              <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Dr. GULLADEM</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992160"/>
          </a:xfrm>
          <a:prstGeom prst="rect">
            <a:avLst/>
          </a:prstGeom>
        </p:spPr>
      </p:pic>
      <p:sp>
        <p:nvSpPr>
          <p:cNvPr id="3" name="Text 0"/>
          <p:cNvSpPr/>
          <p:nvPr/>
        </p:nvSpPr>
        <p:spPr>
          <a:xfrm>
            <a:off x="1439890" y="3343121"/>
            <a:ext cx="10282833" cy="704017"/>
          </a:xfrm>
          <a:prstGeom prst="rect">
            <a:avLst/>
          </a:prstGeom>
          <a:noFill/>
          <a:ln/>
        </p:spPr>
        <p:txBody>
          <a:bodyPr wrap="none" lIns="0" tIns="0" rIns="0" bIns="0" rtlCol="0" anchor="t"/>
          <a:lstStyle/>
          <a:p>
            <a:pPr marL="0" indent="0">
              <a:lnSpc>
                <a:spcPts val="5500"/>
              </a:lnSpc>
              <a:buNone/>
            </a:pPr>
            <a:r>
              <a:rPr lang="en-US" sz="4400" b="1" kern="0" spc="-89" dirty="0">
                <a:solidFill>
                  <a:srgbClr val="0066FF"/>
                </a:solidFill>
                <a:latin typeface="Source Sans Pro Black" pitchFamily="34" charset="0"/>
                <a:ea typeface="Source Sans Pro Black" pitchFamily="34" charset="0"/>
                <a:cs typeface="Source Serif Pro Semi Bold" pitchFamily="34" charset="-120"/>
              </a:rPr>
              <a:t>The Importance of Marketing Governance</a:t>
            </a:r>
            <a:endParaRPr lang="en-US" sz="4400" b="1" dirty="0">
              <a:solidFill>
                <a:srgbClr val="0066FF"/>
              </a:solidFill>
              <a:latin typeface="Source Sans Pro Black" pitchFamily="34" charset="0"/>
              <a:ea typeface="Source Sans Pro Black" pitchFamily="34" charset="0"/>
            </a:endParaRPr>
          </a:p>
        </p:txBody>
      </p:sp>
      <p:sp>
        <p:nvSpPr>
          <p:cNvPr id="4" name="Text 1"/>
          <p:cNvSpPr/>
          <p:nvPr/>
        </p:nvSpPr>
        <p:spPr>
          <a:xfrm>
            <a:off x="558943" y="4361506"/>
            <a:ext cx="12954952" cy="3410894"/>
          </a:xfrm>
          <a:prstGeom prst="rect">
            <a:avLst/>
          </a:prstGeom>
          <a:noFill/>
          <a:ln/>
        </p:spPr>
        <p:txBody>
          <a:bodyPr wrap="square" lIns="0" tIns="0" rIns="0" bIns="0" rtlCol="0" anchor="t"/>
          <a:lstStyle/>
          <a:p>
            <a:pPr marL="0" indent="0">
              <a:buNone/>
            </a:pPr>
            <a:r>
              <a:rPr lang="en-US" sz="3200" kern="0" spc="-38" dirty="0">
                <a:solidFill>
                  <a:srgbClr val="272525"/>
                </a:solidFill>
                <a:latin typeface="Times New Roman" pitchFamily="18" charset="0"/>
                <a:ea typeface="Source Sans Pro" pitchFamily="34" charset="-122"/>
                <a:cs typeface="Times New Roman" pitchFamily="18" charset="0"/>
              </a:rPr>
              <a:t>Marketing governance ensures marketing activities comply with stakeholder expectations while maintaining a focus on value creation. It regulates the relationships between the board and executive management concerning marketing decisions, ethical implications, and regulatory compliance. By emphasizing brand value and implementing value-enhancing marketing strategies, marketing governance contributes to sustained competitive advantage</a:t>
            </a:r>
            <a:r>
              <a:rPr lang="en-US" sz="1850" kern="0" spc="-38" dirty="0">
                <a:solidFill>
                  <a:srgbClr val="272525"/>
                </a:solidFill>
                <a:latin typeface="Source Sans Pro" pitchFamily="34" charset="0"/>
                <a:ea typeface="Source Sans Pro" pitchFamily="34" charset="-122"/>
                <a:cs typeface="Source Sans Pro" pitchFamily="34" charset="-120"/>
              </a:rPr>
              <a:t>.</a:t>
            </a:r>
            <a:endParaRPr lang="en-US" sz="1850" dirty="0"/>
          </a:p>
        </p:txBody>
      </p:sp>
      <p:sp>
        <p:nvSpPr>
          <p:cNvPr id="5" name="Rectangle à coins arrondis 4"/>
          <p:cNvSpPr/>
          <p:nvPr/>
        </p:nvSpPr>
        <p:spPr>
          <a:xfrm>
            <a:off x="9856179" y="7570431"/>
            <a:ext cx="4651557" cy="577410"/>
          </a:xfrm>
          <a:prstGeom prst="roundRect">
            <a:avLst/>
          </a:prstGeom>
          <a:ln/>
        </p:spPr>
        <p:style>
          <a:lnRef idx="3">
            <a:schemeClr val="lt1"/>
          </a:lnRef>
          <a:fillRef idx="1">
            <a:schemeClr val="dk1"/>
          </a:fillRef>
          <a:effectRef idx="1">
            <a:schemeClr val="dk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Dr.HOUICHITI</a:t>
            </a:r>
            <a:r>
              <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 </a:t>
            </a:r>
            <a:r>
              <a:rPr lang="fr-FR"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Dr.MECHERI</a:t>
            </a:r>
            <a:r>
              <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Dr. GULLADEM</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 5">
    <p:bg>
      <p:bgRef idx="1001">
        <a:schemeClr val="bg1"/>
      </p:bgRef>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4"/>
          <a:stretch>
            <a:fillRect/>
          </a:stretch>
        </p:blipFill>
        <p:spPr>
          <a:xfrm>
            <a:off x="0" y="0"/>
            <a:ext cx="14630400" cy="2992160"/>
          </a:xfrm>
          <a:prstGeom prst="rect">
            <a:avLst/>
          </a:prstGeom>
        </p:spPr>
      </p:pic>
      <p:sp>
        <p:nvSpPr>
          <p:cNvPr id="3" name="Text 0"/>
          <p:cNvSpPr/>
          <p:nvPr/>
        </p:nvSpPr>
        <p:spPr>
          <a:xfrm>
            <a:off x="1105353" y="3354272"/>
            <a:ext cx="11160800" cy="704017"/>
          </a:xfrm>
          <a:prstGeom prst="rect">
            <a:avLst/>
          </a:prstGeom>
          <a:noFill/>
          <a:ln/>
        </p:spPr>
        <p:txBody>
          <a:bodyPr wrap="none" lIns="0" tIns="0" rIns="0" bIns="0" rtlCol="0" anchor="t"/>
          <a:lstStyle/>
          <a:p>
            <a:pPr marL="0" indent="0">
              <a:lnSpc>
                <a:spcPts val="5500"/>
              </a:lnSpc>
              <a:buNone/>
            </a:pPr>
            <a:r>
              <a:rPr lang="en-US" sz="4400" kern="0" spc="-89" dirty="0">
                <a:solidFill>
                  <a:srgbClr val="FF0000"/>
                </a:solidFill>
                <a:latin typeface="Source Sans Pro Black" pitchFamily="34" charset="0"/>
                <a:ea typeface="Source Sans Pro Black" pitchFamily="34" charset="0"/>
                <a:cs typeface="Source Serif Pro Semi Bold" pitchFamily="34" charset="-120"/>
              </a:rPr>
              <a:t>Financial Governance: A Key to Investor Trust</a:t>
            </a:r>
            <a:endParaRPr lang="en-US" sz="4400" dirty="0">
              <a:solidFill>
                <a:srgbClr val="FF0000"/>
              </a:solidFill>
              <a:latin typeface="Source Sans Pro Black" pitchFamily="34" charset="0"/>
              <a:ea typeface="Source Sans Pro Black" pitchFamily="34" charset="0"/>
            </a:endParaRPr>
          </a:p>
        </p:txBody>
      </p:sp>
      <p:sp>
        <p:nvSpPr>
          <p:cNvPr id="4" name="Text 1"/>
          <p:cNvSpPr/>
          <p:nvPr/>
        </p:nvSpPr>
        <p:spPr>
          <a:xfrm>
            <a:off x="692759" y="4058288"/>
            <a:ext cx="12954952" cy="3691809"/>
          </a:xfrm>
          <a:prstGeom prst="rect">
            <a:avLst/>
          </a:prstGeom>
          <a:noFill/>
          <a:ln/>
        </p:spPr>
        <p:txBody>
          <a:bodyPr wrap="square" lIns="0" tIns="0" rIns="0" bIns="0" rtlCol="0" anchor="t"/>
          <a:lstStyle/>
          <a:p>
            <a:pPr marL="0" indent="0">
              <a:buNone/>
            </a:pPr>
            <a:endParaRPr lang="en-US" sz="3200" kern="0" spc="-38" dirty="0" smtClean="0">
              <a:solidFill>
                <a:srgbClr val="272525"/>
              </a:solidFill>
              <a:latin typeface="Times New Roman" pitchFamily="18" charset="0"/>
              <a:ea typeface="Source Sans Pro" pitchFamily="34" charset="-122"/>
              <a:cs typeface="Times New Roman" pitchFamily="18" charset="0"/>
            </a:endParaRPr>
          </a:p>
          <a:p>
            <a:pPr marL="0" indent="0">
              <a:buNone/>
            </a:pPr>
            <a:r>
              <a:rPr lang="en-US" sz="3200" kern="0" spc="-38" dirty="0" smtClean="0">
                <a:solidFill>
                  <a:srgbClr val="272525"/>
                </a:solidFill>
                <a:latin typeface="Times New Roman" pitchFamily="18" charset="0"/>
                <a:ea typeface="Source Sans Pro" pitchFamily="34" charset="-122"/>
                <a:cs typeface="Times New Roman" pitchFamily="18" charset="0"/>
              </a:rPr>
              <a:t>Financial </a:t>
            </a:r>
            <a:r>
              <a:rPr lang="en-US" sz="3200" kern="0" spc="-38" dirty="0">
                <a:solidFill>
                  <a:srgbClr val="272525"/>
                </a:solidFill>
                <a:latin typeface="Times New Roman" pitchFamily="18" charset="0"/>
                <a:ea typeface="Source Sans Pro" pitchFamily="34" charset="-122"/>
                <a:cs typeface="Times New Roman" pitchFamily="18" charset="0"/>
              </a:rPr>
              <a:t>governance governs and systemizes decision-making related to receipts and expenditures within corporations. It specifies managers' discretion in fiscal decisions, outlines the internal arrangement for managing finances, and addresses the rights and obligations of the board of directors, supervisors, and shareholders. Its key principles include accountability, risk management, regulatory anticipation, transparency, and openness.</a:t>
            </a:r>
            <a:endParaRPr lang="en-US" sz="3200" dirty="0">
              <a:latin typeface="Times New Roman" pitchFamily="18" charset="0"/>
              <a:cs typeface="Times New Roman" pitchFamily="18" charset="0"/>
            </a:endParaRPr>
          </a:p>
        </p:txBody>
      </p:sp>
      <p:sp>
        <p:nvSpPr>
          <p:cNvPr id="5" name="Rectangle à coins arrondis 4"/>
          <p:cNvSpPr/>
          <p:nvPr/>
        </p:nvSpPr>
        <p:spPr>
          <a:xfrm>
            <a:off x="9856179" y="7570431"/>
            <a:ext cx="4651557" cy="577410"/>
          </a:xfrm>
          <a:prstGeom prst="roundRect">
            <a:avLst/>
          </a:prstGeom>
          <a:ln/>
        </p:spPr>
        <p:style>
          <a:lnRef idx="3">
            <a:schemeClr val="lt1"/>
          </a:lnRef>
          <a:fillRef idx="1">
            <a:schemeClr val="dk1"/>
          </a:fillRef>
          <a:effectRef idx="1">
            <a:schemeClr val="dk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Dr.HOUICHITI</a:t>
            </a:r>
            <a:r>
              <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 </a:t>
            </a:r>
            <a:r>
              <a:rPr lang="fr-FR"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Dr.MECHERI</a:t>
            </a:r>
            <a:r>
              <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Dr. GULLADEM</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837723" y="853321"/>
            <a:ext cx="11903035" cy="704017"/>
          </a:xfrm>
          <a:prstGeom prst="rect">
            <a:avLst/>
          </a:prstGeom>
          <a:noFill/>
          <a:ln/>
        </p:spPr>
        <p:txBody>
          <a:bodyPr wrap="none" lIns="0" tIns="0" rIns="0" bIns="0" rtlCol="0" anchor="t"/>
          <a:lstStyle/>
          <a:p>
            <a:pPr marL="0" indent="0">
              <a:lnSpc>
                <a:spcPts val="5500"/>
              </a:lnSpc>
              <a:buNone/>
            </a:pPr>
            <a:r>
              <a:rPr lang="en-US" sz="4400" b="1" kern="0" spc="-89" dirty="0">
                <a:solidFill>
                  <a:schemeClr val="accent4"/>
                </a:solidFill>
                <a:latin typeface="Source Sans Pro Black" pitchFamily="34" charset="0"/>
                <a:ea typeface="Source Sans Pro Black" pitchFamily="34" charset="0"/>
                <a:cs typeface="Source Serif Pro Semi Bold" pitchFamily="34" charset="-120"/>
              </a:rPr>
              <a:t>Integrating Marketing and Financial Governance</a:t>
            </a:r>
            <a:endParaRPr lang="en-US" sz="4400" b="1" dirty="0">
              <a:solidFill>
                <a:schemeClr val="accent4"/>
              </a:solidFill>
              <a:latin typeface="Source Sans Pro Black" pitchFamily="34" charset="0"/>
              <a:ea typeface="Source Sans Pro Black" pitchFamily="34" charset="0"/>
            </a:endParaRPr>
          </a:p>
        </p:txBody>
      </p:sp>
      <p:pic>
        <p:nvPicPr>
          <p:cNvPr id="3" name="Image 0" descr="preencoded.png"/>
          <p:cNvPicPr>
            <a:picLocks noChangeAspect="1"/>
          </p:cNvPicPr>
          <p:nvPr/>
        </p:nvPicPr>
        <p:blipFill>
          <a:blip r:embed="rId3"/>
          <a:stretch>
            <a:fillRect/>
          </a:stretch>
        </p:blipFill>
        <p:spPr>
          <a:xfrm>
            <a:off x="3007638" y="2036088"/>
            <a:ext cx="2137529" cy="1740218"/>
          </a:xfrm>
          <a:prstGeom prst="rect">
            <a:avLst/>
          </a:prstGeom>
        </p:spPr>
      </p:pic>
      <p:sp>
        <p:nvSpPr>
          <p:cNvPr id="4" name="Text 1"/>
          <p:cNvSpPr/>
          <p:nvPr/>
        </p:nvSpPr>
        <p:spPr>
          <a:xfrm>
            <a:off x="4001572" y="2891909"/>
            <a:ext cx="149543" cy="478631"/>
          </a:xfrm>
          <a:prstGeom prst="rect">
            <a:avLst/>
          </a:prstGeom>
          <a:noFill/>
          <a:ln/>
        </p:spPr>
        <p:txBody>
          <a:bodyPr wrap="none" lIns="0" tIns="0" rIns="0" bIns="0" rtlCol="0" anchor="t"/>
          <a:lstStyle/>
          <a:p>
            <a:pPr marL="0" indent="0" algn="ctr">
              <a:lnSpc>
                <a:spcPts val="3750"/>
              </a:lnSpc>
              <a:buNone/>
            </a:pPr>
            <a:r>
              <a:rPr lang="en-US" sz="4000" b="1" kern="0" spc="-47" dirty="0">
                <a:solidFill>
                  <a:srgbClr val="0070C0"/>
                </a:solidFill>
                <a:latin typeface="Source Sans Pro Black" pitchFamily="34" charset="0"/>
                <a:ea typeface="Source Sans Pro Black" pitchFamily="34" charset="0"/>
                <a:cs typeface="Source Serif Pro Semi Bold" pitchFamily="34" charset="-120"/>
              </a:rPr>
              <a:t>1</a:t>
            </a:r>
            <a:endParaRPr lang="en-US" sz="2350" b="1" dirty="0">
              <a:solidFill>
                <a:srgbClr val="0070C0"/>
              </a:solidFill>
              <a:latin typeface="Source Sans Pro Black" pitchFamily="34" charset="0"/>
              <a:ea typeface="Source Sans Pro Black" pitchFamily="34" charset="0"/>
            </a:endParaRPr>
          </a:p>
        </p:txBody>
      </p:sp>
      <p:sp>
        <p:nvSpPr>
          <p:cNvPr id="5" name="Text 2"/>
          <p:cNvSpPr/>
          <p:nvPr/>
        </p:nvSpPr>
        <p:spPr>
          <a:xfrm>
            <a:off x="5384482" y="2466856"/>
            <a:ext cx="2816185" cy="351949"/>
          </a:xfrm>
          <a:prstGeom prst="rect">
            <a:avLst/>
          </a:prstGeom>
          <a:noFill/>
          <a:ln/>
        </p:spPr>
        <p:txBody>
          <a:bodyPr wrap="none" lIns="0" tIns="0" rIns="0" bIns="0" rtlCol="0" anchor="t"/>
          <a:lstStyle/>
          <a:p>
            <a:pPr marL="0" indent="0" algn="l">
              <a:lnSpc>
                <a:spcPts val="2750"/>
              </a:lnSpc>
              <a:buNone/>
            </a:pPr>
            <a:r>
              <a:rPr lang="en-US" sz="3600" b="1" kern="0" spc="-44" dirty="0">
                <a:solidFill>
                  <a:srgbClr val="FF00FF"/>
                </a:solidFill>
                <a:latin typeface="Source Sans Pro Black" pitchFamily="34" charset="0"/>
                <a:ea typeface="Source Sans Pro Black" pitchFamily="34" charset="0"/>
                <a:cs typeface="Source Serif Pro Semi Bold" pitchFamily="34" charset="-120"/>
              </a:rPr>
              <a:t>Strategic Alignment</a:t>
            </a:r>
            <a:endParaRPr lang="en-US" sz="3600" b="1" dirty="0">
              <a:solidFill>
                <a:srgbClr val="FF00FF"/>
              </a:solidFill>
              <a:latin typeface="Source Sans Pro Black" pitchFamily="34" charset="0"/>
              <a:ea typeface="Source Sans Pro Black" pitchFamily="34" charset="0"/>
            </a:endParaRPr>
          </a:p>
        </p:txBody>
      </p:sp>
      <p:sp>
        <p:nvSpPr>
          <p:cNvPr id="6" name="Text 3"/>
          <p:cNvSpPr/>
          <p:nvPr/>
        </p:nvSpPr>
        <p:spPr>
          <a:xfrm>
            <a:off x="5384482" y="2962394"/>
            <a:ext cx="6091714" cy="383024"/>
          </a:xfrm>
          <a:prstGeom prst="rect">
            <a:avLst/>
          </a:prstGeom>
          <a:noFill/>
          <a:ln/>
        </p:spPr>
        <p:txBody>
          <a:bodyPr wrap="none" lIns="0" tIns="0" rIns="0" bIns="0" rtlCol="0" anchor="t"/>
          <a:lstStyle/>
          <a:p>
            <a:pPr marL="0" indent="0" algn="l">
              <a:lnSpc>
                <a:spcPts val="3000"/>
              </a:lnSpc>
              <a:buNone/>
            </a:pPr>
            <a:r>
              <a:rPr lang="en-US" sz="2400" b="1" kern="0" spc="-38" dirty="0">
                <a:solidFill>
                  <a:srgbClr val="272525"/>
                </a:solidFill>
                <a:latin typeface="Times New Roman" pitchFamily="18" charset="0"/>
                <a:ea typeface="Source Sans Pro" pitchFamily="34" charset="-122"/>
                <a:cs typeface="Times New Roman" pitchFamily="18" charset="0"/>
              </a:rPr>
              <a:t>Facilitating crucial alignment for effective corporate governance.</a:t>
            </a:r>
            <a:endParaRPr lang="en-US" sz="2400" b="1" dirty="0">
              <a:latin typeface="Times New Roman" pitchFamily="18" charset="0"/>
              <a:cs typeface="Times New Roman" pitchFamily="18" charset="0"/>
            </a:endParaRPr>
          </a:p>
        </p:txBody>
      </p:sp>
      <p:sp>
        <p:nvSpPr>
          <p:cNvPr id="7" name="Shape 4"/>
          <p:cNvSpPr/>
          <p:nvPr/>
        </p:nvSpPr>
        <p:spPr>
          <a:xfrm>
            <a:off x="5204936" y="3790950"/>
            <a:ext cx="8527971" cy="15240"/>
          </a:xfrm>
          <a:prstGeom prst="roundRect">
            <a:avLst>
              <a:gd name="adj" fmla="val 659712"/>
            </a:avLst>
          </a:prstGeom>
          <a:solidFill>
            <a:srgbClr val="DABADD"/>
          </a:solidFill>
          <a:ln/>
        </p:spPr>
      </p:sp>
      <p:pic>
        <p:nvPicPr>
          <p:cNvPr id="8" name="Image 1" descr="preencoded.png"/>
          <p:cNvPicPr>
            <a:picLocks noChangeAspect="1"/>
          </p:cNvPicPr>
          <p:nvPr/>
        </p:nvPicPr>
        <p:blipFill>
          <a:blip r:embed="rId4"/>
          <a:stretch>
            <a:fillRect/>
          </a:stretch>
        </p:blipFill>
        <p:spPr>
          <a:xfrm>
            <a:off x="1938814" y="3836075"/>
            <a:ext cx="4275058" cy="1740218"/>
          </a:xfrm>
          <a:prstGeom prst="rect">
            <a:avLst/>
          </a:prstGeom>
        </p:spPr>
      </p:pic>
      <p:sp>
        <p:nvSpPr>
          <p:cNvPr id="9" name="Text 5"/>
          <p:cNvSpPr/>
          <p:nvPr/>
        </p:nvSpPr>
        <p:spPr>
          <a:xfrm>
            <a:off x="4001572" y="4466868"/>
            <a:ext cx="149543" cy="478631"/>
          </a:xfrm>
          <a:prstGeom prst="rect">
            <a:avLst/>
          </a:prstGeom>
          <a:noFill/>
          <a:ln/>
        </p:spPr>
        <p:txBody>
          <a:bodyPr wrap="none" lIns="0" tIns="0" rIns="0" bIns="0" rtlCol="0" anchor="t"/>
          <a:lstStyle/>
          <a:p>
            <a:pPr marL="0" indent="0" algn="ctr">
              <a:lnSpc>
                <a:spcPts val="3750"/>
              </a:lnSpc>
              <a:buNone/>
            </a:pPr>
            <a:r>
              <a:rPr lang="en-US" sz="4000" b="1" kern="0" spc="-47" dirty="0">
                <a:solidFill>
                  <a:srgbClr val="0070C0"/>
                </a:solidFill>
                <a:latin typeface="Source Sans Pro Black" pitchFamily="34" charset="0"/>
                <a:ea typeface="Source Sans Pro Black" pitchFamily="34" charset="0"/>
                <a:cs typeface="Source Serif Pro Semi Bold" pitchFamily="34" charset="-120"/>
              </a:rPr>
              <a:t>2</a:t>
            </a:r>
          </a:p>
        </p:txBody>
      </p:sp>
      <p:sp>
        <p:nvSpPr>
          <p:cNvPr id="10" name="Text 6"/>
          <p:cNvSpPr/>
          <p:nvPr/>
        </p:nvSpPr>
        <p:spPr>
          <a:xfrm>
            <a:off x="6453187" y="4266843"/>
            <a:ext cx="2816185" cy="351949"/>
          </a:xfrm>
          <a:prstGeom prst="rect">
            <a:avLst/>
          </a:prstGeom>
          <a:noFill/>
          <a:ln/>
        </p:spPr>
        <p:txBody>
          <a:bodyPr wrap="none" lIns="0" tIns="0" rIns="0" bIns="0" rtlCol="0" anchor="t"/>
          <a:lstStyle/>
          <a:p>
            <a:pPr>
              <a:lnSpc>
                <a:spcPts val="2750"/>
              </a:lnSpc>
            </a:pPr>
            <a:r>
              <a:rPr lang="en-US" sz="3600" b="1" kern="0" spc="-44" dirty="0">
                <a:solidFill>
                  <a:srgbClr val="FF00FF"/>
                </a:solidFill>
                <a:latin typeface="Source Sans Pro Black" pitchFamily="34" charset="0"/>
                <a:ea typeface="Source Sans Pro Black" pitchFamily="34" charset="0"/>
                <a:cs typeface="Source Serif Pro Semi Bold" pitchFamily="34" charset="-120"/>
              </a:rPr>
              <a:t>Health Assessment</a:t>
            </a:r>
          </a:p>
        </p:txBody>
      </p:sp>
      <p:sp>
        <p:nvSpPr>
          <p:cNvPr id="11" name="Text 7"/>
          <p:cNvSpPr/>
          <p:nvPr/>
        </p:nvSpPr>
        <p:spPr>
          <a:xfrm>
            <a:off x="6453187" y="4762381"/>
            <a:ext cx="5610701" cy="383024"/>
          </a:xfrm>
          <a:prstGeom prst="rect">
            <a:avLst/>
          </a:prstGeom>
          <a:noFill/>
          <a:ln/>
        </p:spPr>
        <p:txBody>
          <a:bodyPr wrap="none" lIns="0" tIns="0" rIns="0" bIns="0" rtlCol="0" anchor="t"/>
          <a:lstStyle/>
          <a:p>
            <a:pPr>
              <a:lnSpc>
                <a:spcPts val="3000"/>
              </a:lnSpc>
            </a:pPr>
            <a:r>
              <a:rPr lang="en-US" sz="2400" b="1" kern="0" spc="-38" dirty="0">
                <a:solidFill>
                  <a:srgbClr val="272525"/>
                </a:solidFill>
                <a:latin typeface="Times New Roman" pitchFamily="18" charset="0"/>
                <a:ea typeface="Source Sans Pro" pitchFamily="34" charset="-122"/>
                <a:cs typeface="Times New Roman" pitchFamily="18" charset="0"/>
              </a:rPr>
              <a:t>Enabling the board to assess a firm's health and well-being.</a:t>
            </a:r>
          </a:p>
        </p:txBody>
      </p:sp>
      <p:sp>
        <p:nvSpPr>
          <p:cNvPr id="12" name="Shape 8"/>
          <p:cNvSpPr/>
          <p:nvPr/>
        </p:nvSpPr>
        <p:spPr>
          <a:xfrm>
            <a:off x="6273641" y="5590937"/>
            <a:ext cx="7459266" cy="15240"/>
          </a:xfrm>
          <a:prstGeom prst="roundRect">
            <a:avLst>
              <a:gd name="adj" fmla="val 659712"/>
            </a:avLst>
          </a:prstGeom>
          <a:solidFill>
            <a:srgbClr val="DABADD"/>
          </a:solidFill>
          <a:ln/>
        </p:spPr>
      </p:sp>
      <p:pic>
        <p:nvPicPr>
          <p:cNvPr id="13" name="Image 2" descr="preencoded.png"/>
          <p:cNvPicPr>
            <a:picLocks noChangeAspect="1"/>
          </p:cNvPicPr>
          <p:nvPr/>
        </p:nvPicPr>
        <p:blipFill>
          <a:blip r:embed="rId5"/>
          <a:stretch>
            <a:fillRect/>
          </a:stretch>
        </p:blipFill>
        <p:spPr>
          <a:xfrm>
            <a:off x="807131" y="5636062"/>
            <a:ext cx="6412587" cy="1740218"/>
          </a:xfrm>
          <a:prstGeom prst="rect">
            <a:avLst/>
          </a:prstGeom>
        </p:spPr>
      </p:pic>
      <p:sp>
        <p:nvSpPr>
          <p:cNvPr id="14" name="Text 9"/>
          <p:cNvSpPr/>
          <p:nvPr/>
        </p:nvSpPr>
        <p:spPr>
          <a:xfrm>
            <a:off x="4001572" y="6266855"/>
            <a:ext cx="149543" cy="478631"/>
          </a:xfrm>
          <a:prstGeom prst="rect">
            <a:avLst/>
          </a:prstGeom>
          <a:noFill/>
          <a:ln/>
        </p:spPr>
        <p:txBody>
          <a:bodyPr wrap="none" lIns="0" tIns="0" rIns="0" bIns="0" rtlCol="0" anchor="t"/>
          <a:lstStyle/>
          <a:p>
            <a:pPr marL="0" indent="0" algn="ctr">
              <a:lnSpc>
                <a:spcPts val="3750"/>
              </a:lnSpc>
              <a:buNone/>
            </a:pPr>
            <a:r>
              <a:rPr lang="en-US" sz="4000" b="1" kern="0" spc="-47" dirty="0">
                <a:solidFill>
                  <a:srgbClr val="0070C0"/>
                </a:solidFill>
                <a:latin typeface="Source Sans Pro Black" pitchFamily="34" charset="0"/>
                <a:ea typeface="Source Sans Pro Black" pitchFamily="34" charset="0"/>
                <a:cs typeface="Source Serif Pro Semi Bold" pitchFamily="34" charset="-120"/>
              </a:rPr>
              <a:t>3</a:t>
            </a:r>
          </a:p>
        </p:txBody>
      </p:sp>
      <p:sp>
        <p:nvSpPr>
          <p:cNvPr id="15" name="Text 10"/>
          <p:cNvSpPr/>
          <p:nvPr/>
        </p:nvSpPr>
        <p:spPr>
          <a:xfrm>
            <a:off x="7522012" y="5875377"/>
            <a:ext cx="2816185" cy="351949"/>
          </a:xfrm>
          <a:prstGeom prst="rect">
            <a:avLst/>
          </a:prstGeom>
          <a:noFill/>
          <a:ln/>
        </p:spPr>
        <p:txBody>
          <a:bodyPr wrap="none" lIns="0" tIns="0" rIns="0" bIns="0" rtlCol="0" anchor="t"/>
          <a:lstStyle/>
          <a:p>
            <a:pPr indent="0">
              <a:lnSpc>
                <a:spcPts val="2750"/>
              </a:lnSpc>
              <a:buNone/>
            </a:pPr>
            <a:r>
              <a:rPr lang="en-US" sz="3600" b="1" kern="0" spc="-44" dirty="0">
                <a:solidFill>
                  <a:srgbClr val="FF00FF"/>
                </a:solidFill>
                <a:latin typeface="Source Sans Pro Black" pitchFamily="34" charset="0"/>
                <a:ea typeface="Source Sans Pro Black" pitchFamily="34" charset="0"/>
                <a:cs typeface="Source Serif Pro Semi Bold" pitchFamily="34" charset="-120"/>
              </a:rPr>
              <a:t>Decision Usefulness</a:t>
            </a:r>
          </a:p>
        </p:txBody>
      </p:sp>
      <p:sp>
        <p:nvSpPr>
          <p:cNvPr id="16" name="Text 11"/>
          <p:cNvSpPr/>
          <p:nvPr/>
        </p:nvSpPr>
        <p:spPr>
          <a:xfrm>
            <a:off x="7522012" y="6370915"/>
            <a:ext cx="6031349" cy="766048"/>
          </a:xfrm>
          <a:prstGeom prst="rect">
            <a:avLst/>
          </a:prstGeom>
          <a:noFill/>
          <a:ln/>
        </p:spPr>
        <p:txBody>
          <a:bodyPr wrap="square" lIns="0" tIns="0" rIns="0" bIns="0" rtlCol="0" anchor="t"/>
          <a:lstStyle/>
          <a:p>
            <a:pPr marL="0" indent="0" algn="l">
              <a:lnSpc>
                <a:spcPts val="3000"/>
              </a:lnSpc>
              <a:buNone/>
            </a:pPr>
            <a:r>
              <a:rPr lang="en-US" sz="2400" b="1" kern="0" spc="-38" dirty="0">
                <a:solidFill>
                  <a:srgbClr val="272525"/>
                </a:solidFill>
                <a:latin typeface="Times New Roman" pitchFamily="18" charset="0"/>
                <a:ea typeface="Source Sans Pro" pitchFamily="34" charset="-122"/>
                <a:cs typeface="Times New Roman" pitchFamily="18" charset="0"/>
              </a:rPr>
              <a:t>Providing</a:t>
            </a:r>
            <a:r>
              <a:rPr lang="en-US" sz="1850" kern="0" spc="-38" dirty="0">
                <a:solidFill>
                  <a:srgbClr val="272525"/>
                </a:solidFill>
                <a:latin typeface="Source Sans Pro" pitchFamily="34" charset="0"/>
                <a:ea typeface="Source Sans Pro" pitchFamily="34" charset="-122"/>
                <a:cs typeface="Source Sans Pro" pitchFamily="34" charset="-120"/>
              </a:rPr>
              <a:t> </a:t>
            </a:r>
            <a:r>
              <a:rPr lang="en-US" sz="2400" b="1" kern="0" spc="-38" dirty="0">
                <a:solidFill>
                  <a:srgbClr val="272525"/>
                </a:solidFill>
                <a:latin typeface="Times New Roman" pitchFamily="18" charset="0"/>
                <a:ea typeface="Source Sans Pro" pitchFamily="34" charset="-122"/>
                <a:cs typeface="Times New Roman" pitchFamily="18" charset="0"/>
              </a:rPr>
              <a:t>decision usefulness for the board and organizational instruments</a:t>
            </a:r>
            <a:r>
              <a:rPr lang="en-US" sz="1850" kern="0" spc="-38" dirty="0">
                <a:solidFill>
                  <a:srgbClr val="272525"/>
                </a:solidFill>
                <a:latin typeface="Source Sans Pro" pitchFamily="34" charset="0"/>
                <a:ea typeface="Source Sans Pro" pitchFamily="34" charset="-122"/>
                <a:cs typeface="Source Sans Pro" pitchFamily="34" charset="-120"/>
              </a:rPr>
              <a:t>.</a:t>
            </a:r>
            <a:endParaRPr lang="en-US" sz="1850" dirty="0"/>
          </a:p>
        </p:txBody>
      </p:sp>
      <p:sp>
        <p:nvSpPr>
          <p:cNvPr id="17" name="Rectangle à coins arrondis 16"/>
          <p:cNvSpPr/>
          <p:nvPr/>
        </p:nvSpPr>
        <p:spPr>
          <a:xfrm>
            <a:off x="9856179" y="7570431"/>
            <a:ext cx="4651557" cy="577410"/>
          </a:xfrm>
          <a:prstGeom prst="roundRect">
            <a:avLst/>
          </a:prstGeom>
          <a:ln/>
        </p:spPr>
        <p:style>
          <a:lnRef idx="3">
            <a:schemeClr val="lt1"/>
          </a:lnRef>
          <a:fillRef idx="1">
            <a:schemeClr val="dk1"/>
          </a:fillRef>
          <a:effectRef idx="1">
            <a:schemeClr val="dk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Dr.HOUICHITI</a:t>
            </a:r>
            <a:r>
              <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 </a:t>
            </a:r>
            <a:r>
              <a:rPr lang="fr-FR"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Dr.MECHERI</a:t>
            </a:r>
            <a:r>
              <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Dr. GULLADEM</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 7">
    <p:bg>
      <p:bgRef idx="1001">
        <a:schemeClr val="bg1"/>
      </p:bgRef>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4"/>
          <a:stretch>
            <a:fillRect/>
          </a:stretch>
        </p:blipFill>
        <p:spPr>
          <a:xfrm>
            <a:off x="0" y="0"/>
            <a:ext cx="5486400" cy="8229600"/>
          </a:xfrm>
          <a:prstGeom prst="rect">
            <a:avLst/>
          </a:prstGeom>
        </p:spPr>
      </p:pic>
      <p:sp>
        <p:nvSpPr>
          <p:cNvPr id="3" name="Text 0"/>
          <p:cNvSpPr/>
          <p:nvPr/>
        </p:nvSpPr>
        <p:spPr>
          <a:xfrm>
            <a:off x="5486401" y="1209991"/>
            <a:ext cx="8306276" cy="2112050"/>
          </a:xfrm>
          <a:prstGeom prst="rect">
            <a:avLst/>
          </a:prstGeom>
          <a:noFill/>
          <a:ln/>
        </p:spPr>
        <p:txBody>
          <a:bodyPr wrap="square" lIns="0" tIns="0" rIns="0" bIns="0" rtlCol="0" anchor="t"/>
          <a:lstStyle/>
          <a:p>
            <a:pPr marL="0" indent="0" algn="ctr">
              <a:lnSpc>
                <a:spcPts val="5500"/>
              </a:lnSpc>
              <a:buNone/>
            </a:pPr>
            <a:r>
              <a:rPr lang="en-US" sz="4400" b="1" kern="0" spc="-89" dirty="0">
                <a:solidFill>
                  <a:schemeClr val="accent6"/>
                </a:solidFill>
                <a:latin typeface="Source Sans Pro Black" pitchFamily="34" charset="0"/>
                <a:ea typeface="Source Sans Pro Black" pitchFamily="34" charset="0"/>
                <a:cs typeface="Source Serif Pro Semi Bold" pitchFamily="34" charset="-120"/>
              </a:rPr>
              <a:t>Investor Trust: The Foundation of Corporate Success</a:t>
            </a:r>
            <a:endParaRPr lang="en-US" sz="4400" b="1" dirty="0">
              <a:solidFill>
                <a:schemeClr val="accent6"/>
              </a:solidFill>
              <a:latin typeface="Source Sans Pro Black" pitchFamily="34" charset="0"/>
              <a:ea typeface="Source Sans Pro Black" pitchFamily="34" charset="0"/>
            </a:endParaRPr>
          </a:p>
        </p:txBody>
      </p:sp>
      <p:sp>
        <p:nvSpPr>
          <p:cNvPr id="4" name="Text 1"/>
          <p:cNvSpPr/>
          <p:nvPr/>
        </p:nvSpPr>
        <p:spPr>
          <a:xfrm>
            <a:off x="6324123" y="3052167"/>
            <a:ext cx="7468553" cy="3616262"/>
          </a:xfrm>
          <a:prstGeom prst="rect">
            <a:avLst/>
          </a:prstGeom>
          <a:noFill/>
          <a:ln/>
        </p:spPr>
        <p:txBody>
          <a:bodyPr wrap="square" lIns="0" tIns="0" rIns="0" bIns="0" rtlCol="0" anchor="t"/>
          <a:lstStyle/>
          <a:p>
            <a:pPr marL="0" indent="0">
              <a:buNone/>
            </a:pPr>
            <a:r>
              <a:rPr lang="en-US" sz="3200" kern="0" spc="-38" dirty="0">
                <a:solidFill>
                  <a:srgbClr val="272525"/>
                </a:solidFill>
                <a:latin typeface="Times New Roman" pitchFamily="18" charset="0"/>
                <a:ea typeface="Source Sans Pro" pitchFamily="34" charset="-122"/>
                <a:cs typeface="Times New Roman" pitchFamily="18" charset="0"/>
              </a:rPr>
              <a:t>Investor trust is built on components such as reliability, competence, honesty, and integrity. It is crucial for long-term corporate sustainability. Studies have shown that companies with high levels of trust tend to outperform their counterparts in the stock market.</a:t>
            </a:r>
          </a:p>
        </p:txBody>
      </p:sp>
      <p:sp>
        <p:nvSpPr>
          <p:cNvPr id="5" name="Rectangle à coins arrondis 4"/>
          <p:cNvSpPr/>
          <p:nvPr/>
        </p:nvSpPr>
        <p:spPr>
          <a:xfrm>
            <a:off x="9856179" y="7570431"/>
            <a:ext cx="4651557" cy="577410"/>
          </a:xfrm>
          <a:prstGeom prst="roundRect">
            <a:avLst/>
          </a:prstGeom>
          <a:ln/>
        </p:spPr>
        <p:style>
          <a:lnRef idx="3">
            <a:schemeClr val="lt1"/>
          </a:lnRef>
          <a:fillRef idx="1">
            <a:schemeClr val="dk1"/>
          </a:fillRef>
          <a:effectRef idx="1">
            <a:schemeClr val="dk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Dr.HOUICHITI</a:t>
            </a:r>
            <a:r>
              <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 </a:t>
            </a:r>
            <a:r>
              <a:rPr lang="fr-FR"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Dr.MECHERI</a:t>
            </a:r>
            <a:r>
              <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Dr. GULLADEM</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5597912" y="1067404"/>
            <a:ext cx="8105555" cy="1408033"/>
          </a:xfrm>
          <a:prstGeom prst="rect">
            <a:avLst/>
          </a:prstGeom>
          <a:noFill/>
          <a:ln/>
        </p:spPr>
        <p:txBody>
          <a:bodyPr wrap="square" lIns="0" tIns="0" rIns="0" bIns="0" rtlCol="0" anchor="t"/>
          <a:lstStyle/>
          <a:p>
            <a:pPr marL="0" indent="0" algn="ctr">
              <a:lnSpc>
                <a:spcPts val="5500"/>
              </a:lnSpc>
              <a:buNone/>
            </a:pPr>
            <a:r>
              <a:rPr lang="en-US" sz="4400" b="1" kern="0" spc="-89" dirty="0">
                <a:solidFill>
                  <a:schemeClr val="accent4"/>
                </a:solidFill>
                <a:latin typeface="Source Sans Pro Black" pitchFamily="34" charset="0"/>
                <a:ea typeface="Source Sans Pro Black" pitchFamily="34" charset="0"/>
                <a:cs typeface="Source Serif Pro Semi Bold" pitchFamily="34" charset="-120"/>
              </a:rPr>
              <a:t>Maximizing Corporate Value: An Integrated Approach</a:t>
            </a:r>
            <a:endParaRPr lang="en-US" sz="4400" b="1" dirty="0">
              <a:solidFill>
                <a:schemeClr val="accent4"/>
              </a:solidFill>
              <a:latin typeface="Source Sans Pro Black" pitchFamily="34" charset="0"/>
              <a:ea typeface="Source Sans Pro Black" pitchFamily="34" charset="0"/>
            </a:endParaRPr>
          </a:p>
        </p:txBody>
      </p:sp>
      <p:sp>
        <p:nvSpPr>
          <p:cNvPr id="4" name="Text 1"/>
          <p:cNvSpPr/>
          <p:nvPr/>
        </p:nvSpPr>
        <p:spPr>
          <a:xfrm>
            <a:off x="6000739" y="2555629"/>
            <a:ext cx="7468553" cy="4603453"/>
          </a:xfrm>
          <a:prstGeom prst="rect">
            <a:avLst/>
          </a:prstGeom>
          <a:noFill/>
          <a:ln/>
        </p:spPr>
        <p:txBody>
          <a:bodyPr wrap="square" lIns="0" tIns="0" rIns="0" bIns="0" rtlCol="0" anchor="t"/>
          <a:lstStyle/>
          <a:p>
            <a:pPr marL="0" indent="0">
              <a:buNone/>
            </a:pPr>
            <a:r>
              <a:rPr lang="en-US" sz="3200" kern="0" spc="-38" dirty="0">
                <a:solidFill>
                  <a:srgbClr val="272525"/>
                </a:solidFill>
                <a:latin typeface="Times New Roman" pitchFamily="18" charset="0"/>
                <a:ea typeface="Source Sans Pro" pitchFamily="34" charset="-122"/>
                <a:cs typeface="Times New Roman" pitchFamily="18" charset="0"/>
              </a:rPr>
              <a:t>Maximizing corporate value requires an organization to generate measurable net benefit for its stakeholders. This includes using financial reporting methods, balance sheets, and cash flow statements to provide informed decisions about buying, holding, or selling a company's shares. Effective marketing strategies play a crucial role in positioning organizations as suppliers of choice.</a:t>
            </a:r>
          </a:p>
        </p:txBody>
      </p:sp>
      <p:sp>
        <p:nvSpPr>
          <p:cNvPr id="5" name="Rectangle à coins arrondis 4"/>
          <p:cNvSpPr/>
          <p:nvPr/>
        </p:nvSpPr>
        <p:spPr>
          <a:xfrm>
            <a:off x="9856179" y="7570431"/>
            <a:ext cx="4651557" cy="577410"/>
          </a:xfrm>
          <a:prstGeom prst="roundRect">
            <a:avLst/>
          </a:prstGeom>
          <a:ln/>
        </p:spPr>
        <p:style>
          <a:lnRef idx="3">
            <a:schemeClr val="lt1"/>
          </a:lnRef>
          <a:fillRef idx="1">
            <a:schemeClr val="dk1"/>
          </a:fillRef>
          <a:effectRef idx="1">
            <a:schemeClr val="dk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Dr.HOUICHITI</a:t>
            </a:r>
            <a:r>
              <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 </a:t>
            </a:r>
            <a:r>
              <a:rPr lang="fr-FR"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Dr.MECHERI</a:t>
            </a:r>
            <a:r>
              <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Dr. GULLADEM</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469734" y="1064791"/>
            <a:ext cx="8150159" cy="1408033"/>
          </a:xfrm>
          <a:prstGeom prst="rect">
            <a:avLst/>
          </a:prstGeom>
          <a:noFill/>
          <a:ln/>
        </p:spPr>
        <p:txBody>
          <a:bodyPr wrap="square" lIns="0" tIns="0" rIns="0" bIns="0" rtlCol="0" anchor="t"/>
          <a:lstStyle/>
          <a:p>
            <a:pPr marL="0" indent="0" algn="ctr">
              <a:lnSpc>
                <a:spcPts val="5500"/>
              </a:lnSpc>
              <a:buNone/>
            </a:pPr>
            <a:r>
              <a:rPr lang="en-US" sz="4400" b="1" kern="0" spc="-89" dirty="0">
                <a:solidFill>
                  <a:srgbClr val="D73AD7"/>
                </a:solidFill>
                <a:latin typeface="Source Sans Pro Black" pitchFamily="34" charset="0"/>
                <a:ea typeface="Source Sans Pro Black" pitchFamily="34" charset="0"/>
                <a:cs typeface="Source Serif Pro Semi Bold" pitchFamily="34" charset="-120"/>
              </a:rPr>
              <a:t>Best Practices and Case Studies</a:t>
            </a:r>
            <a:endParaRPr lang="en-US" sz="4400" b="1" dirty="0">
              <a:latin typeface="Source Sans Pro Black" pitchFamily="34" charset="0"/>
              <a:ea typeface="Source Sans Pro Black" pitchFamily="34" charset="0"/>
            </a:endParaRPr>
          </a:p>
        </p:txBody>
      </p:sp>
      <p:sp>
        <p:nvSpPr>
          <p:cNvPr id="4" name="Shape 1"/>
          <p:cNvSpPr/>
          <p:nvPr/>
        </p:nvSpPr>
        <p:spPr>
          <a:xfrm>
            <a:off x="837724" y="2639974"/>
            <a:ext cx="418862" cy="418862"/>
          </a:xfrm>
          <a:prstGeom prst="roundRect">
            <a:avLst>
              <a:gd name="adj" fmla="val 24003"/>
            </a:avLst>
          </a:prstGeom>
          <a:solidFill>
            <a:srgbClr val="F4D4F7"/>
          </a:solidFill>
          <a:ln w="7620">
            <a:solidFill>
              <a:srgbClr val="DABADD"/>
            </a:solidFill>
            <a:prstDash val="solid"/>
          </a:ln>
        </p:spPr>
      </p:sp>
      <p:sp>
        <p:nvSpPr>
          <p:cNvPr id="5" name="Text 2"/>
          <p:cNvSpPr/>
          <p:nvPr/>
        </p:nvSpPr>
        <p:spPr>
          <a:xfrm>
            <a:off x="1598115" y="2497456"/>
            <a:ext cx="6397309" cy="703898"/>
          </a:xfrm>
          <a:prstGeom prst="rect">
            <a:avLst/>
          </a:prstGeom>
          <a:noFill/>
          <a:ln/>
        </p:spPr>
        <p:txBody>
          <a:bodyPr wrap="square" lIns="0" tIns="0" rIns="0" bIns="0" rtlCol="0" anchor="t"/>
          <a:lstStyle/>
          <a:p>
            <a:pPr marL="0" indent="0">
              <a:lnSpc>
                <a:spcPts val="2750"/>
              </a:lnSpc>
              <a:buNone/>
            </a:pPr>
            <a:r>
              <a:rPr lang="en-US" sz="3200" b="1" kern="0" spc="-44" dirty="0">
                <a:solidFill>
                  <a:srgbClr val="0070C0"/>
                </a:solidFill>
                <a:latin typeface="Source Sans Pro Black" pitchFamily="34" charset="0"/>
                <a:ea typeface="Source Sans Pro Black" pitchFamily="34" charset="0"/>
                <a:cs typeface="Source Serif Pro Semi Bold" pitchFamily="34" charset="-120"/>
              </a:rPr>
              <a:t>Commitment to Valuing Brands</a:t>
            </a:r>
            <a:endParaRPr lang="en-US" sz="3200" b="1" dirty="0">
              <a:solidFill>
                <a:srgbClr val="0070C0"/>
              </a:solidFill>
              <a:latin typeface="Source Sans Pro Black" pitchFamily="34" charset="0"/>
              <a:ea typeface="Source Sans Pro Black" pitchFamily="34" charset="0"/>
            </a:endParaRPr>
          </a:p>
        </p:txBody>
      </p:sp>
      <p:sp>
        <p:nvSpPr>
          <p:cNvPr id="6" name="Shape 3"/>
          <p:cNvSpPr/>
          <p:nvPr/>
        </p:nvSpPr>
        <p:spPr>
          <a:xfrm>
            <a:off x="837724" y="4249572"/>
            <a:ext cx="418862" cy="418862"/>
          </a:xfrm>
          <a:prstGeom prst="roundRect">
            <a:avLst>
              <a:gd name="adj" fmla="val 24003"/>
            </a:avLst>
          </a:prstGeom>
          <a:solidFill>
            <a:srgbClr val="F4D4F7"/>
          </a:solidFill>
          <a:ln w="7620">
            <a:solidFill>
              <a:srgbClr val="DABADD"/>
            </a:solidFill>
            <a:prstDash val="solid"/>
          </a:ln>
        </p:spPr>
      </p:sp>
      <p:sp>
        <p:nvSpPr>
          <p:cNvPr id="7" name="Text 4"/>
          <p:cNvSpPr/>
          <p:nvPr/>
        </p:nvSpPr>
        <p:spPr>
          <a:xfrm>
            <a:off x="1495901" y="4046295"/>
            <a:ext cx="6744850" cy="703898"/>
          </a:xfrm>
          <a:prstGeom prst="rect">
            <a:avLst/>
          </a:prstGeom>
          <a:noFill/>
          <a:ln/>
        </p:spPr>
        <p:txBody>
          <a:bodyPr wrap="square" lIns="0" tIns="0" rIns="0" bIns="0" rtlCol="0" anchor="t"/>
          <a:lstStyle/>
          <a:p>
            <a:pPr marL="0" indent="0">
              <a:lnSpc>
                <a:spcPts val="2750"/>
              </a:lnSpc>
              <a:buNone/>
            </a:pPr>
            <a:r>
              <a:rPr lang="en-US" sz="3200" b="1" kern="0" spc="-44" dirty="0">
                <a:solidFill>
                  <a:srgbClr val="0070C0"/>
                </a:solidFill>
                <a:latin typeface="Source Sans Pro Black" pitchFamily="34" charset="0"/>
                <a:ea typeface="Source Sans Pro Black" pitchFamily="34" charset="0"/>
                <a:cs typeface="Source Serif Pro Semi Bold" pitchFamily="34" charset="-120"/>
              </a:rPr>
              <a:t>Clear Communication to Investors</a:t>
            </a:r>
          </a:p>
        </p:txBody>
      </p:sp>
      <p:sp>
        <p:nvSpPr>
          <p:cNvPr id="8" name="Shape 5"/>
          <p:cNvSpPr/>
          <p:nvPr/>
        </p:nvSpPr>
        <p:spPr>
          <a:xfrm>
            <a:off x="837724" y="5851545"/>
            <a:ext cx="418862" cy="418862"/>
          </a:xfrm>
          <a:prstGeom prst="roundRect">
            <a:avLst>
              <a:gd name="adj" fmla="val 24003"/>
            </a:avLst>
          </a:prstGeom>
          <a:solidFill>
            <a:srgbClr val="F4D4F7"/>
          </a:solidFill>
          <a:ln w="7620">
            <a:solidFill>
              <a:srgbClr val="DABADD"/>
            </a:solidFill>
            <a:prstDash val="solid"/>
          </a:ln>
        </p:spPr>
      </p:sp>
      <p:sp>
        <p:nvSpPr>
          <p:cNvPr id="9" name="Text 6"/>
          <p:cNvSpPr/>
          <p:nvPr/>
        </p:nvSpPr>
        <p:spPr>
          <a:xfrm>
            <a:off x="1495901" y="5918458"/>
            <a:ext cx="3160871" cy="351949"/>
          </a:xfrm>
          <a:prstGeom prst="rect">
            <a:avLst/>
          </a:prstGeom>
          <a:noFill/>
          <a:ln/>
        </p:spPr>
        <p:txBody>
          <a:bodyPr wrap="none" lIns="0" tIns="0" rIns="0" bIns="0" rtlCol="0" anchor="t"/>
          <a:lstStyle/>
          <a:p>
            <a:pPr marL="0" indent="0">
              <a:lnSpc>
                <a:spcPts val="2750"/>
              </a:lnSpc>
              <a:buNone/>
            </a:pPr>
            <a:r>
              <a:rPr lang="en-US" sz="3200" b="1" kern="0" spc="-44" dirty="0">
                <a:solidFill>
                  <a:srgbClr val="0070C0"/>
                </a:solidFill>
                <a:latin typeface="Source Sans Pro Black" pitchFamily="34" charset="0"/>
                <a:ea typeface="Source Sans Pro Black" pitchFamily="34" charset="0"/>
                <a:cs typeface="Source Serif Pro Semi Bold" pitchFamily="34" charset="-120"/>
              </a:rPr>
              <a:t>Continuous Improvement</a:t>
            </a:r>
          </a:p>
        </p:txBody>
      </p:sp>
      <p:sp>
        <p:nvSpPr>
          <p:cNvPr id="10" name="Rectangle à coins arrondis 9"/>
          <p:cNvSpPr/>
          <p:nvPr/>
        </p:nvSpPr>
        <p:spPr>
          <a:xfrm>
            <a:off x="9561420" y="7430392"/>
            <a:ext cx="4651557" cy="577410"/>
          </a:xfrm>
          <a:prstGeom prst="roundRect">
            <a:avLst/>
          </a:prstGeom>
          <a:ln/>
        </p:spPr>
        <p:style>
          <a:lnRef idx="3">
            <a:schemeClr val="lt1"/>
          </a:lnRef>
          <a:fillRef idx="1">
            <a:schemeClr val="dk1"/>
          </a:fillRef>
          <a:effectRef idx="1">
            <a:schemeClr val="dk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Dr.HOUICHITI</a:t>
            </a:r>
            <a:r>
              <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 </a:t>
            </a:r>
            <a:r>
              <a:rPr lang="fr-FR"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Dr.MECHERI</a:t>
            </a:r>
            <a:r>
              <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Dr. GULLADEM</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45</TotalTime>
  <Words>681</Words>
  <Application>Microsoft Office PowerPoint</Application>
  <PresentationFormat>Personnalisé</PresentationFormat>
  <Paragraphs>54</Paragraphs>
  <Slides>10</Slides>
  <Notes>10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ayoteck</cp:lastModifiedBy>
  <cp:revision>8</cp:revision>
  <dcterms:created xsi:type="dcterms:W3CDTF">2024-12-04T19:30:04Z</dcterms:created>
  <dcterms:modified xsi:type="dcterms:W3CDTF">2024-12-04T20:18:57Z</dcterms:modified>
</cp:coreProperties>
</file>