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Style moyen 1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snapToGrid="0">
      <p:cViewPr varScale="1">
        <p:scale>
          <a:sx n="64" d="100"/>
          <a:sy n="64" d="100"/>
        </p:scale>
        <p:origin x="88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B18FD4-5D30-4C57-9627-EACE46F11A6F}" type="datetimeFigureOut">
              <a:rPr lang="fr-FR" smtClean="0"/>
              <a:t>04/12/2024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617B9F-A58C-453F-9166-96FFAFAC61FF}" type="slidenum">
              <a:rPr lang="fr-FR" smtClean="0"/>
              <a:t>‹N°›</a:t>
            </a:fld>
            <a:endParaRPr lang="fr-FR"/>
          </a:p>
        </p:txBody>
      </p:sp>
    </p:spTree>
    <p:extLst>
      <p:ext uri="{BB962C8B-B14F-4D97-AF65-F5344CB8AC3E}">
        <p14:creationId xmlns:p14="http://schemas.microsoft.com/office/powerpoint/2010/main" val="3181787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CA8C3AB-AE27-4324-A821-3E2797EE40B3}" type="datetime1">
              <a:rPr lang="fr-FR" smtClean="0"/>
              <a:t>04/12/2024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0B129AF-709F-4694-B4BF-160FECA45534}" type="slidenum">
              <a:rPr lang="fr-FR" smtClean="0"/>
              <a:t>‹N°›</a:t>
            </a:fld>
            <a:endParaRPr lang="fr-F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42154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154584BC-7ED8-43D9-BA77-A289936F5503}" type="datetime1">
              <a:rPr lang="fr-FR" smtClean="0"/>
              <a:t>04/12/2024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0B129AF-709F-4694-B4BF-160FECA45534}" type="slidenum">
              <a:rPr lang="fr-FR" smtClean="0"/>
              <a:t>‹N°›</a:t>
            </a:fld>
            <a:endParaRPr lang="fr-FR"/>
          </a:p>
        </p:txBody>
      </p:sp>
    </p:spTree>
    <p:extLst>
      <p:ext uri="{BB962C8B-B14F-4D97-AF65-F5344CB8AC3E}">
        <p14:creationId xmlns:p14="http://schemas.microsoft.com/office/powerpoint/2010/main" val="23163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fr-FR"/>
              <a:t>Modifiez le style du titre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FFC608F-F018-4C03-9D3A-5A5FAFE6C84E}" type="datetime1">
              <a:rPr lang="fr-FR" smtClean="0"/>
              <a:t>04/12/2024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0B129AF-709F-4694-B4BF-160FECA45534}" type="slidenum">
              <a:rPr lang="fr-FR" smtClean="0"/>
              <a:t>‹N°›</a:t>
            </a:fld>
            <a:endParaRPr lang="fr-FR"/>
          </a:p>
        </p:txBody>
      </p:sp>
    </p:spTree>
    <p:extLst>
      <p:ext uri="{BB962C8B-B14F-4D97-AF65-F5344CB8AC3E}">
        <p14:creationId xmlns:p14="http://schemas.microsoft.com/office/powerpoint/2010/main" val="6687052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49984F2-2A3A-4EB5-B9D8-D8D00B6A1C3D}" type="datetime1">
              <a:rPr lang="fr-FR" smtClean="0"/>
              <a:t>04/12/2024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0B129AF-709F-4694-B4BF-160FECA45534}" type="slidenum">
              <a:rPr lang="fr-FR" smtClean="0"/>
              <a:t>‹N°›</a:t>
            </a:fld>
            <a:endParaRPr lang="fr-F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3517110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fr-FR"/>
              <a:t>Modifiez le style du titre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6F874DF-A43F-464E-B757-36A77395AAD5}" type="datetime1">
              <a:rPr lang="fr-FR" smtClean="0"/>
              <a:t>04/12/2024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0B129AF-709F-4694-B4BF-160FECA45534}" type="slidenum">
              <a:rPr lang="fr-FR" smtClean="0"/>
              <a:t>‹N°›</a:t>
            </a:fld>
            <a:endParaRPr lang="fr-FR"/>
          </a:p>
        </p:txBody>
      </p:sp>
    </p:spTree>
    <p:extLst>
      <p:ext uri="{BB962C8B-B14F-4D97-AF65-F5344CB8AC3E}">
        <p14:creationId xmlns:p14="http://schemas.microsoft.com/office/powerpoint/2010/main" val="23432787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EBD99C-0EB7-4722-B11C-2C4817902428}" type="datetime1">
              <a:rPr lang="fr-FR" smtClean="0"/>
              <a:t>04/12/2024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0B129AF-709F-4694-B4BF-160FECA45534}" type="slidenum">
              <a:rPr lang="fr-FR" smtClean="0"/>
              <a:t>‹N°›</a:t>
            </a:fld>
            <a:endParaRPr lang="fr-F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090885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CA17962-9D46-42F1-A122-C05F3925E57D}" type="datetime1">
              <a:rPr lang="fr-FR" smtClean="0"/>
              <a:t>04/12/2024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0B129AF-709F-4694-B4BF-160FECA45534}" type="slidenum">
              <a:rPr lang="fr-FR" smtClean="0"/>
              <a:t>‹N°›</a:t>
            </a:fld>
            <a:endParaRPr lang="fr-FR"/>
          </a:p>
        </p:txBody>
      </p:sp>
    </p:spTree>
    <p:extLst>
      <p:ext uri="{BB962C8B-B14F-4D97-AF65-F5344CB8AC3E}">
        <p14:creationId xmlns:p14="http://schemas.microsoft.com/office/powerpoint/2010/main" val="27479956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750DD25-AA61-46AF-B933-98F15550EE35}" type="datetime1">
              <a:rPr lang="fr-FR" smtClean="0"/>
              <a:t>04/12/2024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0B129AF-709F-4694-B4BF-160FECA45534}" type="slidenum">
              <a:rPr lang="fr-FR" smtClean="0"/>
              <a:t>‹N°›</a:t>
            </a:fld>
            <a:endParaRPr lang="fr-FR"/>
          </a:p>
        </p:txBody>
      </p:sp>
    </p:spTree>
    <p:extLst>
      <p:ext uri="{BB962C8B-B14F-4D97-AF65-F5344CB8AC3E}">
        <p14:creationId xmlns:p14="http://schemas.microsoft.com/office/powerpoint/2010/main" val="42372079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FD42281-1A69-4657-A3F4-5D8FD9239174}" type="datetime1">
              <a:rPr lang="fr-FR" smtClean="0"/>
              <a:t>04/12/2024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0B129AF-709F-4694-B4BF-160FECA45534}" type="slidenum">
              <a:rPr lang="fr-FR" smtClean="0"/>
              <a:t>‹N°›</a:t>
            </a:fld>
            <a:endParaRPr lang="fr-FR"/>
          </a:p>
        </p:txBody>
      </p:sp>
    </p:spTree>
    <p:extLst>
      <p:ext uri="{BB962C8B-B14F-4D97-AF65-F5344CB8AC3E}">
        <p14:creationId xmlns:p14="http://schemas.microsoft.com/office/powerpoint/2010/main" val="2609632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37AF4B3-3201-400B-BF36-52208FC4256F}" type="datetime1">
              <a:rPr lang="fr-FR" smtClean="0"/>
              <a:t>04/12/2024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0B129AF-709F-4694-B4BF-160FECA45534}" type="slidenum">
              <a:rPr lang="fr-FR" smtClean="0"/>
              <a:t>‹N°›</a:t>
            </a:fld>
            <a:endParaRPr lang="fr-FR"/>
          </a:p>
        </p:txBody>
      </p:sp>
    </p:spTree>
    <p:extLst>
      <p:ext uri="{BB962C8B-B14F-4D97-AF65-F5344CB8AC3E}">
        <p14:creationId xmlns:p14="http://schemas.microsoft.com/office/powerpoint/2010/main" val="2987209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fr-FR"/>
              <a:t>Modifiez le style du titre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44F7019-2F03-43CD-B4D5-DD3054D0FEBC}" type="datetime1">
              <a:rPr lang="fr-FR" smtClean="0"/>
              <a:t>04/12/2024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0B129AF-709F-4694-B4BF-160FECA45534}" type="slidenum">
              <a:rPr lang="fr-FR" smtClean="0"/>
              <a:t>‹N°›</a:t>
            </a:fld>
            <a:endParaRPr lang="fr-FR"/>
          </a:p>
        </p:txBody>
      </p:sp>
    </p:spTree>
    <p:extLst>
      <p:ext uri="{BB962C8B-B14F-4D97-AF65-F5344CB8AC3E}">
        <p14:creationId xmlns:p14="http://schemas.microsoft.com/office/powerpoint/2010/main" val="339252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C733CC7-E521-4E6C-AA79-3299E0822A68}" type="datetime1">
              <a:rPr lang="fr-FR" smtClean="0"/>
              <a:t>04/12/2024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0B129AF-709F-4694-B4BF-160FECA45534}" type="slidenum">
              <a:rPr lang="fr-FR" smtClean="0"/>
              <a:t>‹N°›</a:t>
            </a:fld>
            <a:endParaRPr lang="fr-FR"/>
          </a:p>
        </p:txBody>
      </p:sp>
    </p:spTree>
    <p:extLst>
      <p:ext uri="{BB962C8B-B14F-4D97-AF65-F5344CB8AC3E}">
        <p14:creationId xmlns:p14="http://schemas.microsoft.com/office/powerpoint/2010/main" val="2677704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E509462-E048-4458-A1E6-721A779B739D}" type="datetime1">
              <a:rPr lang="fr-FR" smtClean="0"/>
              <a:t>04/12/2024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0B129AF-709F-4694-B4BF-160FECA45534}" type="slidenum">
              <a:rPr lang="fr-FR" smtClean="0"/>
              <a:t>‹N°›</a:t>
            </a:fld>
            <a:endParaRPr lang="fr-FR"/>
          </a:p>
        </p:txBody>
      </p:sp>
    </p:spTree>
    <p:extLst>
      <p:ext uri="{BB962C8B-B14F-4D97-AF65-F5344CB8AC3E}">
        <p14:creationId xmlns:p14="http://schemas.microsoft.com/office/powerpoint/2010/main" val="1104813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34F32CE-7749-4683-A499-AE29F6FD79C5}" type="datetime1">
              <a:rPr lang="fr-FR" smtClean="0"/>
              <a:t>04/12/2024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0B129AF-709F-4694-B4BF-160FECA45534}" type="slidenum">
              <a:rPr lang="fr-FR" smtClean="0"/>
              <a:t>‹N°›</a:t>
            </a:fld>
            <a:endParaRPr lang="fr-FR"/>
          </a:p>
        </p:txBody>
      </p:sp>
    </p:spTree>
    <p:extLst>
      <p:ext uri="{BB962C8B-B14F-4D97-AF65-F5344CB8AC3E}">
        <p14:creationId xmlns:p14="http://schemas.microsoft.com/office/powerpoint/2010/main" val="2774334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2B4EBE-C3CF-4FCC-8BAA-CCBB36BE712D}" type="datetime1">
              <a:rPr lang="fr-FR" smtClean="0"/>
              <a:t>04/12/2024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0B129AF-709F-4694-B4BF-160FECA45534}" type="slidenum">
              <a:rPr lang="fr-FR" smtClean="0"/>
              <a:t>‹N°›</a:t>
            </a:fld>
            <a:endParaRPr lang="fr-FR"/>
          </a:p>
        </p:txBody>
      </p:sp>
    </p:spTree>
    <p:extLst>
      <p:ext uri="{BB962C8B-B14F-4D97-AF65-F5344CB8AC3E}">
        <p14:creationId xmlns:p14="http://schemas.microsoft.com/office/powerpoint/2010/main" val="1615524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489642D-C13E-440C-AD55-0663C3628DB0}" type="datetime1">
              <a:rPr lang="fr-FR" smtClean="0"/>
              <a:t>04/12/2024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0B129AF-709F-4694-B4BF-160FECA45534}" type="slidenum">
              <a:rPr lang="fr-FR" smtClean="0"/>
              <a:t>‹N°›</a:t>
            </a:fld>
            <a:endParaRPr lang="fr-FR"/>
          </a:p>
        </p:txBody>
      </p:sp>
    </p:spTree>
    <p:extLst>
      <p:ext uri="{BB962C8B-B14F-4D97-AF65-F5344CB8AC3E}">
        <p14:creationId xmlns:p14="http://schemas.microsoft.com/office/powerpoint/2010/main" val="1964407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D6ABEE-51B1-4D62-AD34-88338F60B1E9}" type="datetime1">
              <a:rPr lang="fr-FR" smtClean="0"/>
              <a:t>04/12/2024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0B129AF-709F-4694-B4BF-160FECA45534}" type="slidenum">
              <a:rPr lang="fr-FR" smtClean="0"/>
              <a:t>‹N°›</a:t>
            </a:fld>
            <a:endParaRPr lang="fr-FR"/>
          </a:p>
        </p:txBody>
      </p:sp>
    </p:spTree>
    <p:extLst>
      <p:ext uri="{BB962C8B-B14F-4D97-AF65-F5344CB8AC3E}">
        <p14:creationId xmlns:p14="http://schemas.microsoft.com/office/powerpoint/2010/main" val="3154235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7ACF0B8-6EEA-4609-8C4B-A40F90C0C566}" type="datetime1">
              <a:rPr lang="fr-FR" smtClean="0"/>
              <a:t>04/12/2024</a:t>
            </a:fld>
            <a:endParaRPr lang="fr-F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fr-F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E0B129AF-709F-4694-B4BF-160FECA45534}" type="slidenum">
              <a:rPr lang="fr-FR" smtClean="0"/>
              <a:t>‹N°›</a:t>
            </a:fld>
            <a:endParaRPr lang="fr-FR"/>
          </a:p>
        </p:txBody>
      </p:sp>
    </p:spTree>
    <p:extLst>
      <p:ext uri="{BB962C8B-B14F-4D97-AF65-F5344CB8AC3E}">
        <p14:creationId xmlns:p14="http://schemas.microsoft.com/office/powerpoint/2010/main" val="76862687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r.chakibab@yahoo.com" TargetMode="External"/><Relationship Id="rId2" Type="http://schemas.openxmlformats.org/officeDocument/2006/relationships/hyperlink" Target="mailto:safi.ahmed@univ-oran1.d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amazon.fr/s/ref=dp_byline_sr_book_1?ie=UTF8&amp;field-author=Aim%C3%A9+Muyombano&amp;text=Aim%C3%A9+Muyombano&amp;sort=relevancerank&amp;search-alias=books-f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57009B-6CB9-4D10-AA75-18AB9647032F}"/>
              </a:ext>
            </a:extLst>
          </p:cNvPr>
          <p:cNvSpPr>
            <a:spLocks noGrp="1"/>
          </p:cNvSpPr>
          <p:nvPr>
            <p:ph type="ctrTitle"/>
          </p:nvPr>
        </p:nvSpPr>
        <p:spPr>
          <a:xfrm>
            <a:off x="0" y="0"/>
            <a:ext cx="12192000" cy="3013023"/>
          </a:xfrm>
        </p:spPr>
        <p:txBody>
          <a:bodyPr>
            <a:noAutofit/>
          </a:bodyPr>
          <a:lstStyle/>
          <a:p>
            <a:pPr algn="ctr" rtl="1">
              <a:lnSpc>
                <a:spcPct val="107000"/>
              </a:lnSpc>
              <a:spcAft>
                <a:spcPts val="1000"/>
              </a:spcAft>
            </a:pPr>
            <a:br>
              <a:rPr lang="fr-FR" sz="2500" b="1" dirty="0">
                <a:solidFill>
                  <a:srgbClr val="000000"/>
                </a:solidFill>
                <a:effectLst/>
                <a:latin typeface="Traditional Arabic" panose="02020603050405020304" pitchFamily="18" charset="-78"/>
                <a:ea typeface="Calibri" panose="020F0502020204030204" pitchFamily="34" charset="0"/>
                <a:cs typeface="Arial" panose="020B0604020202020204" pitchFamily="34" charset="0"/>
              </a:rPr>
            </a:br>
            <a:r>
              <a:rPr lang="ar-SA" sz="2400" b="1" dirty="0">
                <a:solidFill>
                  <a:srgbClr val="000000"/>
                </a:solidFill>
                <a:effectLst/>
                <a:latin typeface="Traditional Arabic" panose="02020603050405020304" pitchFamily="18" charset="-78"/>
                <a:ea typeface="Calibri" panose="020F0502020204030204" pitchFamily="34" charset="0"/>
                <a:cs typeface="Arial" panose="020B0604020202020204" pitchFamily="34" charset="0"/>
              </a:rPr>
              <a:t>جامعة غرداية</a:t>
            </a:r>
            <a:br>
              <a:rPr lang="fr-FR" sz="2400" dirty="0">
                <a:effectLst/>
                <a:latin typeface="Calibri" panose="020F0502020204030204" pitchFamily="34" charset="0"/>
                <a:ea typeface="Calibri" panose="020F0502020204030204" pitchFamily="34" charset="0"/>
                <a:cs typeface="Arial" panose="020B0604020202020204" pitchFamily="34" charset="0"/>
              </a:rPr>
            </a:br>
            <a:r>
              <a:rPr lang="fr-FR" sz="2400" b="1" dirty="0">
                <a:solidFill>
                  <a:srgbClr val="000000"/>
                </a:solidFill>
                <a:effectLst/>
                <a:latin typeface="Palatino Linotype" panose="02040502050505030304" pitchFamily="18" charset="0"/>
                <a:ea typeface="Calibri" panose="020F0502020204030204" pitchFamily="34" charset="0"/>
                <a:cs typeface="Traditional Arabic" panose="02020603050405020304" pitchFamily="18" charset="-78"/>
              </a:rPr>
              <a:t>Université GHARDAÏA</a:t>
            </a:r>
            <a:br>
              <a:rPr lang="fr-FR" sz="2400" dirty="0">
                <a:effectLst/>
                <a:latin typeface="Calibri" panose="020F0502020204030204" pitchFamily="34" charset="0"/>
                <a:ea typeface="Calibri" panose="020F0502020204030204" pitchFamily="34" charset="0"/>
                <a:cs typeface="Arial" panose="020B0604020202020204" pitchFamily="34" charset="0"/>
              </a:rPr>
            </a:br>
            <a:r>
              <a:rPr lang="ar-SA" sz="2400" b="1" dirty="0">
                <a:solidFill>
                  <a:srgbClr val="000000"/>
                </a:solidFill>
                <a:effectLst/>
                <a:latin typeface="Calibri" panose="020F0502020204030204" pitchFamily="34" charset="0"/>
                <a:ea typeface="Calibri" panose="020F0502020204030204" pitchFamily="34" charset="0"/>
                <a:cs typeface="Traditional Arabic" panose="02020603050405020304" pitchFamily="18" charset="-78"/>
              </a:rPr>
              <a:t>كلية العلوم الاقتصادية والتجارية وعلوم التسيير</a:t>
            </a:r>
            <a:br>
              <a:rPr lang="fr-FR" sz="2400" dirty="0">
                <a:effectLst/>
                <a:latin typeface="Calibri" panose="020F0502020204030204" pitchFamily="34" charset="0"/>
                <a:ea typeface="Calibri" panose="020F0502020204030204" pitchFamily="34" charset="0"/>
                <a:cs typeface="Arial" panose="020B0604020202020204" pitchFamily="34" charset="0"/>
              </a:rPr>
            </a:br>
            <a:r>
              <a:rPr lang="fr-FR" sz="2400" b="1" dirty="0">
                <a:solidFill>
                  <a:srgbClr val="000000"/>
                </a:solidFill>
                <a:effectLst/>
                <a:latin typeface="Palatino Linotype" panose="02040502050505030304" pitchFamily="18" charset="0"/>
                <a:ea typeface="Calibri" panose="020F0502020204030204" pitchFamily="34" charset="0"/>
                <a:cs typeface="Traditional Arabic" panose="02020603050405020304" pitchFamily="18" charset="-78"/>
              </a:rPr>
              <a:t>Faculté des sciences économiques, financières et commerciales</a:t>
            </a:r>
            <a:br>
              <a:rPr lang="fr-FR" sz="2400" dirty="0">
                <a:effectLst/>
                <a:latin typeface="Calibri" panose="020F0502020204030204" pitchFamily="34" charset="0"/>
                <a:ea typeface="Calibri" panose="020F0502020204030204" pitchFamily="34" charset="0"/>
                <a:cs typeface="Arial" panose="020B0604020202020204" pitchFamily="34" charset="0"/>
              </a:rPr>
            </a:br>
            <a:r>
              <a:rPr lang="ar-DZ" sz="2400" b="1" dirty="0">
                <a:effectLst/>
                <a:latin typeface="Calibri" panose="020F0502020204030204" pitchFamily="34" charset="0"/>
                <a:ea typeface="Calibri" panose="020F0502020204030204" pitchFamily="34" charset="0"/>
                <a:cs typeface="Times New Roman" panose="02020603050405020304" pitchFamily="18" charset="0"/>
              </a:rPr>
              <a:t>الملتقى الوطني حضوري / عن بعد حول</a:t>
            </a:r>
            <a:r>
              <a:rPr lang="ar-DZ" sz="2400" dirty="0">
                <a:effectLst/>
                <a:latin typeface="Calibri" panose="020F0502020204030204" pitchFamily="34" charset="0"/>
                <a:ea typeface="Calibri" panose="020F0502020204030204" pitchFamily="34" charset="0"/>
                <a:cs typeface="Times New Roman" panose="02020603050405020304" pitchFamily="18" charset="0"/>
              </a:rPr>
              <a:t>:</a:t>
            </a:r>
            <a:br>
              <a:rPr lang="fr-FR" sz="2400" dirty="0">
                <a:effectLst/>
                <a:latin typeface="Calibri" panose="020F0502020204030204" pitchFamily="34" charset="0"/>
                <a:ea typeface="Calibri" panose="020F0502020204030204" pitchFamily="34" charset="0"/>
                <a:cs typeface="Arial" panose="020B0604020202020204" pitchFamily="34" charset="0"/>
              </a:rPr>
            </a:br>
            <a:r>
              <a:rPr lang="ar-DZ" sz="2400" dirty="0">
                <a:effectLst/>
                <a:latin typeface="Calibri" panose="020F0502020204030204" pitchFamily="34" charset="0"/>
                <a:ea typeface="Calibri" panose="020F0502020204030204" pitchFamily="34" charset="0"/>
                <a:cs typeface="Times New Roman" panose="02020603050405020304" pitchFamily="18" charset="0"/>
              </a:rPr>
              <a:t>إستراتيجية تطوير و تعزيز الحوكمة المالية في المؤسسات </a:t>
            </a:r>
            <a:r>
              <a:rPr lang="ar-DZ" sz="2400" dirty="0" err="1">
                <a:effectLst/>
                <a:latin typeface="Calibri" panose="020F0502020204030204" pitchFamily="34" charset="0"/>
                <a:ea typeface="Calibri" panose="020F0502020204030204" pitchFamily="34" charset="0"/>
                <a:cs typeface="Times New Roman" panose="02020603050405020304" pitchFamily="18" charset="0"/>
              </a:rPr>
              <a:t>الإقتصادية</a:t>
            </a:r>
            <a:br>
              <a:rPr lang="fr-FR" sz="2400" dirty="0">
                <a:effectLst/>
                <a:latin typeface="Calibri" panose="020F0502020204030204" pitchFamily="34" charset="0"/>
                <a:ea typeface="Calibri" panose="020F0502020204030204" pitchFamily="34" charset="0"/>
                <a:cs typeface="Arial" panose="020B0604020202020204" pitchFamily="34" charset="0"/>
              </a:rPr>
            </a:br>
            <a:r>
              <a:rPr lang="ar-SA" sz="2400" b="1" dirty="0">
                <a:solidFill>
                  <a:srgbClr val="000000"/>
                </a:solidFill>
                <a:effectLst/>
                <a:latin typeface="Calibri" panose="020F0502020204030204" pitchFamily="34" charset="0"/>
                <a:ea typeface="Calibri" panose="020F0502020204030204" pitchFamily="34" charset="0"/>
                <a:cs typeface="Traditional Arabic" panose="02020603050405020304" pitchFamily="18" charset="-78"/>
              </a:rPr>
              <a:t>يوم</a:t>
            </a:r>
            <a:r>
              <a:rPr lang="fr-FR" sz="2400" b="1" dirty="0">
                <a:solidFill>
                  <a:srgbClr val="000000"/>
                </a:solidFill>
                <a:effectLst/>
                <a:latin typeface="Traditional Arabic" panose="02020603050405020304" pitchFamily="18" charset="-78"/>
                <a:ea typeface="Calibri" panose="020F0502020204030204" pitchFamily="34" charset="0"/>
                <a:cs typeface="Arial" panose="020B0604020202020204" pitchFamily="34" charset="0"/>
              </a:rPr>
              <a:t>: </a:t>
            </a:r>
            <a:r>
              <a:rPr lang="ar-SA" sz="2400" b="1" dirty="0">
                <a:solidFill>
                  <a:srgbClr val="000000"/>
                </a:solidFill>
                <a:effectLst/>
                <a:latin typeface="Calibri" panose="020F0502020204030204" pitchFamily="34" charset="0"/>
                <a:ea typeface="Calibri" panose="020F0502020204030204" pitchFamily="34" charset="0"/>
                <a:cs typeface="Traditional Arabic" panose="02020603050405020304" pitchFamily="18" charset="-78"/>
              </a:rPr>
              <a:t>  05 ديسمبر 2024</a:t>
            </a:r>
            <a:endParaRPr lang="fr-FR" sz="2400" dirty="0"/>
          </a:p>
        </p:txBody>
      </p:sp>
      <p:sp>
        <p:nvSpPr>
          <p:cNvPr id="3" name="Sous-titre 2">
            <a:extLst>
              <a:ext uri="{FF2B5EF4-FFF2-40B4-BE49-F238E27FC236}">
                <a16:creationId xmlns:a16="http://schemas.microsoft.com/office/drawing/2014/main" id="{9100A4E1-6AF8-48C1-B292-44CFA62510F8}"/>
              </a:ext>
            </a:extLst>
          </p:cNvPr>
          <p:cNvSpPr>
            <a:spLocks noGrp="1"/>
          </p:cNvSpPr>
          <p:nvPr>
            <p:ph type="subTitle" idx="1"/>
          </p:nvPr>
        </p:nvSpPr>
        <p:spPr>
          <a:xfrm>
            <a:off x="0" y="2803161"/>
            <a:ext cx="12192000" cy="4054839"/>
          </a:xfrm>
        </p:spPr>
        <p:txBody>
          <a:bodyPr>
            <a:noAutofit/>
          </a:bodyPr>
          <a:lstStyle/>
          <a:p>
            <a:endParaRPr lang="fr-FR" sz="2000" dirty="0"/>
          </a:p>
          <a:p>
            <a:endParaRPr lang="fr-FR" sz="2000" dirty="0"/>
          </a:p>
          <a:p>
            <a:endParaRPr lang="fr-FR" sz="2000" dirty="0"/>
          </a:p>
          <a:p>
            <a:pPr algn="just" rtl="1">
              <a:lnSpc>
                <a:spcPct val="110000"/>
              </a:lnSpc>
            </a:pPr>
            <a:r>
              <a:rPr lang="ar-SA" sz="20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البحث من إعداد</a:t>
            </a:r>
            <a:r>
              <a:rPr lang="fr-FR" sz="2000" b="1"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a:t>
            </a:r>
          </a:p>
          <a:p>
            <a:pPr algn="just" rtl="1">
              <a:lnSpc>
                <a:spcPct val="110000"/>
              </a:lnSpc>
              <a:spcAft>
                <a:spcPts val="800"/>
              </a:spcAft>
            </a:pPr>
            <a:r>
              <a:rPr lang="ar-DZ"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1- </a:t>
            </a:r>
            <a:r>
              <a:rPr lang="ar-SA"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الاسم الباحث </a:t>
            </a:r>
            <a:r>
              <a:rPr lang="fr-FR" b="1" dirty="0">
                <a:solidFill>
                  <a:schemeClr val="tx1"/>
                </a:solidFill>
                <a:effectLst/>
                <a:latin typeface="Traditional Arabic" panose="02020603050405020304" pitchFamily="18" charset="-78"/>
                <a:ea typeface="Times New Roman" panose="02020603050405020304" pitchFamily="18" charset="0"/>
                <a:cs typeface="Arial" panose="020B0604020202020204" pitchFamily="34" charset="0"/>
              </a:rPr>
              <a:t>1</a:t>
            </a:r>
            <a:r>
              <a:rPr lang="ar-SA"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a:t>
            </a:r>
            <a:r>
              <a:rPr lang="ar-DZ"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صـــــــــــــــافـــــــــــــي أحــــــــــمــــــــد، </a:t>
            </a:r>
            <a:r>
              <a:rPr lang="ar-SA"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المؤهل العلمي : أستاذ باحث </a:t>
            </a:r>
            <a:r>
              <a:rPr lang="fr-FR" b="1" dirty="0">
                <a:solidFill>
                  <a:schemeClr val="tx1"/>
                </a:solidFill>
                <a:effectLst/>
                <a:latin typeface="Traditional Arabic" panose="02020603050405020304" pitchFamily="18" charset="-78"/>
                <a:ea typeface="Times New Roman" panose="02020603050405020304" pitchFamily="18" charset="0"/>
                <a:cs typeface="Arial" panose="020B0604020202020204" pitchFamily="34" charset="0"/>
              </a:rPr>
              <a:t>MCB,</a:t>
            </a:r>
            <a:r>
              <a:rPr lang="ar-DZ" b="1" dirty="0">
                <a:solidFill>
                  <a:schemeClr val="tx1"/>
                </a:solidFill>
                <a:effectLst/>
                <a:latin typeface="Traditional Arabic" panose="02020603050405020304" pitchFamily="18" charset="-78"/>
                <a:ea typeface="Times New Roman" panose="02020603050405020304" pitchFamily="18" charset="0"/>
                <a:cs typeface="Arial" panose="020B0604020202020204" pitchFamily="34" charset="0"/>
              </a:rPr>
              <a:t>، </a:t>
            </a:r>
            <a:r>
              <a:rPr lang="ar-SA"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الجامعة: جامعة وهران 1 أحمد بن بلة، وهران</a:t>
            </a:r>
            <a:r>
              <a:rPr lang="ar-DZ" b="1" dirty="0">
                <a:solidFill>
                  <a:schemeClr val="tx1"/>
                </a:solidFill>
                <a:latin typeface="Calibri" panose="020F0502020204030204" pitchFamily="34" charset="0"/>
                <a:ea typeface="Times New Roman" panose="02020603050405020304" pitchFamily="18" charset="0"/>
                <a:cs typeface="Traditional Arabic" panose="02020603050405020304" pitchFamily="18" charset="-78"/>
              </a:rPr>
              <a:t>، </a:t>
            </a:r>
            <a:r>
              <a:rPr lang="ar-SA"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معهد العلوم التطبيقية والتقنيات</a:t>
            </a:r>
            <a:r>
              <a:rPr lang="ar-DZ" b="1" dirty="0">
                <a:solidFill>
                  <a:schemeClr val="tx1"/>
                </a:solidFill>
                <a:latin typeface="Traditional Arabic" panose="02020603050405020304" pitchFamily="18" charset="-78"/>
                <a:ea typeface="Times New Roman" panose="02020603050405020304" pitchFamily="18" charset="0"/>
                <a:cs typeface="Arial" panose="020B0604020202020204" pitchFamily="34" charset="0"/>
              </a:rPr>
              <a:t>، </a:t>
            </a:r>
            <a:r>
              <a:rPr lang="ar-SA"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مخبر البحت: تسيير الجماعات المحلية و التنمية المحلية جامعة معسكر </a:t>
            </a:r>
            <a:r>
              <a:rPr lang="fr-DZ" b="1" dirty="0">
                <a:solidFill>
                  <a:schemeClr val="tx1"/>
                </a:solidFill>
                <a:effectLst/>
                <a:latin typeface="Traditional Arabic" panose="02020603050405020304" pitchFamily="18" charset="-78"/>
                <a:ea typeface="Times New Roman" panose="02020603050405020304" pitchFamily="18" charset="0"/>
                <a:cs typeface="Arial" panose="020B0604020202020204" pitchFamily="34" charset="0"/>
              </a:rPr>
              <a:t>MCLDL</a:t>
            </a:r>
            <a:r>
              <a:rPr lang="ar-DZ" b="1" dirty="0">
                <a:solidFill>
                  <a:schemeClr val="tx1"/>
                </a:solidFill>
                <a:effectLst/>
                <a:latin typeface="Traditional Arabic" panose="02020603050405020304" pitchFamily="18" charset="-78"/>
                <a:ea typeface="Times New Roman" panose="02020603050405020304" pitchFamily="18" charset="0"/>
                <a:cs typeface="Arial" panose="020B0604020202020204" pitchFamily="34" charset="0"/>
              </a:rPr>
              <a:t>، </a:t>
            </a:r>
            <a:r>
              <a:rPr lang="ar-SA"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rPr>
              <a:t>رقم الهاتف</a:t>
            </a:r>
            <a:r>
              <a:rPr lang="ar-DZ"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rPr>
              <a:t>: </a:t>
            </a:r>
            <a:r>
              <a:rPr lang="ar-SA"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rPr>
              <a:t>0661.20.71.63</a:t>
            </a:r>
            <a:r>
              <a:rPr lang="ar-DZ" b="1" dirty="0">
                <a:solidFill>
                  <a:schemeClr val="tx1"/>
                </a:solidFill>
                <a:latin typeface="Traditional Arabic" panose="02020603050405020304" pitchFamily="18" charset="-78"/>
                <a:ea typeface="Times New Roman" panose="02020603050405020304" pitchFamily="18" charset="0"/>
                <a:cs typeface="Traditional Arabic" panose="02020603050405020304" pitchFamily="18" charset="-78"/>
              </a:rPr>
              <a:t>، </a:t>
            </a:r>
            <a:r>
              <a:rPr lang="ar-SA"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rPr>
              <a:t>البريد الالكتروني</a:t>
            </a:r>
            <a:r>
              <a:rPr lang="fr-FR"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rPr>
              <a:t> </a:t>
            </a:r>
            <a:r>
              <a:rPr lang="fr-FR" b="1" dirty="0">
                <a:solidFill>
                  <a:schemeClr val="tx1"/>
                </a:solidFill>
                <a:effectLst/>
                <a:latin typeface="Traditional Arabic" panose="02020603050405020304" pitchFamily="18" charset="-78"/>
                <a:ea typeface="Times New Roman" panose="02020603050405020304" pitchFamily="18" charset="0"/>
              </a:rPr>
              <a:t>:</a:t>
            </a:r>
            <a:r>
              <a:rPr lang="ar-DZ" b="1" dirty="0">
                <a:solidFill>
                  <a:schemeClr val="tx1"/>
                </a:solidFill>
                <a:effectLst/>
                <a:latin typeface="Traditional Arabic" panose="02020603050405020304" pitchFamily="18" charset="-78"/>
                <a:ea typeface="Times New Roman" panose="02020603050405020304" pitchFamily="18" charset="0"/>
              </a:rPr>
              <a:t> </a:t>
            </a:r>
            <a:r>
              <a:rPr lang="fr-DZ" u="sng"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safi.ahmed@univ-oran1.dz</a:t>
            </a:r>
            <a:endParaRPr lang="ar-DZ" u="sng"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p>
            <a:pPr algn="just" rtl="1">
              <a:lnSpc>
                <a:spcPct val="110000"/>
              </a:lnSpc>
              <a:spcAft>
                <a:spcPts val="800"/>
              </a:spcAft>
            </a:pPr>
            <a:r>
              <a:rPr lang="ar-DZ" u="sng" dirty="0">
                <a:solidFill>
                  <a:schemeClr val="tx1"/>
                </a:solidFill>
                <a:latin typeface="Times New Roman" panose="02020603050405020304" pitchFamily="18" charset="0"/>
                <a:ea typeface="Calibri" panose="020F0502020204030204" pitchFamily="34" charset="0"/>
                <a:cs typeface="Arial" panose="020B0604020202020204" pitchFamily="34" charset="0"/>
              </a:rPr>
              <a:t>2- </a:t>
            </a:r>
            <a:r>
              <a:rPr lang="ar-SA"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الاسم الباحث 2: خلـــــــــــوي عـــبدالله شــــكــــيــــب</a:t>
            </a:r>
            <a:r>
              <a:rPr lang="ar-DZ" b="1" dirty="0">
                <a:solidFill>
                  <a:schemeClr val="tx1"/>
                </a:solidFill>
                <a:effectLst/>
                <a:latin typeface="Traditional Arabic" panose="02020603050405020304" pitchFamily="18" charset="-78"/>
                <a:ea typeface="Times New Roman" panose="02020603050405020304" pitchFamily="18" charset="0"/>
                <a:cs typeface="Arial" panose="020B0604020202020204" pitchFamily="34" charset="0"/>
              </a:rPr>
              <a:t>، </a:t>
            </a:r>
            <a:r>
              <a:rPr lang="ar-SA"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المؤهل العلمي : السنة الخامسة دكتوراه تخصص محاسبة وتدقيق</a:t>
            </a:r>
            <a:r>
              <a:rPr lang="ar-DZ"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a:t>
            </a:r>
            <a:r>
              <a:rPr lang="ar-SA"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مكان الدراسة: جامعة الجلالي اليابس،</a:t>
            </a:r>
            <a:r>
              <a:rPr lang="ar-DZ"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a:t>
            </a:r>
            <a:r>
              <a:rPr lang="ar-SA"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كلية العلوم الاقتصادية التجارية وعلوم التسيير</a:t>
            </a:r>
            <a:r>
              <a:rPr lang="fr-FR" b="1" dirty="0">
                <a:solidFill>
                  <a:schemeClr val="tx1"/>
                </a:solidFill>
                <a:effectLst/>
                <a:latin typeface="Traditional Arabic" panose="02020603050405020304" pitchFamily="18" charset="-78"/>
                <a:ea typeface="Times New Roman" panose="02020603050405020304" pitchFamily="18" charset="0"/>
                <a:cs typeface="Arial" panose="020B0604020202020204" pitchFamily="34" charset="0"/>
              </a:rPr>
              <a:t>.</a:t>
            </a:r>
            <a:r>
              <a:rPr lang="ar-DZ" b="1" dirty="0">
                <a:solidFill>
                  <a:schemeClr val="tx1"/>
                </a:solidFill>
                <a:effectLst/>
                <a:latin typeface="Traditional Arabic" panose="02020603050405020304" pitchFamily="18" charset="-78"/>
                <a:ea typeface="Times New Roman" panose="02020603050405020304" pitchFamily="18" charset="0"/>
                <a:cs typeface="Arial" panose="020B0604020202020204" pitchFamily="34" charset="0"/>
              </a:rPr>
              <a:t> </a:t>
            </a:r>
            <a:r>
              <a:rPr lang="ar-SA"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مخبر البحت: تسيير المؤسسات</a:t>
            </a:r>
            <a:r>
              <a:rPr lang="ar-DZ"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a:t>
            </a:r>
            <a:r>
              <a:rPr lang="ar-SA" b="1" dirty="0">
                <a:solidFill>
                  <a:schemeClr val="tx1"/>
                </a:solidFill>
                <a:effectLst/>
                <a:latin typeface="Traditional Arabic" panose="02020603050405020304" pitchFamily="18" charset="-78"/>
                <a:ea typeface="Times New Roman" panose="02020603050405020304" pitchFamily="18" charset="0"/>
              </a:rPr>
              <a:t> </a:t>
            </a:r>
            <a:r>
              <a:rPr lang="ar-SA"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rPr>
              <a:t>رقم الهاتف</a:t>
            </a:r>
            <a:r>
              <a:rPr lang="ar-DZ" b="1" dirty="0">
                <a:solidFill>
                  <a:schemeClr val="tx1"/>
                </a:solidFill>
                <a:latin typeface="Traditional Arabic" panose="02020603050405020304" pitchFamily="18" charset="-78"/>
                <a:ea typeface="Times New Roman" panose="02020603050405020304" pitchFamily="18" charset="0"/>
                <a:cs typeface="Traditional Arabic" panose="02020603050405020304" pitchFamily="18" charset="-78"/>
              </a:rPr>
              <a:t>: </a:t>
            </a:r>
            <a:r>
              <a:rPr lang="ar-DZ"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rPr>
              <a:t>0</a:t>
            </a:r>
            <a:r>
              <a:rPr lang="ar-SA"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rPr>
              <a:t>669.39.12.97</a:t>
            </a:r>
            <a:r>
              <a:rPr lang="ar-DZ"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rPr>
              <a:t>، </a:t>
            </a:r>
            <a:r>
              <a:rPr lang="ar-SA"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rPr>
              <a:t>البريد الالكتروني</a:t>
            </a:r>
            <a:r>
              <a:rPr lang="fr-FR"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rPr>
              <a:t> </a:t>
            </a:r>
            <a:r>
              <a:rPr lang="fr-FR" b="1" dirty="0">
                <a:solidFill>
                  <a:schemeClr val="tx1"/>
                </a:solidFill>
                <a:effectLst/>
                <a:latin typeface="Traditional Arabic" panose="02020603050405020304" pitchFamily="18" charset="-78"/>
                <a:ea typeface="Times New Roman" panose="02020603050405020304" pitchFamily="18" charset="0"/>
              </a:rPr>
              <a:t>:</a:t>
            </a:r>
            <a:r>
              <a:rPr lang="ar-DZ" b="1" dirty="0">
                <a:solidFill>
                  <a:schemeClr val="tx1"/>
                </a:solidFill>
                <a:effectLst/>
                <a:latin typeface="Traditional Arabic" panose="02020603050405020304" pitchFamily="18" charset="-78"/>
                <a:ea typeface="Times New Roman" panose="02020603050405020304" pitchFamily="18" charset="0"/>
              </a:rPr>
              <a:t> </a:t>
            </a:r>
            <a:r>
              <a:rPr lang="fr-FR" b="1" u="sng" dirty="0">
                <a:solidFill>
                  <a:schemeClr val="tx1"/>
                </a:solidFill>
                <a:effectLst/>
                <a:latin typeface="Traditional Arabic" panose="02020603050405020304" pitchFamily="18" charset="-78"/>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mr.chakibab@yahoo.com</a:t>
            </a:r>
            <a:endParaRPr lang="fr-FR"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sz="2000" dirty="0"/>
          </a:p>
        </p:txBody>
      </p:sp>
      <p:graphicFrame>
        <p:nvGraphicFramePr>
          <p:cNvPr id="4" name="Tableau 3">
            <a:extLst>
              <a:ext uri="{FF2B5EF4-FFF2-40B4-BE49-F238E27FC236}">
                <a16:creationId xmlns:a16="http://schemas.microsoft.com/office/drawing/2014/main" id="{1735061C-7C76-4AEA-98D2-8BFFFA3A0D90}"/>
              </a:ext>
            </a:extLst>
          </p:cNvPr>
          <p:cNvGraphicFramePr>
            <a:graphicFrameLocks noGrp="1"/>
          </p:cNvGraphicFramePr>
          <p:nvPr>
            <p:extLst>
              <p:ext uri="{D42A27DB-BD31-4B8C-83A1-F6EECF244321}">
                <p14:modId xmlns:p14="http://schemas.microsoft.com/office/powerpoint/2010/main" val="1435003742"/>
              </p:ext>
            </p:extLst>
          </p:nvPr>
        </p:nvGraphicFramePr>
        <p:xfrm>
          <a:off x="0" y="2921315"/>
          <a:ext cx="12192000" cy="1210501"/>
        </p:xfrm>
        <a:graphic>
          <a:graphicData uri="http://schemas.openxmlformats.org/drawingml/2006/table">
            <a:tbl>
              <a:tblPr firstRow="1" firstCol="1" bandRow="1">
                <a:tableStyleId>{1E171933-4619-4E11-9A3F-F7608DF75F80}</a:tableStyleId>
              </a:tblPr>
              <a:tblGrid>
                <a:gridCol w="9614228">
                  <a:extLst>
                    <a:ext uri="{9D8B030D-6E8A-4147-A177-3AD203B41FA5}">
                      <a16:colId xmlns:a16="http://schemas.microsoft.com/office/drawing/2014/main" val="837712408"/>
                    </a:ext>
                  </a:extLst>
                </a:gridCol>
                <a:gridCol w="2577772">
                  <a:extLst>
                    <a:ext uri="{9D8B030D-6E8A-4147-A177-3AD203B41FA5}">
                      <a16:colId xmlns:a16="http://schemas.microsoft.com/office/drawing/2014/main" val="4058533881"/>
                    </a:ext>
                  </a:extLst>
                </a:gridCol>
              </a:tblGrid>
              <a:tr h="1081059">
                <a:tc>
                  <a:txBody>
                    <a:bodyPr/>
                    <a:lstStyle/>
                    <a:p>
                      <a:pPr algn="ctr">
                        <a:lnSpc>
                          <a:spcPct val="150000"/>
                        </a:lnSpc>
                        <a:spcBef>
                          <a:spcPts val="1200"/>
                        </a:spcBef>
                        <a:spcAft>
                          <a:spcPts val="800"/>
                        </a:spcAft>
                      </a:pPr>
                      <a:r>
                        <a:rPr lang="fr-FR" sz="2800" dirty="0">
                          <a:ln>
                            <a:solidFill>
                              <a:schemeClr val="tx1"/>
                            </a:solidFill>
                          </a:ln>
                          <a:solidFill>
                            <a:schemeClr val="accent2">
                              <a:lumMod val="60000"/>
                              <a:lumOff val="40000"/>
                            </a:schemeClr>
                          </a:solidFill>
                          <a:effectLst>
                            <a:glow rad="228600">
                              <a:schemeClr val="accent4">
                                <a:satMod val="175000"/>
                                <a:alpha val="40000"/>
                              </a:schemeClr>
                            </a:glow>
                          </a:effectLst>
                        </a:rPr>
                        <a:t>La technologie financière et son rôle dans l’amélioration de la gouvernance financière</a:t>
                      </a:r>
                      <a:endParaRPr lang="fr-FR" sz="2800" dirty="0">
                        <a:ln>
                          <a:solidFill>
                            <a:schemeClr val="tx1"/>
                          </a:solidFill>
                        </a:ln>
                        <a:solidFill>
                          <a:schemeClr val="accent2">
                            <a:lumMod val="60000"/>
                            <a:lumOff val="40000"/>
                          </a:schemeClr>
                        </a:solidFill>
                        <a:effectLst>
                          <a:glow rad="228600">
                            <a:schemeClr val="accent4">
                              <a:satMod val="175000"/>
                              <a:alpha val="40000"/>
                            </a:schemeClr>
                          </a:glo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accent4">
                        <a:lumMod val="20000"/>
                        <a:lumOff val="80000"/>
                      </a:schemeClr>
                    </a:solidFill>
                  </a:tcPr>
                </a:tc>
                <a:tc>
                  <a:txBody>
                    <a:bodyPr/>
                    <a:lstStyle/>
                    <a:p>
                      <a:pPr algn="just" rtl="1">
                        <a:lnSpc>
                          <a:spcPct val="107000"/>
                        </a:lnSpc>
                        <a:spcAft>
                          <a:spcPts val="800"/>
                        </a:spcAft>
                      </a:pPr>
                      <a:r>
                        <a:rPr lang="ar-SA" sz="2800" dirty="0">
                          <a:ln>
                            <a:solidFill>
                              <a:schemeClr val="tx1"/>
                            </a:solidFill>
                          </a:ln>
                          <a:solidFill>
                            <a:schemeClr val="accent2">
                              <a:lumMod val="60000"/>
                              <a:lumOff val="40000"/>
                            </a:schemeClr>
                          </a:solidFill>
                          <a:effectLst>
                            <a:glow rad="228600">
                              <a:schemeClr val="accent4">
                                <a:satMod val="175000"/>
                                <a:alpha val="40000"/>
                              </a:schemeClr>
                            </a:glow>
                          </a:effectLst>
                        </a:rPr>
                        <a:t>عنوان المداخلة </a:t>
                      </a:r>
                      <a:r>
                        <a:rPr lang="ar-DZ" sz="2800" dirty="0">
                          <a:ln>
                            <a:solidFill>
                              <a:schemeClr val="tx1"/>
                            </a:solidFill>
                          </a:ln>
                          <a:solidFill>
                            <a:schemeClr val="accent2">
                              <a:lumMod val="60000"/>
                              <a:lumOff val="40000"/>
                            </a:schemeClr>
                          </a:solidFill>
                          <a:effectLst>
                            <a:glow rad="228600">
                              <a:schemeClr val="accent4">
                                <a:satMod val="175000"/>
                                <a:alpha val="40000"/>
                              </a:schemeClr>
                            </a:glow>
                          </a:effectLst>
                        </a:rPr>
                        <a:t>:</a:t>
                      </a:r>
                      <a:endParaRPr lang="fr-FR" sz="2800" dirty="0">
                        <a:ln>
                          <a:solidFill>
                            <a:schemeClr val="tx1"/>
                          </a:solidFill>
                        </a:ln>
                        <a:solidFill>
                          <a:schemeClr val="accent2">
                            <a:lumMod val="60000"/>
                            <a:lumOff val="40000"/>
                          </a:schemeClr>
                        </a:solidFill>
                        <a:effectLst>
                          <a:glow rad="228600">
                            <a:schemeClr val="accent4">
                              <a:satMod val="175000"/>
                              <a:alpha val="40000"/>
                            </a:schemeClr>
                          </a:glo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49795105"/>
                  </a:ext>
                </a:extLst>
              </a:tr>
            </a:tbl>
          </a:graphicData>
        </a:graphic>
      </p:graphicFrame>
    </p:spTree>
    <p:extLst>
      <p:ext uri="{BB962C8B-B14F-4D97-AF65-F5344CB8AC3E}">
        <p14:creationId xmlns:p14="http://schemas.microsoft.com/office/powerpoint/2010/main" val="2827402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6A9FB6-D7CD-47D5-8263-4F5ADB3F7EB6}"/>
              </a:ext>
            </a:extLst>
          </p:cNvPr>
          <p:cNvSpPr>
            <a:spLocks noGrp="1"/>
          </p:cNvSpPr>
          <p:nvPr>
            <p:ph type="title"/>
          </p:nvPr>
        </p:nvSpPr>
        <p:spPr>
          <a:xfrm>
            <a:off x="684212" y="125194"/>
            <a:ext cx="11023106" cy="849167"/>
          </a:xfrm>
        </p:spPr>
        <p:txBody>
          <a:bodyPr>
            <a:normAutofit/>
          </a:bodyPr>
          <a:lstStyle/>
          <a:p>
            <a:r>
              <a:rPr lang="fr-FR" sz="30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Bibliographie:</a:t>
            </a:r>
            <a:endParaRPr lang="fr-FR" sz="3000" dirty="0"/>
          </a:p>
        </p:txBody>
      </p:sp>
      <p:sp>
        <p:nvSpPr>
          <p:cNvPr id="3" name="Espace réservé du contenu 2">
            <a:extLst>
              <a:ext uri="{FF2B5EF4-FFF2-40B4-BE49-F238E27FC236}">
                <a16:creationId xmlns:a16="http://schemas.microsoft.com/office/drawing/2014/main" id="{EEFB1838-3443-4F5F-8521-C6683CFAEC23}"/>
              </a:ext>
            </a:extLst>
          </p:cNvPr>
          <p:cNvSpPr>
            <a:spLocks noGrp="1"/>
          </p:cNvSpPr>
          <p:nvPr>
            <p:ph idx="1"/>
          </p:nvPr>
        </p:nvSpPr>
        <p:spPr>
          <a:xfrm>
            <a:off x="684212" y="749509"/>
            <a:ext cx="11023106" cy="5696262"/>
          </a:xfrm>
        </p:spPr>
        <p:txBody>
          <a:bodyPr>
            <a:normAutofit/>
          </a:bodyPr>
          <a:lstStyle/>
          <a:p>
            <a:pPr marL="457200" indent="-457200" algn="just" rtl="1">
              <a:lnSpc>
                <a:spcPct val="107000"/>
              </a:lnSpc>
              <a:spcAft>
                <a:spcPts val="800"/>
              </a:spcAft>
            </a:pPr>
            <a:r>
              <a:rPr lang="ar-SA" sz="1800" dirty="0">
                <a:effectLst/>
                <a:latin typeface="Calibri" panose="020F0502020204030204" pitchFamily="34" charset="0"/>
                <a:ea typeface="Calibri" panose="020F0502020204030204" pitchFamily="34" charset="0"/>
                <a:cs typeface="Arial" panose="020B0604020202020204" pitchFamily="34" charset="0"/>
              </a:rPr>
              <a:t>الشعلان, ص. ب</a:t>
            </a:r>
            <a:r>
              <a:rPr lang="fr-FR" sz="1800" dirty="0">
                <a:effectLst/>
                <a:latin typeface="Calibri" panose="020F0502020204030204" pitchFamily="34" charset="0"/>
                <a:ea typeface="Calibri" panose="020F0502020204030204" pitchFamily="34" charset="0"/>
                <a:cs typeface="Arial" panose="020B0604020202020204" pitchFamily="34" charset="0"/>
              </a:rPr>
              <a:t>. (2008). </a:t>
            </a:r>
            <a:r>
              <a:rPr lang="ar-SA" sz="1800" dirty="0">
                <a:effectLst/>
                <a:latin typeface="Calibri" panose="020F0502020204030204" pitchFamily="34" charset="0"/>
                <a:ea typeface="Calibri" panose="020F0502020204030204" pitchFamily="34" charset="0"/>
                <a:cs typeface="Arial" panose="020B0604020202020204" pitchFamily="34" charset="0"/>
              </a:rPr>
              <a:t>مدى إمكانية تطبيق الحوكمة في شركات المدرجة في سوق الاسهم السعودي</a:t>
            </a:r>
            <a:r>
              <a:rPr lang="fr-FR" sz="1800" dirty="0">
                <a:effectLst/>
                <a:latin typeface="Calibri" panose="020F0502020204030204" pitchFamily="34" charset="0"/>
                <a:ea typeface="Calibri" panose="020F0502020204030204" pitchFamily="34" charset="0"/>
                <a:cs typeface="Arial" panose="020B0604020202020204" pitchFamily="34" charset="0"/>
              </a:rPr>
              <a:t>. </a:t>
            </a:r>
            <a:r>
              <a:rPr lang="ar-SA" sz="1800" dirty="0">
                <a:effectLst/>
                <a:latin typeface="Calibri" panose="020F0502020204030204" pitchFamily="34" charset="0"/>
                <a:ea typeface="Calibri" panose="020F0502020204030204" pitchFamily="34" charset="0"/>
                <a:cs typeface="Arial" panose="020B0604020202020204" pitchFamily="34" charset="0"/>
              </a:rPr>
              <a:t>رسالة مقدمة استكمالا لمتطلبات الماجستير في العوم </a:t>
            </a:r>
            <a:r>
              <a:rPr lang="ar-SA" sz="1800" dirty="0" err="1">
                <a:effectLst/>
                <a:latin typeface="Calibri" panose="020F0502020204030204" pitchFamily="34" charset="0"/>
                <a:ea typeface="Calibri" panose="020F0502020204030204" pitchFamily="34" charset="0"/>
                <a:cs typeface="Arial" panose="020B0604020202020204" pitchFamily="34" charset="0"/>
              </a:rPr>
              <a:t>الإدارية؛كلية</a:t>
            </a:r>
            <a:r>
              <a:rPr lang="ar-SA" sz="1800" dirty="0">
                <a:effectLst/>
                <a:latin typeface="Calibri" panose="020F0502020204030204" pitchFamily="34" charset="0"/>
                <a:ea typeface="Calibri" panose="020F0502020204030204" pitchFamily="34" charset="0"/>
                <a:cs typeface="Arial" panose="020B0604020202020204" pitchFamily="34" charset="0"/>
              </a:rPr>
              <a:t> إدارة </a:t>
            </a:r>
            <a:r>
              <a:rPr lang="ar-SA" sz="1800" dirty="0" err="1">
                <a:effectLst/>
                <a:latin typeface="Calibri" panose="020F0502020204030204" pitchFamily="34" charset="0"/>
                <a:ea typeface="Calibri" panose="020F0502020204030204" pitchFamily="34" charset="0"/>
                <a:cs typeface="Arial" panose="020B0604020202020204" pitchFamily="34" charset="0"/>
              </a:rPr>
              <a:t>الأعمال؛قسم</a:t>
            </a:r>
            <a:r>
              <a:rPr lang="ar-SA" sz="1800" dirty="0">
                <a:effectLst/>
                <a:latin typeface="Calibri" panose="020F0502020204030204" pitchFamily="34" charset="0"/>
                <a:ea typeface="Calibri" panose="020F0502020204030204" pitchFamily="34" charset="0"/>
                <a:cs typeface="Arial" panose="020B0604020202020204" pitchFamily="34" charset="0"/>
              </a:rPr>
              <a:t> الإدارة؛, المملكة العربية السعودية: جامعة الملك سعود</a:t>
            </a:r>
            <a:r>
              <a:rPr lang="fr-FR" sz="1800" dirty="0">
                <a:effectLst/>
                <a:latin typeface="Calibri" panose="020F0502020204030204" pitchFamily="34" charset="0"/>
                <a:ea typeface="Calibri" panose="020F0502020204030204" pitchFamily="34" charset="0"/>
                <a:cs typeface="Arial" panose="020B0604020202020204" pitchFamily="34" charset="0"/>
              </a:rPr>
              <a:t>.</a:t>
            </a:r>
          </a:p>
          <a:p>
            <a:pPr marL="457200" indent="-457200" algn="just" rtl="1">
              <a:lnSpc>
                <a:spcPct val="107000"/>
              </a:lnSpc>
              <a:spcAft>
                <a:spcPts val="800"/>
              </a:spcAft>
            </a:pPr>
            <a:r>
              <a:rPr lang="ar-SA" sz="1800" dirty="0">
                <a:effectLst/>
                <a:latin typeface="Calibri" panose="020F0502020204030204" pitchFamily="34" charset="0"/>
                <a:ea typeface="Calibri" panose="020F0502020204030204" pitchFamily="34" charset="0"/>
                <a:cs typeface="Arial" panose="020B0604020202020204" pitchFamily="34" charset="0"/>
              </a:rPr>
              <a:t>حماد, ط. ع</a:t>
            </a:r>
            <a:r>
              <a:rPr lang="fr-FR" sz="1800" dirty="0">
                <a:effectLst/>
                <a:latin typeface="Calibri" panose="020F0502020204030204" pitchFamily="34" charset="0"/>
                <a:ea typeface="Calibri" panose="020F0502020204030204" pitchFamily="34" charset="0"/>
                <a:cs typeface="Arial" panose="020B0604020202020204" pitchFamily="34" charset="0"/>
              </a:rPr>
              <a:t>. (2005). </a:t>
            </a:r>
            <a:r>
              <a:rPr lang="ar-SA" sz="1800" dirty="0">
                <a:effectLst/>
                <a:latin typeface="Calibri" panose="020F0502020204030204" pitchFamily="34" charset="0"/>
                <a:ea typeface="Calibri" panose="020F0502020204030204" pitchFamily="34" charset="0"/>
                <a:cs typeface="Arial" panose="020B0604020202020204" pitchFamily="34" charset="0"/>
              </a:rPr>
              <a:t>حوكمة الشركات (المفاهيم،</a:t>
            </a:r>
            <a:r>
              <a:rPr lang="fr-FR" sz="1800" dirty="0">
                <a:effectLst/>
                <a:latin typeface="Calibri" panose="020F0502020204030204" pitchFamily="34" charset="0"/>
                <a:ea typeface="Calibri" panose="020F0502020204030204" pitchFamily="34" charset="0"/>
                <a:cs typeface="Arial" panose="020B0604020202020204" pitchFamily="34" charset="0"/>
              </a:rPr>
              <a:t> </a:t>
            </a:r>
            <a:r>
              <a:rPr lang="ar-SA" sz="1800" dirty="0">
                <a:effectLst/>
                <a:latin typeface="Calibri" panose="020F0502020204030204" pitchFamily="34" charset="0"/>
                <a:ea typeface="Calibri" panose="020F0502020204030204" pitchFamily="34" charset="0"/>
                <a:cs typeface="Arial" panose="020B0604020202020204" pitchFamily="34" charset="0"/>
              </a:rPr>
              <a:t>المبادئ،</a:t>
            </a:r>
            <a:r>
              <a:rPr lang="fr-FR" sz="1800" dirty="0">
                <a:effectLst/>
                <a:latin typeface="Calibri" panose="020F0502020204030204" pitchFamily="34" charset="0"/>
                <a:ea typeface="Calibri" panose="020F0502020204030204" pitchFamily="34" charset="0"/>
                <a:cs typeface="Arial" panose="020B0604020202020204" pitchFamily="34" charset="0"/>
              </a:rPr>
              <a:t> </a:t>
            </a:r>
            <a:r>
              <a:rPr lang="ar-SA" sz="1800" dirty="0">
                <a:effectLst/>
                <a:latin typeface="Calibri" panose="020F0502020204030204" pitchFamily="34" charset="0"/>
                <a:ea typeface="Calibri" panose="020F0502020204030204" pitchFamily="34" charset="0"/>
                <a:cs typeface="Arial" panose="020B0604020202020204" pitchFamily="34" charset="0"/>
              </a:rPr>
              <a:t>التجارب) تطبيقات الحوكمة في المصارف</a:t>
            </a:r>
            <a:r>
              <a:rPr lang="fr-FR" sz="1800" dirty="0">
                <a:effectLst/>
                <a:latin typeface="Calibri" panose="020F0502020204030204" pitchFamily="34" charset="0"/>
                <a:ea typeface="Calibri" panose="020F0502020204030204" pitchFamily="34" charset="0"/>
                <a:cs typeface="Arial" panose="020B0604020202020204" pitchFamily="34" charset="0"/>
              </a:rPr>
              <a:t>. </a:t>
            </a:r>
            <a:r>
              <a:rPr lang="ar-SA" sz="1800" dirty="0">
                <a:effectLst/>
                <a:latin typeface="Calibri" panose="020F0502020204030204" pitchFamily="34" charset="0"/>
                <a:ea typeface="Calibri" panose="020F0502020204030204" pitchFamily="34" charset="0"/>
                <a:cs typeface="Arial" panose="020B0604020202020204" pitchFamily="34" charset="0"/>
              </a:rPr>
              <a:t>مصر: الدار الجامعية</a:t>
            </a:r>
            <a:r>
              <a:rPr lang="fr-FR" sz="1800" dirty="0">
                <a:effectLst/>
                <a:latin typeface="Calibri" panose="020F0502020204030204" pitchFamily="34" charset="0"/>
                <a:ea typeface="Calibri" panose="020F0502020204030204" pitchFamily="34" charset="0"/>
                <a:cs typeface="Arial" panose="020B0604020202020204" pitchFamily="34" charset="0"/>
              </a:rPr>
              <a:t>.</a:t>
            </a:r>
          </a:p>
          <a:p>
            <a:pPr marL="457200" indent="-457200" algn="just" rtl="1">
              <a:lnSpc>
                <a:spcPct val="107000"/>
              </a:lnSpc>
              <a:spcAft>
                <a:spcPts val="800"/>
              </a:spcAft>
            </a:pPr>
            <a:r>
              <a:rPr lang="ar-SA" sz="1800" dirty="0">
                <a:effectLst/>
                <a:latin typeface="Calibri" panose="020F0502020204030204" pitchFamily="34" charset="0"/>
                <a:ea typeface="Calibri" panose="020F0502020204030204" pitchFamily="34" charset="0"/>
                <a:cs typeface="Arial" panose="020B0604020202020204" pitchFamily="34" charset="0"/>
              </a:rPr>
              <a:t>حمام, م. إ</a:t>
            </a:r>
            <a:r>
              <a:rPr lang="fr-FR" sz="1800" dirty="0">
                <a:effectLst/>
                <a:latin typeface="Calibri" panose="020F0502020204030204" pitchFamily="34" charset="0"/>
                <a:ea typeface="Calibri" panose="020F0502020204030204" pitchFamily="34" charset="0"/>
                <a:cs typeface="Arial" panose="020B0604020202020204" pitchFamily="34" charset="0"/>
              </a:rPr>
              <a:t>. (2009). </a:t>
            </a:r>
            <a:r>
              <a:rPr lang="ar-SA" sz="1800" dirty="0">
                <a:effectLst/>
                <a:latin typeface="Calibri" panose="020F0502020204030204" pitchFamily="34" charset="0"/>
                <a:ea typeface="Calibri" panose="020F0502020204030204" pitchFamily="34" charset="0"/>
                <a:cs typeface="Arial" panose="020B0604020202020204" pitchFamily="34" charset="0"/>
              </a:rPr>
              <a:t>أثر تطبيق قواعد الحوكمة على الافصاح المحاسبي وجودة التقارير المالية (دراسة ميدانية على الشركات المدرجة في سوق فلسطين للأوراق المالية)</a:t>
            </a:r>
            <a:r>
              <a:rPr lang="fr-FR" sz="1800" dirty="0">
                <a:effectLst/>
                <a:latin typeface="Calibri" panose="020F0502020204030204" pitchFamily="34" charset="0"/>
                <a:ea typeface="Calibri" panose="020F0502020204030204" pitchFamily="34" charset="0"/>
                <a:cs typeface="Arial" panose="020B0604020202020204" pitchFamily="34" charset="0"/>
              </a:rPr>
              <a:t>. </a:t>
            </a:r>
            <a:r>
              <a:rPr lang="ar-SA" sz="1800" dirty="0">
                <a:effectLst/>
                <a:latin typeface="Calibri" panose="020F0502020204030204" pitchFamily="34" charset="0"/>
                <a:ea typeface="Calibri" panose="020F0502020204030204" pitchFamily="34" charset="0"/>
                <a:cs typeface="Arial" panose="020B0604020202020204" pitchFamily="34" charset="0"/>
              </a:rPr>
              <a:t>،غزة</a:t>
            </a:r>
            <a:r>
              <a:rPr lang="fr-FR" sz="1800" dirty="0">
                <a:effectLst/>
                <a:latin typeface="Calibri" panose="020F0502020204030204" pitchFamily="34" charset="0"/>
                <a:ea typeface="Calibri" panose="020F0502020204030204" pitchFamily="34" charset="0"/>
                <a:cs typeface="Arial" panose="020B0604020202020204" pitchFamily="34" charset="0"/>
              </a:rPr>
              <a:t> , </a:t>
            </a:r>
            <a:r>
              <a:rPr lang="ar-SA" sz="1800" dirty="0">
                <a:effectLst/>
                <a:latin typeface="Calibri" panose="020F0502020204030204" pitchFamily="34" charset="0"/>
                <a:ea typeface="Calibri" panose="020F0502020204030204" pitchFamily="34" charset="0"/>
                <a:cs typeface="Arial" panose="020B0604020202020204" pitchFamily="34" charset="0"/>
              </a:rPr>
              <a:t>الجامعة الإسلامية: رسالة مقدمة لنيل شهادة الماجستير في المحاسبة والتمويل</a:t>
            </a:r>
            <a:r>
              <a:rPr lang="fr-FR" sz="1800" dirty="0">
                <a:effectLst/>
                <a:latin typeface="Calibri" panose="020F0502020204030204" pitchFamily="34" charset="0"/>
                <a:ea typeface="Calibri" panose="020F0502020204030204" pitchFamily="34" charset="0"/>
                <a:cs typeface="Arial" panose="020B0604020202020204" pitchFamily="34" charset="0"/>
              </a:rPr>
              <a:t>.</a:t>
            </a:r>
          </a:p>
          <a:p>
            <a:pPr algn="r" rtl="1"/>
            <a:r>
              <a:rPr lang="ar-SA" sz="1800" dirty="0">
                <a:effectLst/>
                <a:latin typeface="Calibri" panose="020F0502020204030204" pitchFamily="34" charset="0"/>
                <a:ea typeface="Calibri" panose="020F0502020204030204" pitchFamily="34" charset="0"/>
                <a:cs typeface="Arial" panose="020B0604020202020204" pitchFamily="34" charset="0"/>
              </a:rPr>
              <a:t>زيدان, م</a:t>
            </a:r>
            <a:r>
              <a:rPr lang="fr-FR" sz="1800" dirty="0">
                <a:effectLst/>
                <a:latin typeface="Calibri" panose="020F0502020204030204" pitchFamily="34" charset="0"/>
                <a:ea typeface="Calibri" panose="020F0502020204030204" pitchFamily="34" charset="0"/>
                <a:cs typeface="Arial" panose="020B0604020202020204" pitchFamily="34" charset="0"/>
              </a:rPr>
              <a:t>. (09/2009). </a:t>
            </a:r>
            <a:r>
              <a:rPr lang="ar-SA" sz="1800" i="1" dirty="0">
                <a:effectLst/>
                <a:latin typeface="Calibri" panose="020F0502020204030204" pitchFamily="34" charset="0"/>
                <a:ea typeface="Calibri" panose="020F0502020204030204" pitchFamily="34" charset="0"/>
                <a:cs typeface="Arial" panose="020B0604020202020204" pitchFamily="34" charset="0"/>
              </a:rPr>
              <a:t>أهمية إرساء وتعزيز مبادئ الحوكمة في القطاع المصرفي بالإشارة إلى البنوك الجزائرية</a:t>
            </a:r>
            <a:r>
              <a:rPr lang="fr-FR" sz="1800" i="1" dirty="0">
                <a:effectLst/>
                <a:latin typeface="Calibri" panose="020F0502020204030204" pitchFamily="34" charset="0"/>
                <a:ea typeface="Calibri" panose="020F0502020204030204" pitchFamily="34" charset="0"/>
                <a:cs typeface="Arial" panose="020B0604020202020204" pitchFamily="34" charset="0"/>
              </a:rPr>
              <a:t>.</a:t>
            </a:r>
            <a:r>
              <a:rPr lang="fr-FR" sz="1800" dirty="0">
                <a:effectLst/>
                <a:latin typeface="Calibri" panose="020F0502020204030204" pitchFamily="34" charset="0"/>
                <a:ea typeface="Calibri" panose="020F0502020204030204" pitchFamily="34" charset="0"/>
                <a:cs typeface="Arial" panose="020B0604020202020204" pitchFamily="34" charset="0"/>
              </a:rPr>
              <a:t> </a:t>
            </a:r>
            <a:r>
              <a:rPr lang="ar-SA" sz="1800" dirty="0">
                <a:effectLst/>
                <a:latin typeface="Calibri" panose="020F0502020204030204" pitchFamily="34" charset="0"/>
                <a:ea typeface="Calibri" panose="020F0502020204030204" pitchFamily="34" charset="0"/>
                <a:cs typeface="Arial" panose="020B0604020202020204" pitchFamily="34" charset="0"/>
              </a:rPr>
              <a:t>جامعة شلف: مجلة العلوم الاقتصادية وعلوم التسيير</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r>
              <a:rPr lang="fr-FR" i="0" dirty="0">
                <a:effectLst/>
                <a:latin typeface="Amazon Ember"/>
                <a:hlinkClick r:id="rId2"/>
              </a:rPr>
              <a:t>Aimé </a:t>
            </a:r>
            <a:r>
              <a:rPr lang="fr-FR" i="0" dirty="0" err="1">
                <a:effectLst/>
                <a:latin typeface="Amazon Ember"/>
                <a:hlinkClick r:id="rId2"/>
              </a:rPr>
              <a:t>Muyombano</a:t>
            </a:r>
            <a:r>
              <a:rPr lang="fr-FR" i="0" dirty="0">
                <a:solidFill>
                  <a:srgbClr val="0F1111"/>
                </a:solidFill>
                <a:effectLst/>
                <a:latin typeface="Amazon Ember"/>
              </a:rPr>
              <a:t> , «  La Technologie Bancaire moderne et la </a:t>
            </a:r>
            <a:r>
              <a:rPr lang="fr-FR" i="0" dirty="0" err="1">
                <a:solidFill>
                  <a:srgbClr val="0F1111"/>
                </a:solidFill>
                <a:effectLst/>
                <a:latin typeface="Amazon Ember"/>
              </a:rPr>
              <a:t>Perfomance</a:t>
            </a:r>
            <a:r>
              <a:rPr lang="fr-FR" i="0" dirty="0">
                <a:solidFill>
                  <a:srgbClr val="0F1111"/>
                </a:solidFill>
                <a:effectLst/>
                <a:latin typeface="Amazon Ember"/>
              </a:rPr>
              <a:t> Economique des Banque</a:t>
            </a:r>
            <a:r>
              <a:rPr lang="fr-FR" dirty="0">
                <a:solidFill>
                  <a:srgbClr val="0F1111"/>
                </a:solidFill>
                <a:latin typeface="Amazon Ember"/>
              </a:rPr>
              <a:t> », </a:t>
            </a:r>
            <a:r>
              <a:rPr lang="fr-FR" i="0" dirty="0">
                <a:solidFill>
                  <a:srgbClr val="0F1111"/>
                </a:solidFill>
                <a:effectLst/>
                <a:latin typeface="Amazon Ember"/>
              </a:rPr>
              <a:t>Broché</a:t>
            </a:r>
            <a:r>
              <a:rPr lang="fr-FR" dirty="0">
                <a:solidFill>
                  <a:srgbClr val="0F1111"/>
                </a:solidFill>
                <a:latin typeface="Amazon Ember"/>
              </a:rPr>
              <a:t>, 2017.</a:t>
            </a:r>
          </a:p>
          <a:p>
            <a:r>
              <a:rPr lang="fr-FR" sz="1800" b="1" i="0" dirty="0">
                <a:solidFill>
                  <a:srgbClr val="000000"/>
                </a:solidFill>
                <a:effectLst/>
                <a:latin typeface="Times New Roman" panose="02020603050405020304" pitchFamily="18" charset="0"/>
              </a:rPr>
              <a:t>Fabrice Lamirault et Collectif, </a:t>
            </a:r>
            <a:r>
              <a:rPr lang="fr-FR" sz="1800" b="0" i="0" dirty="0">
                <a:solidFill>
                  <a:srgbClr val="000000"/>
                </a:solidFill>
                <a:effectLst/>
                <a:latin typeface="Times New Roman" panose="02020603050405020304" pitchFamily="18" charset="0"/>
              </a:rPr>
              <a:t>« L’évolution du modèle bancaire à l’ère du </a:t>
            </a:r>
            <a:r>
              <a:rPr lang="fr-FR" sz="1800" b="0" i="0" dirty="0" err="1">
                <a:solidFill>
                  <a:srgbClr val="000000"/>
                </a:solidFill>
                <a:effectLst/>
                <a:latin typeface="Times New Roman" panose="02020603050405020304" pitchFamily="18" charset="0"/>
              </a:rPr>
              <a:t>digita</a:t>
            </a:r>
            <a:r>
              <a:rPr lang="fr-FR" sz="1800" b="0" i="0" dirty="0">
                <a:solidFill>
                  <a:srgbClr val="000000"/>
                </a:solidFill>
                <a:effectLst/>
                <a:latin typeface="Times New Roman" panose="02020603050405020304" pitchFamily="18" charset="0"/>
              </a:rPr>
              <a:t> »,2017.</a:t>
            </a:r>
            <a:r>
              <a:rPr lang="fr-FR" dirty="0"/>
              <a:t> </a:t>
            </a:r>
          </a:p>
          <a:p>
            <a:r>
              <a:rPr lang="fr-FR" sz="1800" b="1" i="0" dirty="0">
                <a:solidFill>
                  <a:srgbClr val="000000"/>
                </a:solidFill>
                <a:effectLst/>
                <a:latin typeface="Times New Roman" panose="02020603050405020304" pitchFamily="18" charset="0"/>
              </a:rPr>
              <a:t>Régis BOUYALA</a:t>
            </a:r>
            <a:r>
              <a:rPr lang="fr-FR" sz="1800" b="0" i="0" dirty="0">
                <a:solidFill>
                  <a:srgbClr val="000000"/>
                </a:solidFill>
                <a:effectLst/>
                <a:latin typeface="Times New Roman" panose="02020603050405020304" pitchFamily="18" charset="0"/>
              </a:rPr>
              <a:t>, « la révolution FinTech : </a:t>
            </a:r>
            <a:r>
              <a:rPr lang="fr-FR" sz="1800" b="0" i="0" dirty="0" err="1">
                <a:solidFill>
                  <a:srgbClr val="000000"/>
                </a:solidFill>
                <a:effectLst/>
                <a:latin typeface="Times New Roman" panose="02020603050405020304" pitchFamily="18" charset="0"/>
              </a:rPr>
              <a:t>act</a:t>
            </a:r>
            <a:r>
              <a:rPr lang="fr-FR" sz="1800" b="0" i="0" dirty="0">
                <a:solidFill>
                  <a:srgbClr val="000000"/>
                </a:solidFill>
                <a:effectLst/>
                <a:latin typeface="Times New Roman" panose="02020603050405020304" pitchFamily="18" charset="0"/>
              </a:rPr>
              <a:t> 2. Edition Revue Banque »,2018</a:t>
            </a:r>
            <a:r>
              <a:rPr lang="fr-FR" dirty="0"/>
              <a:t> </a:t>
            </a:r>
          </a:p>
          <a:p>
            <a:r>
              <a:rPr lang="fr-FR" sz="1800" b="1" i="0" dirty="0">
                <a:solidFill>
                  <a:srgbClr val="000000"/>
                </a:solidFill>
                <a:effectLst/>
                <a:latin typeface="Times New Roman" panose="02020603050405020304" pitchFamily="18" charset="0"/>
              </a:rPr>
              <a:t>David FAYON, « </a:t>
            </a:r>
            <a:r>
              <a:rPr lang="fr-FR" sz="1800" b="0" i="0" dirty="0">
                <a:solidFill>
                  <a:srgbClr val="000000"/>
                </a:solidFill>
                <a:effectLst/>
                <a:latin typeface="Times New Roman" panose="02020603050405020304" pitchFamily="18" charset="0"/>
              </a:rPr>
              <a:t>Mesure de la maturité numérique des acteurs du secteur bancaire, dans une perspective de transformation digitale », thèse de doctorat, Université </a:t>
            </a:r>
            <a:r>
              <a:rPr lang="fr-FR" sz="1800" b="0" i="0" dirty="0" err="1">
                <a:solidFill>
                  <a:srgbClr val="000000"/>
                </a:solidFill>
                <a:effectLst/>
                <a:latin typeface="Times New Roman" panose="02020603050405020304" pitchFamily="18" charset="0"/>
              </a:rPr>
              <a:t>ParisSaclay</a:t>
            </a:r>
            <a:r>
              <a:rPr lang="fr-FR" sz="1800" b="0" i="0" dirty="0">
                <a:solidFill>
                  <a:srgbClr val="000000"/>
                </a:solidFill>
                <a:effectLst/>
                <a:latin typeface="Times New Roman" panose="02020603050405020304" pitchFamily="18" charset="0"/>
              </a:rPr>
              <a:t>, 2018.</a:t>
            </a:r>
            <a:r>
              <a:rPr lang="fr-FR" dirty="0"/>
              <a:t> </a:t>
            </a:r>
          </a:p>
          <a:p>
            <a:r>
              <a:rPr lang="en-GB" sz="1800" b="1" dirty="0">
                <a:solidFill>
                  <a:srgbClr val="000000"/>
                </a:solidFill>
                <a:latin typeface="Times New Roman" panose="02020603050405020304" pitchFamily="18" charset="0"/>
              </a:rPr>
              <a:t>Lipsey R.G., C. </a:t>
            </a:r>
            <a:r>
              <a:rPr lang="en-GB" sz="1800" b="1" dirty="0" err="1">
                <a:solidFill>
                  <a:srgbClr val="000000"/>
                </a:solidFill>
                <a:latin typeface="Times New Roman" panose="02020603050405020304" pitchFamily="18" charset="0"/>
              </a:rPr>
              <a:t>Bekar</a:t>
            </a:r>
            <a:r>
              <a:rPr lang="en-GB" sz="1800" b="1" dirty="0">
                <a:solidFill>
                  <a:srgbClr val="000000"/>
                </a:solidFill>
                <a:latin typeface="Times New Roman" panose="02020603050405020304" pitchFamily="18" charset="0"/>
              </a:rPr>
              <a:t> et K. Carlaw (2018a), "</a:t>
            </a:r>
            <a:r>
              <a:rPr lang="en-GB" sz="1800" dirty="0">
                <a:solidFill>
                  <a:srgbClr val="000000"/>
                </a:solidFill>
                <a:latin typeface="Times New Roman" panose="02020603050405020304" pitchFamily="18" charset="0"/>
              </a:rPr>
              <a:t>What requires explanation?" in </a:t>
            </a:r>
            <a:r>
              <a:rPr lang="en-GB" sz="1800" dirty="0" err="1">
                <a:solidFill>
                  <a:srgbClr val="000000"/>
                </a:solidFill>
                <a:latin typeface="Times New Roman" panose="02020603050405020304" pitchFamily="18" charset="0"/>
              </a:rPr>
              <a:t>Helpman</a:t>
            </a:r>
            <a:r>
              <a:rPr lang="en-GB" sz="1800" dirty="0">
                <a:solidFill>
                  <a:srgbClr val="000000"/>
                </a:solidFill>
                <a:latin typeface="Times New Roman" panose="02020603050405020304" pitchFamily="18" charset="0"/>
              </a:rPr>
              <a:t> E. (2018) , General Purpose Technologies and economic growth MIT Press, Cambridge, </a:t>
            </a:r>
            <a:r>
              <a:rPr lang="en-GB" sz="1800" dirty="0" err="1">
                <a:solidFill>
                  <a:srgbClr val="000000"/>
                </a:solidFill>
                <a:latin typeface="Times New Roman" panose="02020603050405020304" pitchFamily="18" charset="0"/>
              </a:rPr>
              <a:t>Massachussets</a:t>
            </a:r>
            <a:r>
              <a:rPr lang="en-GB" sz="1800" dirty="0">
                <a:solidFill>
                  <a:srgbClr val="000000"/>
                </a:solidFill>
                <a:latin typeface="Times New Roman" panose="02020603050405020304" pitchFamily="18" charset="0"/>
              </a:rPr>
              <a:t>. </a:t>
            </a:r>
            <a:endParaRPr lang="fr-FR" b="1" i="0" dirty="0">
              <a:solidFill>
                <a:srgbClr val="0F1111"/>
              </a:solidFill>
              <a:effectLst/>
              <a:latin typeface="Amazon Ember"/>
            </a:endParaRPr>
          </a:p>
        </p:txBody>
      </p:sp>
      <p:sp>
        <p:nvSpPr>
          <p:cNvPr id="5" name="Espace réservé du numéro de diapositive 4">
            <a:extLst>
              <a:ext uri="{FF2B5EF4-FFF2-40B4-BE49-F238E27FC236}">
                <a16:creationId xmlns:a16="http://schemas.microsoft.com/office/drawing/2014/main" id="{6DCD26DA-C874-4625-B641-B800F2791D57}"/>
              </a:ext>
            </a:extLst>
          </p:cNvPr>
          <p:cNvSpPr>
            <a:spLocks noGrp="1"/>
          </p:cNvSpPr>
          <p:nvPr>
            <p:ph type="sldNum" sz="quarter" idx="12"/>
          </p:nvPr>
        </p:nvSpPr>
        <p:spPr/>
        <p:txBody>
          <a:bodyPr/>
          <a:lstStyle/>
          <a:p>
            <a:fld id="{E0B129AF-709F-4694-B4BF-160FECA45534}" type="slidenum">
              <a:rPr lang="fr-FR" smtClean="0"/>
              <a:t>10</a:t>
            </a:fld>
            <a:endParaRPr lang="fr-FR"/>
          </a:p>
        </p:txBody>
      </p:sp>
    </p:spTree>
    <p:extLst>
      <p:ext uri="{BB962C8B-B14F-4D97-AF65-F5344CB8AC3E}">
        <p14:creationId xmlns:p14="http://schemas.microsoft.com/office/powerpoint/2010/main" val="2703295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A53441-0325-40B7-98B9-0F620E16AC9A}"/>
              </a:ext>
            </a:extLst>
          </p:cNvPr>
          <p:cNvSpPr>
            <a:spLocks noGrp="1"/>
          </p:cNvSpPr>
          <p:nvPr>
            <p:ph type="title"/>
          </p:nvPr>
        </p:nvSpPr>
        <p:spPr/>
        <p:txBody>
          <a:bodyPr/>
          <a:lstStyle/>
          <a:p>
            <a:endParaRPr lang="fr-FR"/>
          </a:p>
        </p:txBody>
      </p:sp>
      <p:pic>
        <p:nvPicPr>
          <p:cNvPr id="4" name="Espace réservé du contenu 3">
            <a:extLst>
              <a:ext uri="{FF2B5EF4-FFF2-40B4-BE49-F238E27FC236}">
                <a16:creationId xmlns:a16="http://schemas.microsoft.com/office/drawing/2014/main" id="{FEA74F43-046E-4690-B9AE-A49EA6659D4A}"/>
              </a:ext>
            </a:extLst>
          </p:cNvPr>
          <p:cNvPicPr>
            <a:picLocks noGrp="1" noChangeAspect="1"/>
          </p:cNvPicPr>
          <p:nvPr>
            <p:ph idx="1"/>
          </p:nvPr>
        </p:nvPicPr>
        <p:blipFill>
          <a:blip r:embed="rId2"/>
          <a:stretch>
            <a:fillRect/>
          </a:stretch>
        </p:blipFill>
        <p:spPr>
          <a:xfrm>
            <a:off x="0" y="0"/>
            <a:ext cx="12246427" cy="6858000"/>
          </a:xfrm>
          <a:prstGeom prst="rect">
            <a:avLst/>
          </a:prstGeom>
        </p:spPr>
      </p:pic>
      <p:sp>
        <p:nvSpPr>
          <p:cNvPr id="5" name="Espace réservé du numéro de diapositive 4">
            <a:extLst>
              <a:ext uri="{FF2B5EF4-FFF2-40B4-BE49-F238E27FC236}">
                <a16:creationId xmlns:a16="http://schemas.microsoft.com/office/drawing/2014/main" id="{882F8A71-4658-4929-B254-812245DA37F1}"/>
              </a:ext>
            </a:extLst>
          </p:cNvPr>
          <p:cNvSpPr>
            <a:spLocks noGrp="1"/>
          </p:cNvSpPr>
          <p:nvPr>
            <p:ph type="sldNum" sz="quarter" idx="12"/>
          </p:nvPr>
        </p:nvSpPr>
        <p:spPr/>
        <p:txBody>
          <a:bodyPr/>
          <a:lstStyle/>
          <a:p>
            <a:fld id="{E0B129AF-709F-4694-B4BF-160FECA45534}" type="slidenum">
              <a:rPr lang="fr-FR" smtClean="0"/>
              <a:t>11</a:t>
            </a:fld>
            <a:endParaRPr lang="fr-FR"/>
          </a:p>
        </p:txBody>
      </p:sp>
    </p:spTree>
    <p:extLst>
      <p:ext uri="{BB962C8B-B14F-4D97-AF65-F5344CB8AC3E}">
        <p14:creationId xmlns:p14="http://schemas.microsoft.com/office/powerpoint/2010/main" val="3468228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55BCAD-3824-4CA2-843C-6AA263A20635}"/>
              </a:ext>
            </a:extLst>
          </p:cNvPr>
          <p:cNvSpPr>
            <a:spLocks noGrp="1"/>
          </p:cNvSpPr>
          <p:nvPr>
            <p:ph type="ctrTitle"/>
          </p:nvPr>
        </p:nvSpPr>
        <p:spPr>
          <a:xfrm>
            <a:off x="524657" y="252933"/>
            <a:ext cx="11287592" cy="1111172"/>
          </a:xfrm>
        </p:spPr>
        <p:txBody>
          <a:bodyPr/>
          <a:lstStyle/>
          <a:p>
            <a:r>
              <a:rPr lang="fr-FR" dirty="0"/>
              <a:t>Introduction :</a:t>
            </a:r>
          </a:p>
        </p:txBody>
      </p:sp>
      <p:sp>
        <p:nvSpPr>
          <p:cNvPr id="3" name="Sous-titre 2">
            <a:extLst>
              <a:ext uri="{FF2B5EF4-FFF2-40B4-BE49-F238E27FC236}">
                <a16:creationId xmlns:a16="http://schemas.microsoft.com/office/drawing/2014/main" id="{E5752B99-08D0-476A-91A9-111BEA1B25DB}"/>
              </a:ext>
            </a:extLst>
          </p:cNvPr>
          <p:cNvSpPr>
            <a:spLocks noGrp="1"/>
          </p:cNvSpPr>
          <p:nvPr>
            <p:ph type="subTitle" idx="1"/>
          </p:nvPr>
        </p:nvSpPr>
        <p:spPr>
          <a:xfrm>
            <a:off x="524657" y="1364105"/>
            <a:ext cx="11287592" cy="5240962"/>
          </a:xfrm>
        </p:spPr>
        <p:txBody>
          <a:bodyPr>
            <a:normAutofit fontScale="92500" lnSpcReduction="20000"/>
          </a:bodyPr>
          <a:lstStyle/>
          <a:p>
            <a:pPr indent="360363" algn="just">
              <a:lnSpc>
                <a:spcPct val="150000"/>
              </a:lnSpc>
            </a:pPr>
            <a:r>
              <a:rPr lang="fr-DZ" sz="3000" dirty="0">
                <a:solidFill>
                  <a:srgbClr val="2A292A"/>
                </a:solidFill>
                <a:effectLst/>
                <a:latin typeface="Palatino Linotype" panose="02040502050505030304" pitchFamily="18" charset="0"/>
                <a:ea typeface="Calibri" panose="020F0502020204030204" pitchFamily="34" charset="0"/>
                <a:cs typeface="Times New Roman" panose="02020603050405020304" pitchFamily="18" charset="0"/>
              </a:rPr>
              <a:t>S</a:t>
            </a:r>
            <a:r>
              <a:rPr lang="fr-FR" sz="3000" dirty="0">
                <a:solidFill>
                  <a:srgbClr val="2A292A"/>
                </a:solidFill>
                <a:effectLst/>
                <a:latin typeface="Palatino Linotype" panose="02040502050505030304" pitchFamily="18" charset="0"/>
                <a:ea typeface="Calibri" panose="020F0502020204030204" pitchFamily="34" charset="0"/>
                <a:cs typeface="Times New Roman" panose="02020603050405020304" pitchFamily="18" charset="0"/>
              </a:rPr>
              <a:t>e félicite des nouvelles évolutions dans le domaine des technologies financières et invite l</a:t>
            </a:r>
            <a:r>
              <a:rPr lang="fr-DZ" sz="3000" dirty="0">
                <a:solidFill>
                  <a:srgbClr val="2A292A"/>
                </a:solidFill>
                <a:effectLst/>
                <a:latin typeface="Palatino Linotype" panose="02040502050505030304" pitchFamily="18" charset="0"/>
                <a:ea typeface="Calibri" panose="020F0502020204030204" pitchFamily="34" charset="0"/>
                <a:cs typeface="Times New Roman" panose="02020603050405020304" pitchFamily="18" charset="0"/>
              </a:rPr>
              <a:t>e système économique a</a:t>
            </a:r>
            <a:r>
              <a:rPr lang="fr-FR" sz="3000" dirty="0">
                <a:solidFill>
                  <a:srgbClr val="2A292A"/>
                </a:solidFill>
                <a:effectLst/>
                <a:latin typeface="Palatino Linotype" panose="02040502050505030304" pitchFamily="18" charset="0"/>
                <a:ea typeface="Calibri" panose="020F0502020204030204" pitchFamily="34" charset="0"/>
                <a:cs typeface="Times New Roman" panose="02020603050405020304" pitchFamily="18" charset="0"/>
              </a:rPr>
              <a:t> élaborer un plan d’action complet pour ces technologies dans le cadre des stratégies relatives </a:t>
            </a:r>
            <a:r>
              <a:rPr lang="fr-DZ" sz="3000" dirty="0">
                <a:solidFill>
                  <a:srgbClr val="2A292A"/>
                </a:solidFill>
                <a:effectLst/>
                <a:latin typeface="Palatino Linotype" panose="02040502050505030304" pitchFamily="18" charset="0"/>
                <a:ea typeface="Calibri" panose="020F0502020204030204" pitchFamily="34" charset="0"/>
                <a:cs typeface="Times New Roman" panose="02020603050405020304" pitchFamily="18" charset="0"/>
              </a:rPr>
              <a:t>au développement national</a:t>
            </a:r>
            <a:r>
              <a:rPr lang="fr-FR" sz="3000" dirty="0">
                <a:solidFill>
                  <a:srgbClr val="2A292A"/>
                </a:solidFill>
                <a:effectLst/>
                <a:latin typeface="Palatino Linotype" panose="02040502050505030304" pitchFamily="18" charset="0"/>
                <a:ea typeface="Calibri" panose="020F0502020204030204" pitchFamily="34" charset="0"/>
                <a:cs typeface="Times New Roman" panose="02020603050405020304" pitchFamily="18" charset="0"/>
              </a:rPr>
              <a:t> et au marché numérique, à même de contribuer globalement à l’instauration d’un système financier </a:t>
            </a:r>
            <a:r>
              <a:rPr lang="fr-DZ" sz="3000" dirty="0">
                <a:solidFill>
                  <a:srgbClr val="2A292A"/>
                </a:solidFill>
                <a:effectLst/>
                <a:latin typeface="Palatino Linotype" panose="02040502050505030304" pitchFamily="18" charset="0"/>
                <a:ea typeface="Calibri" panose="020F0502020204030204" pitchFamily="34" charset="0"/>
                <a:cs typeface="Times New Roman" panose="02020603050405020304" pitchFamily="18" charset="0"/>
              </a:rPr>
              <a:t>algérien</a:t>
            </a:r>
            <a:r>
              <a:rPr lang="fr-FR" sz="3000" dirty="0">
                <a:solidFill>
                  <a:srgbClr val="2A292A"/>
                </a:solidFill>
                <a:effectLst/>
                <a:latin typeface="Palatino Linotype" panose="02040502050505030304" pitchFamily="18" charset="0"/>
                <a:ea typeface="Calibri" panose="020F0502020204030204" pitchFamily="34" charset="0"/>
                <a:cs typeface="Times New Roman" panose="02020603050405020304" pitchFamily="18" charset="0"/>
              </a:rPr>
              <a:t> efficace et compétitif, approfondi, plus intégré, stable et durable, de fournir des avantages à l’économie réelle sur le long terme et de répondre aux besoins des consommateurs et des investisseurs en matière de protection et de sécurité juridique.</a:t>
            </a:r>
            <a:endParaRPr lang="fr-FR" sz="3000" dirty="0">
              <a:effectLst/>
              <a:latin typeface="Calibri" panose="020F0502020204030204" pitchFamily="34" charset="0"/>
              <a:ea typeface="Calibri" panose="020F0502020204030204" pitchFamily="34" charset="0"/>
              <a:cs typeface="Arial" panose="020B0604020202020204" pitchFamily="34" charset="0"/>
            </a:endParaRPr>
          </a:p>
          <a:p>
            <a:endParaRPr lang="fr-FR" sz="3000" dirty="0"/>
          </a:p>
        </p:txBody>
      </p:sp>
    </p:spTree>
    <p:extLst>
      <p:ext uri="{BB962C8B-B14F-4D97-AF65-F5344CB8AC3E}">
        <p14:creationId xmlns:p14="http://schemas.microsoft.com/office/powerpoint/2010/main" val="3438945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F4CABA-1BC6-46B1-8DF7-DDEF2E0F5E2D}"/>
              </a:ext>
            </a:extLst>
          </p:cNvPr>
          <p:cNvSpPr>
            <a:spLocks noGrp="1"/>
          </p:cNvSpPr>
          <p:nvPr>
            <p:ph type="title"/>
          </p:nvPr>
        </p:nvSpPr>
        <p:spPr>
          <a:xfrm>
            <a:off x="27312" y="0"/>
            <a:ext cx="12296931" cy="989350"/>
          </a:xfrm>
        </p:spPr>
        <p:txBody>
          <a:bodyPr/>
          <a:lstStyle/>
          <a:p>
            <a:r>
              <a:rPr lang="fr-FR" dirty="0"/>
              <a:t>INTRODUCTION (suite)</a:t>
            </a:r>
          </a:p>
        </p:txBody>
      </p:sp>
      <p:sp>
        <p:nvSpPr>
          <p:cNvPr id="3" name="Espace réservé du contenu 2">
            <a:extLst>
              <a:ext uri="{FF2B5EF4-FFF2-40B4-BE49-F238E27FC236}">
                <a16:creationId xmlns:a16="http://schemas.microsoft.com/office/drawing/2014/main" id="{FD36ACE6-81C8-41D3-990C-0540197413A5}"/>
              </a:ext>
            </a:extLst>
          </p:cNvPr>
          <p:cNvSpPr>
            <a:spLocks noGrp="1"/>
          </p:cNvSpPr>
          <p:nvPr>
            <p:ph idx="1"/>
          </p:nvPr>
        </p:nvSpPr>
        <p:spPr>
          <a:xfrm>
            <a:off x="344773" y="1169234"/>
            <a:ext cx="11527437" cy="5530260"/>
          </a:xfrm>
        </p:spPr>
        <p:txBody>
          <a:bodyPr>
            <a:normAutofit/>
          </a:bodyPr>
          <a:lstStyle/>
          <a:p>
            <a:pPr marL="0" indent="449263" algn="just">
              <a:lnSpc>
                <a:spcPct val="150000"/>
              </a:lnSpc>
              <a:buNone/>
            </a:pPr>
            <a:r>
              <a:rPr lang="fr-FR" sz="2800" dirty="0">
                <a:effectLst/>
                <a:latin typeface="Palatino Linotype" panose="02040502050505030304" pitchFamily="18" charset="0"/>
                <a:ea typeface="Calibri" panose="020F0502020204030204" pitchFamily="34" charset="0"/>
                <a:cs typeface="Arial" panose="020B0604020202020204" pitchFamily="34" charset="0"/>
              </a:rPr>
              <a:t>Invite la gouvernement à adopter une vision proportionnée, trans-sectorielle et globale dans ses travaux dans le domaine des technologies financières, en tirant les leçons des résultats obtenus ailleurs dans le monde et en s’adaptant à la diversité des acteurs et des modèles d’entreprise qui en font usage; invite la Commission à jouer, si besoin est, un rôle de catalyseur, afin de créer un environnement propice à l’expansion des entreprises et des pôles de technologie financière Algérienne.</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Espace réservé du numéro de diapositive 4">
            <a:extLst>
              <a:ext uri="{FF2B5EF4-FFF2-40B4-BE49-F238E27FC236}">
                <a16:creationId xmlns:a16="http://schemas.microsoft.com/office/drawing/2014/main" id="{A3045B7B-7492-4EF3-BA2B-94002AEB002C}"/>
              </a:ext>
            </a:extLst>
          </p:cNvPr>
          <p:cNvSpPr>
            <a:spLocks noGrp="1"/>
          </p:cNvSpPr>
          <p:nvPr>
            <p:ph type="sldNum" sz="quarter" idx="12"/>
          </p:nvPr>
        </p:nvSpPr>
        <p:spPr/>
        <p:txBody>
          <a:bodyPr/>
          <a:lstStyle/>
          <a:p>
            <a:fld id="{E0B129AF-709F-4694-B4BF-160FECA45534}" type="slidenum">
              <a:rPr lang="fr-FR" smtClean="0"/>
              <a:t>3</a:t>
            </a:fld>
            <a:endParaRPr lang="fr-FR"/>
          </a:p>
        </p:txBody>
      </p:sp>
    </p:spTree>
    <p:extLst>
      <p:ext uri="{BB962C8B-B14F-4D97-AF65-F5344CB8AC3E}">
        <p14:creationId xmlns:p14="http://schemas.microsoft.com/office/powerpoint/2010/main" val="907824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FD0045-12E9-4220-AA26-36866C6B5634}"/>
              </a:ext>
            </a:extLst>
          </p:cNvPr>
          <p:cNvSpPr>
            <a:spLocks noGrp="1"/>
          </p:cNvSpPr>
          <p:nvPr>
            <p:ph type="title"/>
          </p:nvPr>
        </p:nvSpPr>
        <p:spPr>
          <a:xfrm>
            <a:off x="294468" y="224853"/>
            <a:ext cx="11772614" cy="1507067"/>
          </a:xfrm>
        </p:spPr>
        <p:txBody>
          <a:bodyPr/>
          <a:lstStyle/>
          <a:p>
            <a:r>
              <a:rPr lang="fr-FR" sz="3600" b="1" dirty="0">
                <a:effectLst/>
                <a:latin typeface="Palatino Linotype" panose="02040502050505030304" pitchFamily="18" charset="0"/>
                <a:ea typeface="Calibri" panose="020F0502020204030204" pitchFamily="34" charset="0"/>
                <a:cs typeface="Arial" panose="020B0604020202020204" pitchFamily="34" charset="0"/>
              </a:rPr>
              <a:t>Gouvernement d’entreprise: </a:t>
            </a:r>
            <a:endParaRPr lang="fr-FR" dirty="0"/>
          </a:p>
        </p:txBody>
      </p:sp>
      <p:sp>
        <p:nvSpPr>
          <p:cNvPr id="3" name="Espace réservé du contenu 2">
            <a:extLst>
              <a:ext uri="{FF2B5EF4-FFF2-40B4-BE49-F238E27FC236}">
                <a16:creationId xmlns:a16="http://schemas.microsoft.com/office/drawing/2014/main" id="{DEB8DA2A-CE48-46FC-8E6A-8AC5B6E92BBC}"/>
              </a:ext>
            </a:extLst>
          </p:cNvPr>
          <p:cNvSpPr>
            <a:spLocks noGrp="1"/>
          </p:cNvSpPr>
          <p:nvPr>
            <p:ph idx="1"/>
          </p:nvPr>
        </p:nvSpPr>
        <p:spPr>
          <a:xfrm>
            <a:off x="124919" y="1499016"/>
            <a:ext cx="11567410" cy="4885683"/>
          </a:xfrm>
        </p:spPr>
        <p:txBody>
          <a:bodyPr>
            <a:normAutofit/>
          </a:bodyPr>
          <a:lstStyle/>
          <a:p>
            <a:pPr indent="0" algn="just">
              <a:lnSpc>
                <a:spcPct val="150000"/>
              </a:lnSpc>
              <a:spcAft>
                <a:spcPts val="800"/>
              </a:spcAft>
              <a:buNone/>
            </a:pPr>
            <a:r>
              <a:rPr lang="fr-FR" sz="3000" dirty="0">
                <a:effectLst/>
                <a:latin typeface="Palatino Linotype" panose="02040502050505030304" pitchFamily="18" charset="0"/>
                <a:ea typeface="Calibri" panose="020F0502020204030204" pitchFamily="34" charset="0"/>
                <a:cs typeface="Arial" panose="020B0604020202020204" pitchFamily="34" charset="0"/>
              </a:rPr>
              <a:t>« Le terme gouvernance est la traduction abrégée du terme (gouvernance d’entreprise), tandis que la traduction scientifique de ce terme, qui a fait l’objet d’un accord, est : « méthode de pratique, autorités de bonne gouvernance ».</a:t>
            </a:r>
            <a:endParaRPr lang="fr-FR" sz="3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Espace réservé du numéro de diapositive 4">
            <a:extLst>
              <a:ext uri="{FF2B5EF4-FFF2-40B4-BE49-F238E27FC236}">
                <a16:creationId xmlns:a16="http://schemas.microsoft.com/office/drawing/2014/main" id="{7FF1C918-073A-4B5C-8905-43CA94B5D40F}"/>
              </a:ext>
            </a:extLst>
          </p:cNvPr>
          <p:cNvSpPr>
            <a:spLocks noGrp="1"/>
          </p:cNvSpPr>
          <p:nvPr>
            <p:ph type="sldNum" sz="quarter" idx="12"/>
          </p:nvPr>
        </p:nvSpPr>
        <p:spPr/>
        <p:txBody>
          <a:bodyPr/>
          <a:lstStyle/>
          <a:p>
            <a:fld id="{E0B129AF-709F-4694-B4BF-160FECA45534}" type="slidenum">
              <a:rPr lang="fr-FR" smtClean="0"/>
              <a:t>4</a:t>
            </a:fld>
            <a:endParaRPr lang="fr-FR"/>
          </a:p>
        </p:txBody>
      </p:sp>
    </p:spTree>
    <p:extLst>
      <p:ext uri="{BB962C8B-B14F-4D97-AF65-F5344CB8AC3E}">
        <p14:creationId xmlns:p14="http://schemas.microsoft.com/office/powerpoint/2010/main" val="2149555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8133AB-4ECC-4876-A8D6-252F69F17250}"/>
              </a:ext>
            </a:extLst>
          </p:cNvPr>
          <p:cNvSpPr>
            <a:spLocks noGrp="1"/>
          </p:cNvSpPr>
          <p:nvPr>
            <p:ph type="title"/>
          </p:nvPr>
        </p:nvSpPr>
        <p:spPr>
          <a:xfrm>
            <a:off x="684212" y="125195"/>
            <a:ext cx="10823576" cy="1118989"/>
          </a:xfrm>
        </p:spPr>
        <p:txBody>
          <a:bodyPr>
            <a:normAutofit fontScale="90000"/>
          </a:bodyPr>
          <a:lstStyle/>
          <a:p>
            <a:r>
              <a:rPr lang="fr-FR" dirty="0"/>
              <a:t>II-	Technologie financière et gouvernance financière :</a:t>
            </a:r>
          </a:p>
        </p:txBody>
      </p:sp>
      <p:sp>
        <p:nvSpPr>
          <p:cNvPr id="3" name="Espace réservé du contenu 2">
            <a:extLst>
              <a:ext uri="{FF2B5EF4-FFF2-40B4-BE49-F238E27FC236}">
                <a16:creationId xmlns:a16="http://schemas.microsoft.com/office/drawing/2014/main" id="{A7055D38-3D87-479E-8211-B82B6568F024}"/>
              </a:ext>
            </a:extLst>
          </p:cNvPr>
          <p:cNvSpPr>
            <a:spLocks noGrp="1"/>
          </p:cNvSpPr>
          <p:nvPr>
            <p:ph idx="1"/>
          </p:nvPr>
        </p:nvSpPr>
        <p:spPr>
          <a:xfrm>
            <a:off x="684212" y="1094282"/>
            <a:ext cx="10823576" cy="5395349"/>
          </a:xfrm>
        </p:spPr>
        <p:txBody>
          <a:bodyPr>
            <a:noAutofit/>
          </a:bodyPr>
          <a:lstStyle/>
          <a:p>
            <a:pPr marL="0" indent="0" algn="just">
              <a:buNone/>
            </a:pPr>
            <a:r>
              <a:rPr lang="fr-FR" sz="2700" b="1" dirty="0">
                <a:effectLst/>
                <a:latin typeface="Palatino Linotype" panose="02040502050505030304" pitchFamily="18" charset="0"/>
                <a:ea typeface="Calibri" panose="020F0502020204030204" pitchFamily="34" charset="0"/>
                <a:cs typeface="Arial" panose="020B0604020202020204" pitchFamily="34" charset="0"/>
              </a:rPr>
              <a:t>1- Accroître la transparence et la responsabilisation,</a:t>
            </a:r>
          </a:p>
          <a:p>
            <a:pPr marL="0" indent="0" algn="just">
              <a:buNone/>
            </a:pPr>
            <a:r>
              <a:rPr lang="fr-FR" sz="2700" b="1" dirty="0">
                <a:latin typeface="Palatino Linotype" panose="02040502050505030304" pitchFamily="18" charset="0"/>
                <a:ea typeface="Calibri" panose="020F0502020204030204" pitchFamily="34" charset="0"/>
                <a:cs typeface="Arial" panose="020B0604020202020204" pitchFamily="34" charset="0"/>
              </a:rPr>
              <a:t>2- </a:t>
            </a:r>
            <a:r>
              <a:rPr lang="fr-FR" sz="2700" b="1" dirty="0">
                <a:effectLst/>
                <a:latin typeface="Palatino Linotype" panose="02040502050505030304" pitchFamily="18" charset="0"/>
                <a:ea typeface="Calibri" panose="020F0502020204030204" pitchFamily="34" charset="0"/>
                <a:cs typeface="Arial" panose="020B0604020202020204" pitchFamily="34" charset="0"/>
              </a:rPr>
              <a:t>Réduire le risque financier,</a:t>
            </a:r>
          </a:p>
          <a:p>
            <a:pPr marL="0" indent="0" algn="just">
              <a:buNone/>
            </a:pPr>
            <a:r>
              <a:rPr lang="fr-FR" sz="2700" b="1" dirty="0">
                <a:latin typeface="Palatino Linotype" panose="02040502050505030304" pitchFamily="18" charset="0"/>
                <a:ea typeface="Calibri" panose="020F0502020204030204" pitchFamily="34" charset="0"/>
                <a:cs typeface="Arial" panose="020B0604020202020204" pitchFamily="34" charset="0"/>
              </a:rPr>
              <a:t>3-</a:t>
            </a:r>
            <a:r>
              <a:rPr lang="fr-FR" sz="2700" b="1" dirty="0">
                <a:effectLst/>
                <a:latin typeface="Palatino Linotype" panose="02040502050505030304" pitchFamily="18" charset="0"/>
                <a:ea typeface="Calibri" panose="020F0502020204030204" pitchFamily="34" charset="0"/>
                <a:cs typeface="Arial" panose="020B0604020202020204" pitchFamily="34" charset="0"/>
              </a:rPr>
              <a:t>Améliorer l’efficacité opérationnelle,</a:t>
            </a:r>
          </a:p>
          <a:p>
            <a:pPr marL="0" indent="0" algn="just">
              <a:buNone/>
            </a:pPr>
            <a:r>
              <a:rPr lang="fr-FR" sz="2700" b="1" dirty="0">
                <a:latin typeface="Palatino Linotype" panose="02040502050505030304" pitchFamily="18" charset="0"/>
                <a:ea typeface="Calibri" panose="020F0502020204030204" pitchFamily="34" charset="0"/>
                <a:cs typeface="Arial" panose="020B0604020202020204" pitchFamily="34" charset="0"/>
              </a:rPr>
              <a:t>4- </a:t>
            </a:r>
            <a:r>
              <a:rPr lang="fr-FR" sz="2700" b="1" dirty="0">
                <a:effectLst/>
                <a:latin typeface="Palatino Linotype" panose="02040502050505030304" pitchFamily="18" charset="0"/>
                <a:ea typeface="Calibri" panose="020F0502020204030204" pitchFamily="34" charset="0"/>
                <a:cs typeface="Arial" panose="020B0604020202020204" pitchFamily="34" charset="0"/>
              </a:rPr>
              <a:t>Renforcer l’inclusion financière,</a:t>
            </a:r>
          </a:p>
          <a:p>
            <a:pPr marL="0" indent="0" algn="just">
              <a:buNone/>
            </a:pPr>
            <a:r>
              <a:rPr lang="fr-FR" sz="2700" b="1" dirty="0">
                <a:latin typeface="Palatino Linotype" panose="02040502050505030304" pitchFamily="18" charset="0"/>
                <a:ea typeface="Calibri" panose="020F0502020204030204" pitchFamily="34" charset="0"/>
                <a:cs typeface="Arial" panose="020B0604020202020204" pitchFamily="34" charset="0"/>
              </a:rPr>
              <a:t>5- </a:t>
            </a:r>
            <a:r>
              <a:rPr lang="fr-FR" sz="2700" b="1" dirty="0">
                <a:effectLst/>
                <a:latin typeface="Palatino Linotype" panose="02040502050505030304" pitchFamily="18" charset="0"/>
                <a:ea typeface="Calibri" panose="020F0502020204030204" pitchFamily="34" charset="0"/>
                <a:cs typeface="Arial" panose="020B0604020202020204" pitchFamily="34" charset="0"/>
              </a:rPr>
              <a:t>Développement du contrôle et de la supervision financiers,</a:t>
            </a:r>
          </a:p>
          <a:p>
            <a:pPr marL="0" indent="0" algn="just">
              <a:buNone/>
            </a:pPr>
            <a:r>
              <a:rPr lang="fr-FR" sz="2700" b="1" dirty="0">
                <a:latin typeface="Palatino Linotype" panose="02040502050505030304" pitchFamily="18" charset="0"/>
                <a:ea typeface="Calibri" panose="020F0502020204030204" pitchFamily="34" charset="0"/>
                <a:cs typeface="Arial" panose="020B0604020202020204" pitchFamily="34" charset="0"/>
              </a:rPr>
              <a:t>6- </a:t>
            </a:r>
            <a:r>
              <a:rPr lang="fr-FR" sz="2700" b="1" dirty="0">
                <a:effectLst/>
                <a:latin typeface="Palatino Linotype" panose="02040502050505030304" pitchFamily="18" charset="0"/>
                <a:ea typeface="Calibri" panose="020F0502020204030204" pitchFamily="34" charset="0"/>
                <a:cs typeface="Arial" panose="020B0604020202020204" pitchFamily="34" charset="0"/>
              </a:rPr>
              <a:t>Améliorer la communication et l’interaction,</a:t>
            </a:r>
          </a:p>
          <a:p>
            <a:pPr marL="0" indent="0" algn="just">
              <a:buNone/>
            </a:pPr>
            <a:r>
              <a:rPr lang="fr-FR" sz="2700" b="1" dirty="0">
                <a:latin typeface="Palatino Linotype" panose="02040502050505030304" pitchFamily="18" charset="0"/>
                <a:ea typeface="Calibri" panose="020F0502020204030204" pitchFamily="34" charset="0"/>
                <a:cs typeface="Arial" panose="020B0604020202020204" pitchFamily="34" charset="0"/>
              </a:rPr>
              <a:t>7- </a:t>
            </a:r>
            <a:r>
              <a:rPr lang="fr-FR" sz="2700" b="1" dirty="0">
                <a:effectLst/>
                <a:latin typeface="Palatino Linotype" panose="02040502050505030304" pitchFamily="18" charset="0"/>
                <a:ea typeface="Calibri" panose="020F0502020204030204" pitchFamily="34" charset="0"/>
                <a:cs typeface="Arial" panose="020B0604020202020204" pitchFamily="34" charset="0"/>
              </a:rPr>
              <a:t>Amélioration de la sécurité financière,</a:t>
            </a:r>
          </a:p>
          <a:p>
            <a:pPr marL="0" indent="0" algn="just">
              <a:buNone/>
            </a:pPr>
            <a:r>
              <a:rPr lang="fr-FR" sz="2700" b="1" dirty="0">
                <a:latin typeface="Palatino Linotype" panose="02040502050505030304" pitchFamily="18" charset="0"/>
                <a:ea typeface="Calibri" panose="020F0502020204030204" pitchFamily="34" charset="0"/>
                <a:cs typeface="Arial" panose="020B0604020202020204" pitchFamily="34" charset="0"/>
              </a:rPr>
              <a:t>8- </a:t>
            </a:r>
            <a:r>
              <a:rPr lang="fr-FR" sz="2700" b="1" dirty="0">
                <a:effectLst/>
                <a:latin typeface="Palatino Linotype" panose="02040502050505030304" pitchFamily="18" charset="0"/>
                <a:ea typeface="Calibri" panose="020F0502020204030204" pitchFamily="34" charset="0"/>
                <a:cs typeface="Arial" panose="020B0604020202020204" pitchFamily="34" charset="0"/>
              </a:rPr>
              <a:t>Défis auxquels sont confrontées les technologies financières pour améliorer la gouvernance financière </a:t>
            </a:r>
            <a:r>
              <a:rPr lang="fr-FR" sz="2700" b="1" dirty="0">
                <a:latin typeface="Palatino Linotype" panose="02040502050505030304" pitchFamily="18" charset="0"/>
                <a:ea typeface="Calibri" panose="020F0502020204030204" pitchFamily="34" charset="0"/>
                <a:cs typeface="Arial" panose="020B0604020202020204" pitchFamily="34" charset="0"/>
              </a:rPr>
              <a:t>,</a:t>
            </a:r>
          </a:p>
          <a:p>
            <a:pPr marL="0" indent="0" algn="just">
              <a:buNone/>
            </a:pPr>
            <a:r>
              <a:rPr lang="fr-FR" sz="2700" b="1" dirty="0">
                <a:effectLst/>
                <a:latin typeface="Palatino Linotype" panose="02040502050505030304" pitchFamily="18" charset="0"/>
                <a:ea typeface="Calibri" panose="020F0502020204030204" pitchFamily="34" charset="0"/>
                <a:cs typeface="Arial" panose="020B0604020202020204" pitchFamily="34" charset="0"/>
              </a:rPr>
              <a:t>9- La technologie et son intervention dans le système comptable.</a:t>
            </a:r>
            <a:endParaRPr lang="fr-FR" sz="27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Espace réservé du numéro de diapositive 4">
            <a:extLst>
              <a:ext uri="{FF2B5EF4-FFF2-40B4-BE49-F238E27FC236}">
                <a16:creationId xmlns:a16="http://schemas.microsoft.com/office/drawing/2014/main" id="{AC3D2860-EB85-4212-A5BA-1E3D7D8ECA8B}"/>
              </a:ext>
            </a:extLst>
          </p:cNvPr>
          <p:cNvSpPr>
            <a:spLocks noGrp="1"/>
          </p:cNvSpPr>
          <p:nvPr>
            <p:ph type="sldNum" sz="quarter" idx="12"/>
          </p:nvPr>
        </p:nvSpPr>
        <p:spPr/>
        <p:txBody>
          <a:bodyPr/>
          <a:lstStyle/>
          <a:p>
            <a:fld id="{E0B129AF-709F-4694-B4BF-160FECA45534}" type="slidenum">
              <a:rPr lang="fr-FR" smtClean="0"/>
              <a:t>5</a:t>
            </a:fld>
            <a:endParaRPr lang="fr-FR"/>
          </a:p>
        </p:txBody>
      </p:sp>
    </p:spTree>
    <p:extLst>
      <p:ext uri="{BB962C8B-B14F-4D97-AF65-F5344CB8AC3E}">
        <p14:creationId xmlns:p14="http://schemas.microsoft.com/office/powerpoint/2010/main" val="2246546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26F6CD-5768-4AE1-85F5-22796BBF28B0}"/>
              </a:ext>
            </a:extLst>
          </p:cNvPr>
          <p:cNvSpPr>
            <a:spLocks noGrp="1"/>
          </p:cNvSpPr>
          <p:nvPr>
            <p:ph type="title"/>
          </p:nvPr>
        </p:nvSpPr>
        <p:spPr>
          <a:xfrm>
            <a:off x="516991" y="719528"/>
            <a:ext cx="11158018" cy="839449"/>
          </a:xfrm>
        </p:spPr>
        <p:txBody>
          <a:bodyPr/>
          <a:lstStyle/>
          <a:p>
            <a:r>
              <a:rPr lang="fr-FR" dirty="0"/>
              <a:t>importance de la technologie financière :</a:t>
            </a:r>
          </a:p>
        </p:txBody>
      </p:sp>
      <p:sp>
        <p:nvSpPr>
          <p:cNvPr id="3" name="Espace réservé du contenu 2">
            <a:extLst>
              <a:ext uri="{FF2B5EF4-FFF2-40B4-BE49-F238E27FC236}">
                <a16:creationId xmlns:a16="http://schemas.microsoft.com/office/drawing/2014/main" id="{5BF3E4AB-2656-4A6E-83D7-20525663F7E3}"/>
              </a:ext>
            </a:extLst>
          </p:cNvPr>
          <p:cNvSpPr>
            <a:spLocks noGrp="1"/>
          </p:cNvSpPr>
          <p:nvPr>
            <p:ph idx="1"/>
          </p:nvPr>
        </p:nvSpPr>
        <p:spPr>
          <a:xfrm>
            <a:off x="516990" y="1783830"/>
            <a:ext cx="11158017" cy="4616970"/>
          </a:xfrm>
        </p:spPr>
        <p:txBody>
          <a:bodyPr>
            <a:normAutofit/>
          </a:bodyPr>
          <a:lstStyle/>
          <a:p>
            <a:pPr marL="0" indent="0">
              <a:lnSpc>
                <a:spcPct val="150000"/>
              </a:lnSpc>
              <a:buNone/>
            </a:pPr>
            <a:r>
              <a:rPr lang="fr-FR" sz="3000" dirty="0"/>
              <a:t>1- </a:t>
            </a:r>
            <a:r>
              <a:rPr lang="fr-FR" sz="3000" dirty="0">
                <a:effectLst/>
                <a:latin typeface="Palatino Linotype" panose="02040502050505030304" pitchFamily="18" charset="0"/>
                <a:ea typeface="Calibri" panose="020F0502020204030204" pitchFamily="34" charset="0"/>
                <a:cs typeface="Arial" panose="020B0604020202020204" pitchFamily="34" charset="0"/>
              </a:rPr>
              <a:t>Améliorer l’accès aux services financiers ,</a:t>
            </a:r>
          </a:p>
          <a:p>
            <a:pPr marL="0" indent="0">
              <a:lnSpc>
                <a:spcPct val="150000"/>
              </a:lnSpc>
              <a:buNone/>
            </a:pPr>
            <a:r>
              <a:rPr lang="fr-FR" sz="3000" dirty="0">
                <a:latin typeface="Palatino Linotype" panose="02040502050505030304" pitchFamily="18" charset="0"/>
                <a:cs typeface="Arial" panose="020B0604020202020204" pitchFamily="34" charset="0"/>
              </a:rPr>
              <a:t>2- </a:t>
            </a:r>
            <a:r>
              <a:rPr lang="fr-FR" sz="3000" b="1" dirty="0">
                <a:effectLst/>
                <a:latin typeface="Palatino Linotype" panose="02040502050505030304" pitchFamily="18" charset="0"/>
                <a:ea typeface="Calibri" panose="020F0502020204030204" pitchFamily="34" charset="0"/>
                <a:cs typeface="Arial" panose="020B0604020202020204" pitchFamily="34" charset="0"/>
              </a:rPr>
              <a:t>Gagnez en efficacité et réduisez les coûts,</a:t>
            </a:r>
          </a:p>
          <a:p>
            <a:pPr marL="0" indent="0">
              <a:lnSpc>
                <a:spcPct val="150000"/>
              </a:lnSpc>
              <a:buNone/>
            </a:pPr>
            <a:r>
              <a:rPr lang="fr-FR" sz="3000" b="1" dirty="0">
                <a:latin typeface="Palatino Linotype" panose="02040502050505030304" pitchFamily="18" charset="0"/>
                <a:cs typeface="Arial" panose="020B0604020202020204" pitchFamily="34" charset="0"/>
              </a:rPr>
              <a:t>3- </a:t>
            </a:r>
            <a:r>
              <a:rPr lang="fr-FR" sz="3000" b="1" dirty="0">
                <a:effectLst/>
                <a:latin typeface="Palatino Linotype" panose="02040502050505030304" pitchFamily="18" charset="0"/>
                <a:ea typeface="Calibri" panose="020F0502020204030204" pitchFamily="34" charset="0"/>
                <a:cs typeface="Arial" panose="020B0604020202020204" pitchFamily="34" charset="0"/>
              </a:rPr>
              <a:t>Améliorez la transparence.</a:t>
            </a:r>
          </a:p>
        </p:txBody>
      </p:sp>
      <p:sp>
        <p:nvSpPr>
          <p:cNvPr id="5" name="Espace réservé du numéro de diapositive 4">
            <a:extLst>
              <a:ext uri="{FF2B5EF4-FFF2-40B4-BE49-F238E27FC236}">
                <a16:creationId xmlns:a16="http://schemas.microsoft.com/office/drawing/2014/main" id="{4E3DD45F-C004-4F63-86FA-10439E897245}"/>
              </a:ext>
            </a:extLst>
          </p:cNvPr>
          <p:cNvSpPr>
            <a:spLocks noGrp="1"/>
          </p:cNvSpPr>
          <p:nvPr>
            <p:ph type="sldNum" sz="quarter" idx="12"/>
          </p:nvPr>
        </p:nvSpPr>
        <p:spPr/>
        <p:txBody>
          <a:bodyPr/>
          <a:lstStyle/>
          <a:p>
            <a:fld id="{E0B129AF-709F-4694-B4BF-160FECA45534}" type="slidenum">
              <a:rPr lang="fr-FR" smtClean="0"/>
              <a:t>6</a:t>
            </a:fld>
            <a:endParaRPr lang="fr-FR"/>
          </a:p>
        </p:txBody>
      </p:sp>
    </p:spTree>
    <p:extLst>
      <p:ext uri="{BB962C8B-B14F-4D97-AF65-F5344CB8AC3E}">
        <p14:creationId xmlns:p14="http://schemas.microsoft.com/office/powerpoint/2010/main" val="1131373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D1359E-B984-43D8-A158-ED6351E54D70}"/>
              </a:ext>
            </a:extLst>
          </p:cNvPr>
          <p:cNvSpPr>
            <a:spLocks noGrp="1"/>
          </p:cNvSpPr>
          <p:nvPr>
            <p:ph type="title"/>
          </p:nvPr>
        </p:nvSpPr>
        <p:spPr>
          <a:xfrm>
            <a:off x="684212" y="20264"/>
            <a:ext cx="11247958" cy="1133980"/>
          </a:xfrm>
        </p:spPr>
        <p:txBody>
          <a:bodyPr>
            <a:normAutofit/>
          </a:bodyPr>
          <a:lstStyle/>
          <a:p>
            <a:r>
              <a:rPr lang="fr-FR" b="1" dirty="0">
                <a:effectLst/>
                <a:latin typeface="Palatino Linotype" panose="02040502050505030304" pitchFamily="18" charset="0"/>
                <a:ea typeface="Calibri" panose="020F0502020204030204" pitchFamily="34" charset="0"/>
                <a:cs typeface="Arial" panose="020B0604020202020204" pitchFamily="34" charset="0"/>
              </a:rPr>
              <a:t>Technologie de registre distribué (DLT) </a:t>
            </a:r>
            <a:endParaRPr lang="fr-FR" dirty="0"/>
          </a:p>
        </p:txBody>
      </p:sp>
      <p:sp>
        <p:nvSpPr>
          <p:cNvPr id="3" name="Espace réservé du contenu 2">
            <a:extLst>
              <a:ext uri="{FF2B5EF4-FFF2-40B4-BE49-F238E27FC236}">
                <a16:creationId xmlns:a16="http://schemas.microsoft.com/office/drawing/2014/main" id="{80C82346-028D-41E3-B4B5-A50A1169C286}"/>
              </a:ext>
            </a:extLst>
          </p:cNvPr>
          <p:cNvSpPr>
            <a:spLocks noGrp="1"/>
          </p:cNvSpPr>
          <p:nvPr>
            <p:ph idx="1"/>
          </p:nvPr>
        </p:nvSpPr>
        <p:spPr>
          <a:xfrm>
            <a:off x="644407" y="940632"/>
            <a:ext cx="11247958" cy="5897104"/>
          </a:xfrm>
        </p:spPr>
        <p:txBody>
          <a:bodyPr>
            <a:normAutofit/>
          </a:bodyPr>
          <a:lstStyle/>
          <a:p>
            <a:pPr marL="0" indent="0" algn="just">
              <a:buNone/>
            </a:pPr>
            <a:r>
              <a:rPr lang="fr-FR" sz="2800" dirty="0"/>
              <a:t>1-</a:t>
            </a:r>
            <a:r>
              <a:rPr lang="fr-FR" sz="2800" b="1" dirty="0">
                <a:effectLst/>
                <a:latin typeface="Palatino Linotype" panose="02040502050505030304" pitchFamily="18" charset="0"/>
                <a:ea typeface="Calibri" panose="020F0502020204030204" pitchFamily="34" charset="0"/>
                <a:cs typeface="Arial" panose="020B0604020202020204" pitchFamily="34" charset="0"/>
              </a:rPr>
              <a:t>Automatisation robotisée des processus (RPA),</a:t>
            </a:r>
          </a:p>
          <a:p>
            <a:pPr marL="0" indent="0" algn="just">
              <a:buNone/>
            </a:pPr>
            <a:r>
              <a:rPr lang="fr-FR" sz="2800" b="1" dirty="0">
                <a:latin typeface="Palatino Linotype" panose="02040502050505030304" pitchFamily="18" charset="0"/>
                <a:cs typeface="Arial" panose="020B0604020202020204" pitchFamily="34" charset="0"/>
              </a:rPr>
              <a:t>2- </a:t>
            </a:r>
            <a:r>
              <a:rPr lang="fr-FR" sz="2800" b="1" dirty="0">
                <a:effectLst/>
                <a:latin typeface="Palatino Linotype" panose="02040502050505030304" pitchFamily="18" charset="0"/>
                <a:ea typeface="Calibri" panose="020F0502020204030204" pitchFamily="34" charset="0"/>
                <a:cs typeface="Arial" panose="020B0604020202020204" pitchFamily="34" charset="0"/>
              </a:rPr>
              <a:t>Apprentissage automatique,</a:t>
            </a:r>
          </a:p>
          <a:p>
            <a:pPr marL="0" indent="0" algn="just">
              <a:buNone/>
            </a:pPr>
            <a:r>
              <a:rPr lang="fr-FR" sz="2800" b="1" dirty="0">
                <a:latin typeface="Palatino Linotype" panose="02040502050505030304" pitchFamily="18" charset="0"/>
                <a:cs typeface="Arial" panose="020B0604020202020204" pitchFamily="34" charset="0"/>
              </a:rPr>
              <a:t>3- </a:t>
            </a:r>
            <a:r>
              <a:rPr lang="fr-FR" sz="2800" b="1" dirty="0">
                <a:effectLst/>
                <a:latin typeface="Palatino Linotype" panose="02040502050505030304" pitchFamily="18" charset="0"/>
                <a:ea typeface="Calibri" panose="020F0502020204030204" pitchFamily="34" charset="0"/>
                <a:cs typeface="Arial" panose="020B0604020202020204" pitchFamily="34" charset="0"/>
              </a:rPr>
              <a:t>Banque mobile</a:t>
            </a:r>
            <a:r>
              <a:rPr lang="fr-FR" sz="2800" b="1" dirty="0">
                <a:latin typeface="Palatino Linotype" panose="02040502050505030304" pitchFamily="18" charset="0"/>
                <a:ea typeface="Calibri" panose="020F0502020204030204" pitchFamily="34" charset="0"/>
                <a:cs typeface="Arial" panose="020B0604020202020204" pitchFamily="34" charset="0"/>
              </a:rPr>
              <a:t>,</a:t>
            </a:r>
          </a:p>
          <a:p>
            <a:pPr marL="0" indent="0" algn="just">
              <a:buNone/>
            </a:pPr>
            <a:r>
              <a:rPr lang="fr-FR" sz="2800" b="1" dirty="0">
                <a:latin typeface="Palatino Linotype" panose="02040502050505030304" pitchFamily="18" charset="0"/>
                <a:cs typeface="Arial" panose="020B0604020202020204" pitchFamily="34" charset="0"/>
              </a:rPr>
              <a:t>4- </a:t>
            </a:r>
            <a:r>
              <a:rPr lang="fr-FR" sz="2800" b="1" dirty="0">
                <a:effectLst/>
                <a:latin typeface="Palatino Linotype" panose="02040502050505030304" pitchFamily="18" charset="0"/>
                <a:ea typeface="Calibri" panose="020F0502020204030204" pitchFamily="34" charset="0"/>
                <a:cs typeface="Arial" panose="020B0604020202020204" pitchFamily="34" charset="0"/>
              </a:rPr>
              <a:t>Analyse du Big Data ,</a:t>
            </a:r>
          </a:p>
          <a:p>
            <a:pPr marL="0" indent="0" algn="just">
              <a:buNone/>
            </a:pPr>
            <a:r>
              <a:rPr lang="fr-FR" sz="2800" b="1" dirty="0">
                <a:latin typeface="Palatino Linotype" panose="02040502050505030304" pitchFamily="18" charset="0"/>
                <a:cs typeface="Arial" panose="020B0604020202020204" pitchFamily="34" charset="0"/>
              </a:rPr>
              <a:t>5- </a:t>
            </a:r>
            <a:r>
              <a:rPr lang="fr-FR" sz="2800" b="1" dirty="0">
                <a:effectLst/>
                <a:latin typeface="Palatino Linotype" panose="02040502050505030304" pitchFamily="18" charset="0"/>
                <a:ea typeface="Calibri" panose="020F0502020204030204" pitchFamily="34" charset="0"/>
                <a:cs typeface="Arial" panose="020B0604020202020204" pitchFamily="34" charset="0"/>
              </a:rPr>
              <a:t>Accélérateurs la technologie financière </a:t>
            </a:r>
            <a:r>
              <a:rPr lang="fr-FR" sz="2800" b="1" dirty="0">
                <a:latin typeface="Palatino Linotype" panose="02040502050505030304" pitchFamily="18" charset="0"/>
                <a:ea typeface="Calibri" panose="020F0502020204030204" pitchFamily="34" charset="0"/>
                <a:cs typeface="Arial" panose="020B0604020202020204" pitchFamily="34" charset="0"/>
              </a:rPr>
              <a:t>,</a:t>
            </a:r>
          </a:p>
          <a:p>
            <a:pPr marL="0" indent="0" algn="just">
              <a:buNone/>
            </a:pPr>
            <a:r>
              <a:rPr lang="fr-FR" sz="2800" b="1" dirty="0">
                <a:latin typeface="Palatino Linotype" panose="02040502050505030304" pitchFamily="18" charset="0"/>
                <a:cs typeface="Arial" panose="020B0604020202020204" pitchFamily="34" charset="0"/>
              </a:rPr>
              <a:t>6- </a:t>
            </a:r>
            <a:r>
              <a:rPr lang="fr-FR" sz="2800" b="1" dirty="0">
                <a:effectLst/>
                <a:latin typeface="Palatino Linotype" panose="02040502050505030304" pitchFamily="18" charset="0"/>
                <a:ea typeface="Calibri" panose="020F0502020204030204" pitchFamily="34" charset="0"/>
                <a:cs typeface="Arial" panose="020B0604020202020204" pitchFamily="34" charset="0"/>
              </a:rPr>
              <a:t>Les défis de la technologie financière dans l’amélioration de la gouvernance financière</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0" indent="0" algn="just">
              <a:buNone/>
            </a:pPr>
            <a:r>
              <a:rPr lang="fr-FR" sz="2800" dirty="0"/>
              <a:t>7- </a:t>
            </a:r>
            <a:r>
              <a:rPr lang="fr-FR" sz="2800" b="1" dirty="0">
                <a:effectLst/>
                <a:latin typeface="Palatino Linotype" panose="02040502050505030304" pitchFamily="18" charset="0"/>
                <a:ea typeface="Calibri" panose="020F0502020204030204" pitchFamily="34" charset="0"/>
                <a:cs typeface="Arial" panose="020B0604020202020204" pitchFamily="34" charset="0"/>
              </a:rPr>
              <a:t>Exemples d’applications la technologie financière dans la gouvernance financière ,</a:t>
            </a:r>
          </a:p>
        </p:txBody>
      </p:sp>
      <p:sp>
        <p:nvSpPr>
          <p:cNvPr id="5" name="Espace réservé du numéro de diapositive 4">
            <a:extLst>
              <a:ext uri="{FF2B5EF4-FFF2-40B4-BE49-F238E27FC236}">
                <a16:creationId xmlns:a16="http://schemas.microsoft.com/office/drawing/2014/main" id="{2392C81F-0273-4CAE-9B7C-8757341D3B89}"/>
              </a:ext>
            </a:extLst>
          </p:cNvPr>
          <p:cNvSpPr>
            <a:spLocks noGrp="1"/>
          </p:cNvSpPr>
          <p:nvPr>
            <p:ph type="sldNum" sz="quarter" idx="12"/>
          </p:nvPr>
        </p:nvSpPr>
        <p:spPr/>
        <p:txBody>
          <a:bodyPr/>
          <a:lstStyle/>
          <a:p>
            <a:fld id="{E0B129AF-709F-4694-B4BF-160FECA45534}" type="slidenum">
              <a:rPr lang="fr-FR" smtClean="0"/>
              <a:t>7</a:t>
            </a:fld>
            <a:endParaRPr lang="fr-FR"/>
          </a:p>
        </p:txBody>
      </p:sp>
    </p:spTree>
    <p:extLst>
      <p:ext uri="{BB962C8B-B14F-4D97-AF65-F5344CB8AC3E}">
        <p14:creationId xmlns:p14="http://schemas.microsoft.com/office/powerpoint/2010/main" val="993820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D1359E-B984-43D8-A158-ED6351E54D70}"/>
              </a:ext>
            </a:extLst>
          </p:cNvPr>
          <p:cNvSpPr>
            <a:spLocks noGrp="1"/>
          </p:cNvSpPr>
          <p:nvPr>
            <p:ph type="title"/>
          </p:nvPr>
        </p:nvSpPr>
        <p:spPr>
          <a:xfrm>
            <a:off x="684212" y="20264"/>
            <a:ext cx="11247958" cy="1133980"/>
          </a:xfrm>
        </p:spPr>
        <p:txBody>
          <a:bodyPr>
            <a:normAutofit/>
          </a:bodyPr>
          <a:lstStyle/>
          <a:p>
            <a:r>
              <a:rPr lang="fr-FR" b="1" dirty="0">
                <a:effectLst/>
                <a:latin typeface="Palatino Linotype" panose="02040502050505030304" pitchFamily="18" charset="0"/>
                <a:ea typeface="Calibri" panose="020F0502020204030204" pitchFamily="34" charset="0"/>
                <a:cs typeface="Arial" panose="020B0604020202020204" pitchFamily="34" charset="0"/>
              </a:rPr>
              <a:t>Technologie de registre distribué (DLT) </a:t>
            </a:r>
            <a:endParaRPr lang="fr-FR" dirty="0"/>
          </a:p>
        </p:txBody>
      </p:sp>
      <p:sp>
        <p:nvSpPr>
          <p:cNvPr id="3" name="Espace réservé du contenu 2">
            <a:extLst>
              <a:ext uri="{FF2B5EF4-FFF2-40B4-BE49-F238E27FC236}">
                <a16:creationId xmlns:a16="http://schemas.microsoft.com/office/drawing/2014/main" id="{80C82346-028D-41E3-B4B5-A50A1169C286}"/>
              </a:ext>
            </a:extLst>
          </p:cNvPr>
          <p:cNvSpPr>
            <a:spLocks noGrp="1"/>
          </p:cNvSpPr>
          <p:nvPr>
            <p:ph idx="1"/>
          </p:nvPr>
        </p:nvSpPr>
        <p:spPr>
          <a:xfrm>
            <a:off x="644407" y="940632"/>
            <a:ext cx="11247958" cy="5897104"/>
          </a:xfrm>
        </p:spPr>
        <p:txBody>
          <a:bodyPr>
            <a:normAutofit lnSpcReduction="10000"/>
          </a:bodyPr>
          <a:lstStyle/>
          <a:p>
            <a:pPr marL="0" indent="0">
              <a:buNone/>
            </a:pPr>
            <a:r>
              <a:rPr lang="fr-FR" sz="2800" b="1" dirty="0">
                <a:latin typeface="Palatino Linotype" panose="02040502050505030304" pitchFamily="18" charset="0"/>
                <a:cs typeface="Arial" panose="020B0604020202020204" pitchFamily="34" charset="0"/>
              </a:rPr>
              <a:t>8- </a:t>
            </a:r>
            <a:r>
              <a:rPr lang="fr-FR" sz="2800" b="1" dirty="0">
                <a:effectLst/>
                <a:latin typeface="Palatino Linotype" panose="02040502050505030304" pitchFamily="18" charset="0"/>
                <a:ea typeface="Calibri" panose="020F0502020204030204" pitchFamily="34" charset="0"/>
                <a:cs typeface="Arial" panose="020B0604020202020204" pitchFamily="34" charset="0"/>
              </a:rPr>
              <a:t>Le rôle du gouvernement et des institutions financières dans la promotion de la technologie financière </a:t>
            </a:r>
            <a:r>
              <a:rPr lang="fr-FR" sz="2800" b="1" dirty="0">
                <a:latin typeface="Palatino Linotype" panose="02040502050505030304" pitchFamily="18" charset="0"/>
                <a:ea typeface="Calibri" panose="020F0502020204030204" pitchFamily="34" charset="0"/>
                <a:cs typeface="Arial" panose="020B0604020202020204" pitchFamily="34" charset="0"/>
              </a:rPr>
              <a:t>,</a:t>
            </a:r>
          </a:p>
          <a:p>
            <a:pPr marL="0" indent="0">
              <a:buNone/>
            </a:pPr>
            <a:r>
              <a:rPr lang="fr-FR" sz="2800" b="1" dirty="0">
                <a:latin typeface="Palatino Linotype" panose="02040502050505030304" pitchFamily="18" charset="0"/>
                <a:cs typeface="Arial" panose="020B0604020202020204" pitchFamily="34" charset="0"/>
              </a:rPr>
              <a:t>9- </a:t>
            </a:r>
            <a:r>
              <a:rPr lang="fr-FR" sz="2800" b="1" dirty="0">
                <a:effectLst/>
                <a:latin typeface="Palatino Linotype" panose="02040502050505030304" pitchFamily="18" charset="0"/>
                <a:ea typeface="Calibri" panose="020F0502020204030204" pitchFamily="34" charset="0"/>
                <a:cs typeface="Arial" panose="020B0604020202020204" pitchFamily="34" charset="0"/>
              </a:rPr>
              <a:t>Défis éthiques et juridiques de la technologie financière ,</a:t>
            </a:r>
          </a:p>
          <a:p>
            <a:pPr marL="0" indent="0">
              <a:buNone/>
            </a:pPr>
            <a:r>
              <a:rPr lang="fr-FR" sz="2800" b="1" dirty="0">
                <a:latin typeface="Palatino Linotype" panose="02040502050505030304" pitchFamily="18" charset="0"/>
                <a:cs typeface="Arial" panose="020B0604020202020204" pitchFamily="34" charset="0"/>
              </a:rPr>
              <a:t>10- </a:t>
            </a:r>
            <a:r>
              <a:rPr lang="fr-FR" sz="2800" b="1" dirty="0">
                <a:effectLst/>
                <a:latin typeface="Palatino Linotype" panose="02040502050505030304" pitchFamily="18" charset="0"/>
                <a:ea typeface="Calibri" panose="020F0502020204030204" pitchFamily="34" charset="0"/>
                <a:cs typeface="Arial" panose="020B0604020202020204" pitchFamily="34" charset="0"/>
              </a:rPr>
              <a:t>L’avenir attendu de la technologie financière dans l’amélioration de la gouvernance financière </a:t>
            </a:r>
            <a:r>
              <a:rPr lang="fr-FR" sz="2800" b="1" dirty="0">
                <a:latin typeface="Palatino Linotype" panose="02040502050505030304" pitchFamily="18" charset="0"/>
                <a:ea typeface="Calibri" panose="020F0502020204030204" pitchFamily="34" charset="0"/>
                <a:cs typeface="Arial" panose="020B0604020202020204" pitchFamily="34" charset="0"/>
              </a:rPr>
              <a:t>,</a:t>
            </a:r>
          </a:p>
          <a:p>
            <a:pPr marL="0" indent="0">
              <a:buNone/>
            </a:pPr>
            <a:r>
              <a:rPr lang="fr-FR" sz="2800" b="1" dirty="0">
                <a:latin typeface="Palatino Linotype" panose="02040502050505030304" pitchFamily="18" charset="0"/>
                <a:cs typeface="Arial" panose="020B0604020202020204" pitchFamily="34" charset="0"/>
              </a:rPr>
              <a:t>11- </a:t>
            </a:r>
            <a:r>
              <a:rPr lang="fr-FR" sz="2800" b="1" dirty="0">
                <a:effectLst/>
                <a:latin typeface="Palatino Linotype" panose="02040502050505030304" pitchFamily="18" charset="0"/>
                <a:ea typeface="Calibri" panose="020F0502020204030204" pitchFamily="34" charset="0"/>
                <a:cs typeface="Arial" panose="020B0604020202020204" pitchFamily="34" charset="0"/>
              </a:rPr>
              <a:t>Le rôle de l’éducation et de la formation dans la promotion de l’utilisation de la technologie financière ,</a:t>
            </a:r>
          </a:p>
          <a:p>
            <a:pPr marL="0" indent="0">
              <a:buNone/>
            </a:pPr>
            <a:r>
              <a:rPr lang="fr-FR" sz="2800" b="1" dirty="0">
                <a:latin typeface="Palatino Linotype" panose="02040502050505030304" pitchFamily="18" charset="0"/>
                <a:cs typeface="Arial" panose="020B0604020202020204" pitchFamily="34" charset="0"/>
              </a:rPr>
              <a:t>12- </a:t>
            </a:r>
            <a:r>
              <a:rPr lang="fr-FR" sz="2800" b="1" dirty="0">
                <a:effectLst/>
                <a:latin typeface="Palatino Linotype" panose="02040502050505030304" pitchFamily="18" charset="0"/>
                <a:ea typeface="Calibri" panose="020F0502020204030204" pitchFamily="34" charset="0"/>
                <a:cs typeface="Arial" panose="020B0604020202020204" pitchFamily="34" charset="0"/>
              </a:rPr>
              <a:t>la technologie financière et le coopération internationale ,</a:t>
            </a:r>
          </a:p>
          <a:p>
            <a:pPr marL="0" indent="0">
              <a:buNone/>
            </a:pPr>
            <a:r>
              <a:rPr lang="fr-FR" sz="2800" b="1" dirty="0">
                <a:latin typeface="Palatino Linotype" panose="02040502050505030304" pitchFamily="18" charset="0"/>
                <a:cs typeface="Arial" panose="020B0604020202020204" pitchFamily="34" charset="0"/>
              </a:rPr>
              <a:t>13- </a:t>
            </a:r>
            <a:r>
              <a:rPr lang="fr-FR" sz="2800" b="1" dirty="0">
                <a:effectLst/>
                <a:latin typeface="Palatino Linotype" panose="02040502050505030304" pitchFamily="18" charset="0"/>
                <a:ea typeface="Calibri" panose="020F0502020204030204" pitchFamily="34" charset="0"/>
                <a:cs typeface="Arial" panose="020B0604020202020204" pitchFamily="34" charset="0"/>
              </a:rPr>
              <a:t>Le rôle des entreprises privées dans la promotion de la technologie financière,</a:t>
            </a:r>
          </a:p>
          <a:p>
            <a:pPr marL="0" indent="0">
              <a:buNone/>
            </a:pPr>
            <a:r>
              <a:rPr lang="fr-FR" sz="2800" b="1" dirty="0">
                <a:latin typeface="Palatino Linotype" panose="02040502050505030304" pitchFamily="18" charset="0"/>
                <a:cs typeface="Arial" panose="020B0604020202020204" pitchFamily="34" charset="0"/>
              </a:rPr>
              <a:t>14- </a:t>
            </a:r>
            <a:r>
              <a:rPr lang="fr-FR" sz="2800" b="1" dirty="0">
                <a:effectLst/>
                <a:latin typeface="Palatino Linotype" panose="02040502050505030304" pitchFamily="18" charset="0"/>
                <a:ea typeface="Calibri" panose="020F0502020204030204" pitchFamily="34" charset="0"/>
                <a:cs typeface="Arial" panose="020B0604020202020204" pitchFamily="34" charset="0"/>
              </a:rPr>
              <a:t>la technologie financière et l’engagement communautaire,</a:t>
            </a:r>
          </a:p>
          <a:p>
            <a:pPr marL="0" indent="0">
              <a:buNone/>
            </a:pPr>
            <a:r>
              <a:rPr lang="fr-FR" sz="2800" b="1" dirty="0">
                <a:latin typeface="Palatino Linotype" panose="02040502050505030304" pitchFamily="18" charset="0"/>
                <a:cs typeface="Arial" panose="020B0604020202020204" pitchFamily="34" charset="0"/>
              </a:rPr>
              <a:t>15- </a:t>
            </a:r>
            <a:r>
              <a:rPr lang="fr-FR" sz="2800" b="1" dirty="0">
                <a:effectLst/>
                <a:latin typeface="Palatino Linotype" panose="02040502050505030304" pitchFamily="18" charset="0"/>
                <a:ea typeface="Calibri" panose="020F0502020204030204" pitchFamily="34" charset="0"/>
                <a:cs typeface="Arial" panose="020B0604020202020204" pitchFamily="34" charset="0"/>
              </a:rPr>
              <a:t>la technologie financière et le développement durable ,</a:t>
            </a:r>
          </a:p>
        </p:txBody>
      </p:sp>
      <p:sp>
        <p:nvSpPr>
          <p:cNvPr id="5" name="Espace réservé du numéro de diapositive 4">
            <a:extLst>
              <a:ext uri="{FF2B5EF4-FFF2-40B4-BE49-F238E27FC236}">
                <a16:creationId xmlns:a16="http://schemas.microsoft.com/office/drawing/2014/main" id="{19BCB26F-DABF-4E58-B644-3DCA07B8566E}"/>
              </a:ext>
            </a:extLst>
          </p:cNvPr>
          <p:cNvSpPr>
            <a:spLocks noGrp="1"/>
          </p:cNvSpPr>
          <p:nvPr>
            <p:ph type="sldNum" sz="quarter" idx="12"/>
          </p:nvPr>
        </p:nvSpPr>
        <p:spPr/>
        <p:txBody>
          <a:bodyPr/>
          <a:lstStyle/>
          <a:p>
            <a:fld id="{E0B129AF-709F-4694-B4BF-160FECA45534}" type="slidenum">
              <a:rPr lang="fr-FR" smtClean="0"/>
              <a:t>8</a:t>
            </a:fld>
            <a:endParaRPr lang="fr-FR"/>
          </a:p>
        </p:txBody>
      </p:sp>
    </p:spTree>
    <p:extLst>
      <p:ext uri="{BB962C8B-B14F-4D97-AF65-F5344CB8AC3E}">
        <p14:creationId xmlns:p14="http://schemas.microsoft.com/office/powerpoint/2010/main" val="549521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EA7FEE-46F5-4D43-A492-E100DB6DA758}"/>
              </a:ext>
            </a:extLst>
          </p:cNvPr>
          <p:cNvSpPr>
            <a:spLocks noGrp="1"/>
          </p:cNvSpPr>
          <p:nvPr>
            <p:ph type="title"/>
          </p:nvPr>
        </p:nvSpPr>
        <p:spPr>
          <a:xfrm>
            <a:off x="679554" y="112426"/>
            <a:ext cx="10918514" cy="887752"/>
          </a:xfrm>
        </p:spPr>
        <p:txBody>
          <a:bodyPr>
            <a:normAutofit/>
          </a:bodyPr>
          <a:lstStyle/>
          <a:p>
            <a:r>
              <a:rPr lang="fr-FR" sz="3000" b="1" dirty="0">
                <a:effectLst/>
                <a:latin typeface="Palatino Linotype" panose="02040502050505030304" pitchFamily="18" charset="0"/>
                <a:ea typeface="Calibri" panose="020F0502020204030204" pitchFamily="34" charset="0"/>
                <a:cs typeface="Arial" panose="020B0604020202020204" pitchFamily="34" charset="0"/>
              </a:rPr>
              <a:t>Conclusion et recommandations: </a:t>
            </a:r>
            <a:endParaRPr lang="fr-FR" sz="3000" dirty="0"/>
          </a:p>
        </p:txBody>
      </p:sp>
      <p:sp>
        <p:nvSpPr>
          <p:cNvPr id="3" name="Espace réservé du contenu 2">
            <a:extLst>
              <a:ext uri="{FF2B5EF4-FFF2-40B4-BE49-F238E27FC236}">
                <a16:creationId xmlns:a16="http://schemas.microsoft.com/office/drawing/2014/main" id="{9E4F4CF1-E16C-4C28-A6D8-0B3261178EC3}"/>
              </a:ext>
            </a:extLst>
          </p:cNvPr>
          <p:cNvSpPr>
            <a:spLocks noGrp="1"/>
          </p:cNvSpPr>
          <p:nvPr>
            <p:ph idx="1"/>
          </p:nvPr>
        </p:nvSpPr>
        <p:spPr>
          <a:xfrm>
            <a:off x="593932" y="674557"/>
            <a:ext cx="10918514" cy="6071017"/>
          </a:xfrm>
        </p:spPr>
        <p:txBody>
          <a:bodyPr>
            <a:noAutofit/>
          </a:bodyPr>
          <a:lstStyle/>
          <a:p>
            <a:pPr marL="0" indent="449263" algn="just">
              <a:buNone/>
            </a:pPr>
            <a:r>
              <a:rPr lang="fr-FR" sz="2500" dirty="0">
                <a:effectLst/>
                <a:latin typeface="Palatino Linotype" panose="02040502050505030304" pitchFamily="18" charset="0"/>
                <a:ea typeface="Calibri" panose="020F0502020204030204" pitchFamily="34" charset="0"/>
                <a:cs typeface="Arial" panose="020B0604020202020204" pitchFamily="34" charset="0"/>
              </a:rPr>
              <a:t>Investir dans la technologie financière pour parvenir à une gouvernance financière nécessite une collaboration étroite entre les gouvernements, les institutions financières et le secteur privé. En relevant les défis et en surmontant les obstacles, ces technologies peuvent transformer des systèmes financiers plus équitables et plus durables, jetant ainsi les bases d’une croissance économique mondiale durable.</a:t>
            </a:r>
          </a:p>
          <a:p>
            <a:pPr marL="0" indent="449263" algn="just">
              <a:buNone/>
            </a:pPr>
            <a:r>
              <a:rPr lang="fr-FR" sz="2500" dirty="0">
                <a:effectLst/>
                <a:latin typeface="Palatino Linotype" panose="02040502050505030304" pitchFamily="18" charset="0"/>
                <a:ea typeface="Calibri" panose="020F0502020204030204" pitchFamily="34" charset="0"/>
                <a:cs typeface="Arial" panose="020B0604020202020204" pitchFamily="34" charset="0"/>
              </a:rPr>
              <a:t>par conséquent, l’importance d’un point de contact unique pour les prestataires et les utilisateurs des technologies financières, au sein des instances de régulation et de surveillance; reconnaît la nécessité de décloisonner les organes de surveillance sur l’ensemble des secteurs, et recommande une coopération étroite entre les autorités de surveillance du secteur financier et d’autres organismes nationaux possédant l’expertise technologique nécessaire.</a:t>
            </a:r>
            <a:endParaRPr lang="fr-FR" sz="25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Espace réservé du numéro de diapositive 4">
            <a:extLst>
              <a:ext uri="{FF2B5EF4-FFF2-40B4-BE49-F238E27FC236}">
                <a16:creationId xmlns:a16="http://schemas.microsoft.com/office/drawing/2014/main" id="{8CE463A8-C762-4FAC-8DDB-F66C4441A0B0}"/>
              </a:ext>
            </a:extLst>
          </p:cNvPr>
          <p:cNvSpPr>
            <a:spLocks noGrp="1"/>
          </p:cNvSpPr>
          <p:nvPr>
            <p:ph type="sldNum" sz="quarter" idx="12"/>
          </p:nvPr>
        </p:nvSpPr>
        <p:spPr/>
        <p:txBody>
          <a:bodyPr/>
          <a:lstStyle/>
          <a:p>
            <a:fld id="{E0B129AF-709F-4694-B4BF-160FECA45534}" type="slidenum">
              <a:rPr lang="fr-FR" smtClean="0"/>
              <a:t>9</a:t>
            </a:fld>
            <a:endParaRPr lang="fr-FR"/>
          </a:p>
        </p:txBody>
      </p:sp>
    </p:spTree>
    <p:extLst>
      <p:ext uri="{BB962C8B-B14F-4D97-AF65-F5344CB8AC3E}">
        <p14:creationId xmlns:p14="http://schemas.microsoft.com/office/powerpoint/2010/main" val="2915440204"/>
      </p:ext>
    </p:extLst>
  </p:cSld>
  <p:clrMapOvr>
    <a:masterClrMapping/>
  </p:clrMapOvr>
</p:sld>
</file>

<file path=ppt/theme/theme1.xml><?xml version="1.0" encoding="utf-8"?>
<a:theme xmlns:a="http://schemas.openxmlformats.org/drawingml/2006/main" name="Secteur">
  <a:themeElements>
    <a:clrScheme name="Secteu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eu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eu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375</TotalTime>
  <Words>1094</Words>
  <Application>Microsoft Office PowerPoint</Application>
  <PresentationFormat>Grand écran</PresentationFormat>
  <Paragraphs>68</Paragraphs>
  <Slides>11</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11</vt:i4>
      </vt:variant>
    </vt:vector>
  </HeadingPairs>
  <TitlesOfParts>
    <vt:vector size="21" baseType="lpstr">
      <vt:lpstr>Amazon Ember</vt:lpstr>
      <vt:lpstr>Calibri</vt:lpstr>
      <vt:lpstr>Calibri Light</vt:lpstr>
      <vt:lpstr>Century Gothic</vt:lpstr>
      <vt:lpstr>Palatino Linotype</vt:lpstr>
      <vt:lpstr>Simplified Arabic</vt:lpstr>
      <vt:lpstr>Times New Roman</vt:lpstr>
      <vt:lpstr>Traditional Arabic</vt:lpstr>
      <vt:lpstr>Wingdings 3</vt:lpstr>
      <vt:lpstr>Secteur</vt:lpstr>
      <vt:lpstr> جامعة غرداية Université GHARDAÏA كلية العلوم الاقتصادية والتجارية وعلوم التسيير Faculté des sciences économiques, financières et commerciales الملتقى الوطني حضوري / عن بعد حول: إستراتيجية تطوير و تعزيز الحوكمة المالية في المؤسسات الإقتصادية يوم:   05 ديسمبر 2024</vt:lpstr>
      <vt:lpstr>Introduction :</vt:lpstr>
      <vt:lpstr>INTRODUCTION (suite)</vt:lpstr>
      <vt:lpstr>Gouvernement d’entreprise: </vt:lpstr>
      <vt:lpstr>II- Technologie financière et gouvernance financière :</vt:lpstr>
      <vt:lpstr>importance de la technologie financière :</vt:lpstr>
      <vt:lpstr>Technologie de registre distribué (DLT) </vt:lpstr>
      <vt:lpstr>Technologie de registre distribué (DLT) </vt:lpstr>
      <vt:lpstr>Conclusion et recommandations: </vt:lpstr>
      <vt:lpstr>Bibliographie: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جامعة غرداية Université GHARDAÏA كلية العلوم الاقتصادية والتجارية وعلوم التسيير Faculté des sciences économiques, financières et commerciales الملتقى الوطني حضوري / عن بعد حول: إستراتيجية تطوير و تعزيز الحوكمة المالية في المؤسسات الإقتصادية يوم:   05 ديسمبر 2024</dc:title>
  <dc:creator>Chakib</dc:creator>
  <cp:lastModifiedBy>Chakib</cp:lastModifiedBy>
  <cp:revision>22</cp:revision>
  <dcterms:created xsi:type="dcterms:W3CDTF">2024-12-03T20:09:43Z</dcterms:created>
  <dcterms:modified xsi:type="dcterms:W3CDTF">2024-12-04T02:26:47Z</dcterms:modified>
</cp:coreProperties>
</file>