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256" r:id="rId2"/>
    <p:sldId id="257" r:id="rId3"/>
    <p:sldId id="258" r:id="rId4"/>
    <p:sldId id="259" r:id="rId5"/>
    <p:sldId id="267" r:id="rId6"/>
    <p:sldId id="266" r:id="rId7"/>
    <p:sldId id="260" r:id="rId8"/>
    <p:sldId id="269" r:id="rId9"/>
    <p:sldId id="271" r:id="rId10"/>
    <p:sldId id="262" r:id="rId11"/>
    <p:sldId id="273" r:id="rId12"/>
    <p:sldId id="264" r:id="rId13"/>
    <p:sldId id="265" r:id="rId14"/>
  </p:sldIdLst>
  <p:sldSz cx="18300700" cy="10299700"/>
  <p:notesSz cx="18300700" cy="10299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816"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2552" y="3192907"/>
            <a:ext cx="15555595" cy="216293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5105" y="5767832"/>
            <a:ext cx="12810490" cy="2574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332C2C"/>
                </a:solidFill>
                <a:latin typeface="Courier New"/>
                <a:cs typeface="Courier New"/>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332C2C"/>
                </a:solidFill>
                <a:latin typeface="Courier New"/>
                <a:cs typeface="Courier New"/>
              </a:defRPr>
            </a:lvl1pPr>
          </a:lstStyle>
          <a:p>
            <a:endParaRPr/>
          </a:p>
        </p:txBody>
      </p:sp>
      <p:sp>
        <p:nvSpPr>
          <p:cNvPr id="3" name="Holder 3"/>
          <p:cNvSpPr>
            <a:spLocks noGrp="1"/>
          </p:cNvSpPr>
          <p:nvPr>
            <p:ph sz="half" idx="2"/>
          </p:nvPr>
        </p:nvSpPr>
        <p:spPr>
          <a:xfrm>
            <a:off x="915035" y="2368931"/>
            <a:ext cx="7960804" cy="679780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24860" y="2368931"/>
            <a:ext cx="7960804" cy="679780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332C2C"/>
                </a:solidFill>
                <a:latin typeface="Courier New"/>
                <a:cs typeface="Courier Ne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F5F2EE"/>
          </a:solidFill>
        </p:spPr>
        <p:txBody>
          <a:bodyPr wrap="square" lIns="0" tIns="0" rIns="0" bIns="0" rtlCol="0"/>
          <a:lstStyle/>
          <a:p>
            <a:endParaRPr/>
          </a:p>
        </p:txBody>
      </p:sp>
      <p:sp>
        <p:nvSpPr>
          <p:cNvPr id="2" name="Holder 2"/>
          <p:cNvSpPr>
            <a:spLocks noGrp="1"/>
          </p:cNvSpPr>
          <p:nvPr>
            <p:ph type="title"/>
          </p:nvPr>
        </p:nvSpPr>
        <p:spPr>
          <a:xfrm>
            <a:off x="3902404" y="1525499"/>
            <a:ext cx="10495890" cy="939800"/>
          </a:xfrm>
          <a:prstGeom prst="rect">
            <a:avLst/>
          </a:prstGeom>
        </p:spPr>
        <p:txBody>
          <a:bodyPr wrap="square" lIns="0" tIns="0" rIns="0" bIns="0">
            <a:spAutoFit/>
          </a:bodyPr>
          <a:lstStyle>
            <a:lvl1pPr>
              <a:defRPr sz="6000" b="0" i="0">
                <a:solidFill>
                  <a:srgbClr val="332C2C"/>
                </a:solidFill>
                <a:latin typeface="Courier New"/>
                <a:cs typeface="Courier New"/>
              </a:defRPr>
            </a:lvl1pPr>
          </a:lstStyle>
          <a:p>
            <a:endParaRPr/>
          </a:p>
        </p:txBody>
      </p:sp>
      <p:sp>
        <p:nvSpPr>
          <p:cNvPr id="3" name="Holder 3"/>
          <p:cNvSpPr>
            <a:spLocks noGrp="1"/>
          </p:cNvSpPr>
          <p:nvPr>
            <p:ph type="body" idx="1"/>
          </p:nvPr>
        </p:nvSpPr>
        <p:spPr>
          <a:xfrm>
            <a:off x="915035" y="2368931"/>
            <a:ext cx="16470630" cy="679780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22238" y="9578721"/>
            <a:ext cx="5856224" cy="5149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5035" y="9578721"/>
            <a:ext cx="4209161" cy="5149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12/3/2024</a:t>
            </a:fld>
            <a:endParaRPr lang="en-US"/>
          </a:p>
        </p:txBody>
      </p:sp>
      <p:sp>
        <p:nvSpPr>
          <p:cNvPr id="6" name="Holder 6"/>
          <p:cNvSpPr>
            <a:spLocks noGrp="1"/>
          </p:cNvSpPr>
          <p:nvPr>
            <p:ph type="sldNum" sz="quarter" idx="7"/>
          </p:nvPr>
        </p:nvSpPr>
        <p:spPr>
          <a:xfrm>
            <a:off x="13176505" y="9578721"/>
            <a:ext cx="4209161" cy="5149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kelouz@univ-skikda.dz"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2"/>
            <a:ext cx="18288000" cy="2550795"/>
          </a:xfrm>
          <a:custGeom>
            <a:avLst/>
            <a:gdLst/>
            <a:ahLst/>
            <a:cxnLst/>
            <a:rect l="l" t="t" r="r" b="b"/>
            <a:pathLst>
              <a:path w="18288000" h="2550795">
                <a:moveTo>
                  <a:pt x="18287988" y="526808"/>
                </a:moveTo>
                <a:lnTo>
                  <a:pt x="3380981" y="526808"/>
                </a:lnTo>
                <a:lnTo>
                  <a:pt x="3399371" y="512914"/>
                </a:lnTo>
                <a:lnTo>
                  <a:pt x="3439884" y="483222"/>
                </a:lnTo>
                <a:lnTo>
                  <a:pt x="3480841" y="454215"/>
                </a:lnTo>
                <a:lnTo>
                  <a:pt x="3522243" y="425958"/>
                </a:lnTo>
                <a:lnTo>
                  <a:pt x="3564115" y="398475"/>
                </a:lnTo>
                <a:lnTo>
                  <a:pt x="3606482" y="371843"/>
                </a:lnTo>
                <a:lnTo>
                  <a:pt x="3649370" y="346113"/>
                </a:lnTo>
                <a:lnTo>
                  <a:pt x="3692791" y="321322"/>
                </a:lnTo>
                <a:lnTo>
                  <a:pt x="3733800" y="298945"/>
                </a:lnTo>
                <a:lnTo>
                  <a:pt x="3775430" y="277202"/>
                </a:lnTo>
                <a:lnTo>
                  <a:pt x="3817683" y="256120"/>
                </a:lnTo>
                <a:lnTo>
                  <a:pt x="3860584" y="235686"/>
                </a:lnTo>
                <a:lnTo>
                  <a:pt x="3904119" y="215900"/>
                </a:lnTo>
                <a:lnTo>
                  <a:pt x="3948328" y="196748"/>
                </a:lnTo>
                <a:lnTo>
                  <a:pt x="3993210" y="178231"/>
                </a:lnTo>
                <a:lnTo>
                  <a:pt x="4038790" y="160337"/>
                </a:lnTo>
                <a:lnTo>
                  <a:pt x="4085056" y="143078"/>
                </a:lnTo>
                <a:lnTo>
                  <a:pt x="4132046" y="126441"/>
                </a:lnTo>
                <a:lnTo>
                  <a:pt x="4179747" y="110413"/>
                </a:lnTo>
                <a:lnTo>
                  <a:pt x="4228198" y="94996"/>
                </a:lnTo>
                <a:lnTo>
                  <a:pt x="4277398" y="80187"/>
                </a:lnTo>
                <a:lnTo>
                  <a:pt x="4327360" y="65989"/>
                </a:lnTo>
                <a:lnTo>
                  <a:pt x="4378096" y="52374"/>
                </a:lnTo>
                <a:lnTo>
                  <a:pt x="4429620" y="39370"/>
                </a:lnTo>
                <a:lnTo>
                  <a:pt x="4481931" y="26949"/>
                </a:lnTo>
                <a:lnTo>
                  <a:pt x="4535068" y="15113"/>
                </a:lnTo>
                <a:lnTo>
                  <a:pt x="4589030" y="3848"/>
                </a:lnTo>
                <a:lnTo>
                  <a:pt x="4608830" y="0"/>
                </a:lnTo>
                <a:lnTo>
                  <a:pt x="4355033" y="0"/>
                </a:lnTo>
                <a:lnTo>
                  <a:pt x="4311916" y="11557"/>
                </a:lnTo>
                <a:lnTo>
                  <a:pt x="4261091" y="26022"/>
                </a:lnTo>
                <a:lnTo>
                  <a:pt x="4211028" y="41097"/>
                </a:lnTo>
                <a:lnTo>
                  <a:pt x="4161739" y="56794"/>
                </a:lnTo>
                <a:lnTo>
                  <a:pt x="4113187" y="73113"/>
                </a:lnTo>
                <a:lnTo>
                  <a:pt x="4065371" y="90068"/>
                </a:lnTo>
                <a:lnTo>
                  <a:pt x="4018280" y="107645"/>
                </a:lnTo>
                <a:lnTo>
                  <a:pt x="3971887" y="125869"/>
                </a:lnTo>
                <a:lnTo>
                  <a:pt x="3926192" y="144741"/>
                </a:lnTo>
                <a:lnTo>
                  <a:pt x="3881170" y="164261"/>
                </a:lnTo>
                <a:lnTo>
                  <a:pt x="3836809" y="184429"/>
                </a:lnTo>
                <a:lnTo>
                  <a:pt x="3793096" y="205257"/>
                </a:lnTo>
                <a:lnTo>
                  <a:pt x="3750030" y="226745"/>
                </a:lnTo>
                <a:lnTo>
                  <a:pt x="3707574" y="248907"/>
                </a:lnTo>
                <a:lnTo>
                  <a:pt x="3665740" y="271729"/>
                </a:lnTo>
                <a:lnTo>
                  <a:pt x="3621519" y="297053"/>
                </a:lnTo>
                <a:lnTo>
                  <a:pt x="3577869" y="323291"/>
                </a:lnTo>
                <a:lnTo>
                  <a:pt x="3534778" y="350418"/>
                </a:lnTo>
                <a:lnTo>
                  <a:pt x="3492233" y="378345"/>
                </a:lnTo>
                <a:lnTo>
                  <a:pt x="3450183" y="407060"/>
                </a:lnTo>
                <a:lnTo>
                  <a:pt x="3408616" y="436486"/>
                </a:lnTo>
                <a:lnTo>
                  <a:pt x="3367519" y="466585"/>
                </a:lnTo>
                <a:lnTo>
                  <a:pt x="3326866" y="497281"/>
                </a:lnTo>
                <a:lnTo>
                  <a:pt x="3288881" y="526808"/>
                </a:lnTo>
                <a:lnTo>
                  <a:pt x="0" y="526808"/>
                </a:lnTo>
                <a:lnTo>
                  <a:pt x="0" y="574433"/>
                </a:lnTo>
                <a:lnTo>
                  <a:pt x="3229521" y="574433"/>
                </a:lnTo>
                <a:lnTo>
                  <a:pt x="3207308" y="592582"/>
                </a:lnTo>
                <a:lnTo>
                  <a:pt x="3168180" y="625233"/>
                </a:lnTo>
                <a:lnTo>
                  <a:pt x="3129381" y="658241"/>
                </a:lnTo>
                <a:lnTo>
                  <a:pt x="3090888" y="691553"/>
                </a:lnTo>
                <a:lnTo>
                  <a:pt x="3052673" y="725119"/>
                </a:lnTo>
                <a:lnTo>
                  <a:pt x="2976981" y="792784"/>
                </a:lnTo>
                <a:lnTo>
                  <a:pt x="2739771" y="1009789"/>
                </a:lnTo>
                <a:lnTo>
                  <a:pt x="2637764" y="1102182"/>
                </a:lnTo>
                <a:lnTo>
                  <a:pt x="2532392" y="1195946"/>
                </a:lnTo>
                <a:lnTo>
                  <a:pt x="2460269" y="1258951"/>
                </a:lnTo>
                <a:lnTo>
                  <a:pt x="2386660" y="1322158"/>
                </a:lnTo>
                <a:lnTo>
                  <a:pt x="2311577" y="1385404"/>
                </a:lnTo>
                <a:lnTo>
                  <a:pt x="2235035" y="1448523"/>
                </a:lnTo>
                <a:lnTo>
                  <a:pt x="2157044" y="1511350"/>
                </a:lnTo>
                <a:lnTo>
                  <a:pt x="2117496" y="1542605"/>
                </a:lnTo>
                <a:lnTo>
                  <a:pt x="2077593" y="1573733"/>
                </a:lnTo>
                <a:lnTo>
                  <a:pt x="2037334" y="1604695"/>
                </a:lnTo>
                <a:lnTo>
                  <a:pt x="1996706" y="1635493"/>
                </a:lnTo>
                <a:lnTo>
                  <a:pt x="1955723" y="1666087"/>
                </a:lnTo>
                <a:lnTo>
                  <a:pt x="1914385" y="1696466"/>
                </a:lnTo>
                <a:lnTo>
                  <a:pt x="1872703" y="1726603"/>
                </a:lnTo>
                <a:lnTo>
                  <a:pt x="1830654" y="1756486"/>
                </a:lnTo>
                <a:lnTo>
                  <a:pt x="1788261" y="1786089"/>
                </a:lnTo>
                <a:lnTo>
                  <a:pt x="1745513" y="1815388"/>
                </a:lnTo>
                <a:lnTo>
                  <a:pt x="1702409" y="1844382"/>
                </a:lnTo>
                <a:lnTo>
                  <a:pt x="1658962" y="1873021"/>
                </a:lnTo>
                <a:lnTo>
                  <a:pt x="1615160" y="1901317"/>
                </a:lnTo>
                <a:lnTo>
                  <a:pt x="1571028" y="1929218"/>
                </a:lnTo>
                <a:lnTo>
                  <a:pt x="1526527" y="1956714"/>
                </a:lnTo>
                <a:lnTo>
                  <a:pt x="1481696" y="1983803"/>
                </a:lnTo>
                <a:lnTo>
                  <a:pt x="1436522" y="2010435"/>
                </a:lnTo>
                <a:lnTo>
                  <a:pt x="1390992" y="2036610"/>
                </a:lnTo>
                <a:lnTo>
                  <a:pt x="1345133" y="2062302"/>
                </a:lnTo>
                <a:lnTo>
                  <a:pt x="1298930" y="2087486"/>
                </a:lnTo>
                <a:lnTo>
                  <a:pt x="1252270" y="2112200"/>
                </a:lnTo>
                <a:lnTo>
                  <a:pt x="1204734" y="2136648"/>
                </a:lnTo>
                <a:lnTo>
                  <a:pt x="1157046" y="2160397"/>
                </a:lnTo>
                <a:lnTo>
                  <a:pt x="1109319" y="2183384"/>
                </a:lnTo>
                <a:lnTo>
                  <a:pt x="1061554" y="2205634"/>
                </a:lnTo>
                <a:lnTo>
                  <a:pt x="1013764" y="2227122"/>
                </a:lnTo>
                <a:lnTo>
                  <a:pt x="965962" y="2247862"/>
                </a:lnTo>
                <a:lnTo>
                  <a:pt x="918133" y="2267839"/>
                </a:lnTo>
                <a:lnTo>
                  <a:pt x="870305" y="2287066"/>
                </a:lnTo>
                <a:lnTo>
                  <a:pt x="822464" y="2305532"/>
                </a:lnTo>
                <a:lnTo>
                  <a:pt x="774623" y="2323236"/>
                </a:lnTo>
                <a:lnTo>
                  <a:pt x="726782" y="2340191"/>
                </a:lnTo>
                <a:lnTo>
                  <a:pt x="678954" y="2356383"/>
                </a:lnTo>
                <a:lnTo>
                  <a:pt x="631139" y="2371801"/>
                </a:lnTo>
                <a:lnTo>
                  <a:pt x="583349" y="2386469"/>
                </a:lnTo>
                <a:lnTo>
                  <a:pt x="535584" y="2400376"/>
                </a:lnTo>
                <a:lnTo>
                  <a:pt x="487845" y="2413520"/>
                </a:lnTo>
                <a:lnTo>
                  <a:pt x="440143" y="2425903"/>
                </a:lnTo>
                <a:lnTo>
                  <a:pt x="392480" y="2437511"/>
                </a:lnTo>
                <a:lnTo>
                  <a:pt x="344855" y="2448356"/>
                </a:lnTo>
                <a:lnTo>
                  <a:pt x="297294" y="2458440"/>
                </a:lnTo>
                <a:lnTo>
                  <a:pt x="249783" y="2467749"/>
                </a:lnTo>
                <a:lnTo>
                  <a:pt x="202323" y="2476296"/>
                </a:lnTo>
                <a:lnTo>
                  <a:pt x="154940" y="2484069"/>
                </a:lnTo>
                <a:lnTo>
                  <a:pt x="107251" y="2490000"/>
                </a:lnTo>
                <a:lnTo>
                  <a:pt x="59728" y="2493099"/>
                </a:lnTo>
                <a:lnTo>
                  <a:pt x="12458" y="2493441"/>
                </a:lnTo>
                <a:lnTo>
                  <a:pt x="0" y="2492819"/>
                </a:lnTo>
                <a:lnTo>
                  <a:pt x="0" y="2549702"/>
                </a:lnTo>
                <a:lnTo>
                  <a:pt x="13512" y="2550083"/>
                </a:lnTo>
                <a:lnTo>
                  <a:pt x="30060" y="2550236"/>
                </a:lnTo>
                <a:lnTo>
                  <a:pt x="63449" y="2549614"/>
                </a:lnTo>
                <a:lnTo>
                  <a:pt x="129921" y="2544508"/>
                </a:lnTo>
                <a:lnTo>
                  <a:pt x="211213" y="2532215"/>
                </a:lnTo>
                <a:lnTo>
                  <a:pt x="259473" y="2523591"/>
                </a:lnTo>
                <a:lnTo>
                  <a:pt x="307784" y="2514181"/>
                </a:lnTo>
                <a:lnTo>
                  <a:pt x="356146" y="2503982"/>
                </a:lnTo>
                <a:lnTo>
                  <a:pt x="402564" y="2493441"/>
                </a:lnTo>
                <a:lnTo>
                  <a:pt x="404558" y="2492997"/>
                </a:lnTo>
                <a:lnTo>
                  <a:pt x="453009" y="2481211"/>
                </a:lnTo>
                <a:lnTo>
                  <a:pt x="501484" y="2468651"/>
                </a:lnTo>
                <a:lnTo>
                  <a:pt x="550011" y="2455303"/>
                </a:lnTo>
                <a:lnTo>
                  <a:pt x="598551" y="2441181"/>
                </a:lnTo>
                <a:lnTo>
                  <a:pt x="647115" y="2426284"/>
                </a:lnTo>
                <a:lnTo>
                  <a:pt x="695693" y="2410599"/>
                </a:lnTo>
                <a:lnTo>
                  <a:pt x="744283" y="2394140"/>
                </a:lnTo>
                <a:lnTo>
                  <a:pt x="792873" y="2376906"/>
                </a:lnTo>
                <a:lnTo>
                  <a:pt x="841463" y="2358910"/>
                </a:lnTo>
                <a:lnTo>
                  <a:pt x="890054" y="2340140"/>
                </a:lnTo>
                <a:lnTo>
                  <a:pt x="938631" y="2320594"/>
                </a:lnTo>
                <a:lnTo>
                  <a:pt x="987196" y="2300287"/>
                </a:lnTo>
                <a:lnTo>
                  <a:pt x="1035748" y="2279218"/>
                </a:lnTo>
                <a:lnTo>
                  <a:pt x="1084275" y="2257374"/>
                </a:lnTo>
                <a:lnTo>
                  <a:pt x="1132763" y="2234781"/>
                </a:lnTo>
                <a:lnTo>
                  <a:pt x="1181214" y="2211425"/>
                </a:lnTo>
                <a:lnTo>
                  <a:pt x="1229639" y="2187321"/>
                </a:lnTo>
                <a:lnTo>
                  <a:pt x="1278013" y="2162441"/>
                </a:lnTo>
                <a:lnTo>
                  <a:pt x="1325003" y="2137587"/>
                </a:lnTo>
                <a:lnTo>
                  <a:pt x="1371765" y="2112137"/>
                </a:lnTo>
                <a:lnTo>
                  <a:pt x="1417955" y="2086305"/>
                </a:lnTo>
                <a:lnTo>
                  <a:pt x="1463903" y="2059914"/>
                </a:lnTo>
                <a:lnTo>
                  <a:pt x="1509509" y="2033066"/>
                </a:lnTo>
                <a:lnTo>
                  <a:pt x="1554759" y="2005774"/>
                </a:lnTo>
                <a:lnTo>
                  <a:pt x="1599653" y="1978037"/>
                </a:lnTo>
                <a:lnTo>
                  <a:pt x="1644192" y="1949919"/>
                </a:lnTo>
                <a:lnTo>
                  <a:pt x="1688376" y="1921395"/>
                </a:lnTo>
                <a:lnTo>
                  <a:pt x="1732216" y="1892528"/>
                </a:lnTo>
                <a:lnTo>
                  <a:pt x="1775688" y="1863305"/>
                </a:lnTo>
                <a:lnTo>
                  <a:pt x="1818805" y="1833765"/>
                </a:lnTo>
                <a:lnTo>
                  <a:pt x="1861553" y="1803920"/>
                </a:lnTo>
                <a:lnTo>
                  <a:pt x="1903945" y="1773796"/>
                </a:lnTo>
                <a:lnTo>
                  <a:pt x="1945982" y="1743417"/>
                </a:lnTo>
                <a:lnTo>
                  <a:pt x="1987664" y="1712798"/>
                </a:lnTo>
                <a:lnTo>
                  <a:pt x="2028964" y="1681962"/>
                </a:lnTo>
                <a:lnTo>
                  <a:pt x="2069909" y="1650923"/>
                </a:lnTo>
                <a:lnTo>
                  <a:pt x="2110486" y="1619707"/>
                </a:lnTo>
                <a:lnTo>
                  <a:pt x="2150707" y="1588350"/>
                </a:lnTo>
                <a:lnTo>
                  <a:pt x="2190546" y="1556842"/>
                </a:lnTo>
                <a:lnTo>
                  <a:pt x="2269134" y="1493532"/>
                </a:lnTo>
                <a:lnTo>
                  <a:pt x="2346236" y="1429918"/>
                </a:lnTo>
                <a:lnTo>
                  <a:pt x="2421852" y="1366202"/>
                </a:lnTo>
                <a:lnTo>
                  <a:pt x="2495969" y="1302512"/>
                </a:lnTo>
                <a:lnTo>
                  <a:pt x="2568575" y="1239050"/>
                </a:lnTo>
                <a:lnTo>
                  <a:pt x="2674645" y="1144612"/>
                </a:lnTo>
                <a:lnTo>
                  <a:pt x="2777286" y="1051585"/>
                </a:lnTo>
                <a:lnTo>
                  <a:pt x="3013252" y="835710"/>
                </a:lnTo>
                <a:lnTo>
                  <a:pt x="3088195" y="768654"/>
                </a:lnTo>
                <a:lnTo>
                  <a:pt x="3126016" y="735418"/>
                </a:lnTo>
                <a:lnTo>
                  <a:pt x="3164103" y="702424"/>
                </a:lnTo>
                <a:lnTo>
                  <a:pt x="3202482" y="669759"/>
                </a:lnTo>
                <a:lnTo>
                  <a:pt x="3241167" y="637438"/>
                </a:lnTo>
                <a:lnTo>
                  <a:pt x="3280168" y="605548"/>
                </a:lnTo>
                <a:lnTo>
                  <a:pt x="3319132" y="574433"/>
                </a:lnTo>
                <a:lnTo>
                  <a:pt x="18287988" y="574433"/>
                </a:lnTo>
                <a:lnTo>
                  <a:pt x="18287988" y="526808"/>
                </a:lnTo>
                <a:close/>
              </a:path>
            </a:pathLst>
          </a:custGeom>
          <a:solidFill>
            <a:srgbClr val="332C2C"/>
          </a:solidFill>
        </p:spPr>
        <p:txBody>
          <a:bodyPr wrap="square" lIns="0" tIns="0" rIns="0" bIns="0" rtlCol="0"/>
          <a:lstStyle/>
          <a:p>
            <a:endParaRPr/>
          </a:p>
        </p:txBody>
      </p:sp>
      <p:sp>
        <p:nvSpPr>
          <p:cNvPr id="4" name="object 4"/>
          <p:cNvSpPr/>
          <p:nvPr/>
        </p:nvSpPr>
        <p:spPr>
          <a:xfrm>
            <a:off x="0" y="7892605"/>
            <a:ext cx="18288000" cy="2395220"/>
          </a:xfrm>
          <a:custGeom>
            <a:avLst/>
            <a:gdLst/>
            <a:ahLst/>
            <a:cxnLst/>
            <a:rect l="l" t="t" r="r" b="b"/>
            <a:pathLst>
              <a:path w="18288000" h="2395220">
                <a:moveTo>
                  <a:pt x="18287988" y="0"/>
                </a:moveTo>
                <a:lnTo>
                  <a:pt x="18231523" y="5473"/>
                </a:lnTo>
                <a:lnTo>
                  <a:pt x="18154549" y="18605"/>
                </a:lnTo>
                <a:lnTo>
                  <a:pt x="18108041" y="27863"/>
                </a:lnTo>
                <a:lnTo>
                  <a:pt x="18061496" y="37909"/>
                </a:lnTo>
                <a:lnTo>
                  <a:pt x="18014925" y="48768"/>
                </a:lnTo>
                <a:lnTo>
                  <a:pt x="17968303" y="60413"/>
                </a:lnTo>
                <a:lnTo>
                  <a:pt x="17921669" y="72859"/>
                </a:lnTo>
                <a:lnTo>
                  <a:pt x="17875009" y="86106"/>
                </a:lnTo>
                <a:lnTo>
                  <a:pt x="17828337" y="100139"/>
                </a:lnTo>
                <a:lnTo>
                  <a:pt x="17781664" y="114960"/>
                </a:lnTo>
                <a:lnTo>
                  <a:pt x="17734966" y="130568"/>
                </a:lnTo>
                <a:lnTo>
                  <a:pt x="17688281" y="146964"/>
                </a:lnTo>
                <a:lnTo>
                  <a:pt x="17641608" y="164147"/>
                </a:lnTo>
                <a:lnTo>
                  <a:pt x="17594936" y="182105"/>
                </a:lnTo>
                <a:lnTo>
                  <a:pt x="17548276" y="200850"/>
                </a:lnTo>
                <a:lnTo>
                  <a:pt x="17501642" y="220370"/>
                </a:lnTo>
                <a:lnTo>
                  <a:pt x="17455033" y="240665"/>
                </a:lnTo>
                <a:lnTo>
                  <a:pt x="17408462" y="261734"/>
                </a:lnTo>
                <a:lnTo>
                  <a:pt x="17361916" y="283578"/>
                </a:lnTo>
                <a:lnTo>
                  <a:pt x="17315422" y="306197"/>
                </a:lnTo>
                <a:lnTo>
                  <a:pt x="17268978" y="329577"/>
                </a:lnTo>
                <a:lnTo>
                  <a:pt x="17222572" y="353720"/>
                </a:lnTo>
                <a:lnTo>
                  <a:pt x="17176242" y="378625"/>
                </a:lnTo>
                <a:lnTo>
                  <a:pt x="17129417" y="404558"/>
                </a:lnTo>
                <a:lnTo>
                  <a:pt x="17082986" y="431063"/>
                </a:lnTo>
                <a:lnTo>
                  <a:pt x="17036936" y="458114"/>
                </a:lnTo>
                <a:lnTo>
                  <a:pt x="16991292" y="485698"/>
                </a:lnTo>
                <a:lnTo>
                  <a:pt x="16946042" y="513765"/>
                </a:lnTo>
                <a:lnTo>
                  <a:pt x="16901186" y="542302"/>
                </a:lnTo>
                <a:lnTo>
                  <a:pt x="16856736" y="571296"/>
                </a:lnTo>
                <a:lnTo>
                  <a:pt x="16812667" y="600710"/>
                </a:lnTo>
                <a:lnTo>
                  <a:pt x="16769004" y="630529"/>
                </a:lnTo>
                <a:lnTo>
                  <a:pt x="16725735" y="660717"/>
                </a:lnTo>
                <a:lnTo>
                  <a:pt x="16682860" y="691248"/>
                </a:lnTo>
                <a:lnTo>
                  <a:pt x="16640391" y="722109"/>
                </a:lnTo>
                <a:lnTo>
                  <a:pt x="16598329" y="753262"/>
                </a:lnTo>
                <a:lnTo>
                  <a:pt x="16556660" y="784682"/>
                </a:lnTo>
                <a:lnTo>
                  <a:pt x="16515385" y="816368"/>
                </a:lnTo>
                <a:lnTo>
                  <a:pt x="16474529" y="848271"/>
                </a:lnTo>
                <a:lnTo>
                  <a:pt x="16434067" y="880364"/>
                </a:lnTo>
                <a:lnTo>
                  <a:pt x="16394011" y="912647"/>
                </a:lnTo>
                <a:lnTo>
                  <a:pt x="16354349" y="945070"/>
                </a:lnTo>
                <a:lnTo>
                  <a:pt x="16315106" y="977620"/>
                </a:lnTo>
                <a:lnTo>
                  <a:pt x="16276257" y="1010259"/>
                </a:lnTo>
                <a:lnTo>
                  <a:pt x="16237827" y="1042987"/>
                </a:lnTo>
                <a:lnTo>
                  <a:pt x="16199803" y="1075753"/>
                </a:lnTo>
                <a:lnTo>
                  <a:pt x="16162173" y="1108557"/>
                </a:lnTo>
                <a:lnTo>
                  <a:pt x="16088157" y="1174127"/>
                </a:lnTo>
                <a:lnTo>
                  <a:pt x="16015792" y="1239494"/>
                </a:lnTo>
                <a:lnTo>
                  <a:pt x="15945066" y="1304467"/>
                </a:lnTo>
                <a:lnTo>
                  <a:pt x="15842069" y="1400746"/>
                </a:lnTo>
                <a:lnTo>
                  <a:pt x="15617203" y="1614512"/>
                </a:lnTo>
                <a:lnTo>
                  <a:pt x="15542121" y="1684680"/>
                </a:lnTo>
                <a:lnTo>
                  <a:pt x="15504198" y="1719491"/>
                </a:lnTo>
                <a:lnTo>
                  <a:pt x="15465971" y="1754047"/>
                </a:lnTo>
                <a:lnTo>
                  <a:pt x="15427427" y="1788274"/>
                </a:lnTo>
                <a:lnTo>
                  <a:pt x="15388527" y="1822094"/>
                </a:lnTo>
                <a:lnTo>
                  <a:pt x="15349258" y="1855457"/>
                </a:lnTo>
                <a:lnTo>
                  <a:pt x="15341003" y="1862289"/>
                </a:lnTo>
                <a:lnTo>
                  <a:pt x="0" y="1862289"/>
                </a:lnTo>
                <a:lnTo>
                  <a:pt x="0" y="1909914"/>
                </a:lnTo>
                <a:lnTo>
                  <a:pt x="15282698" y="1909914"/>
                </a:lnTo>
                <a:lnTo>
                  <a:pt x="15269490" y="1920532"/>
                </a:lnTo>
                <a:lnTo>
                  <a:pt x="15228926" y="1952117"/>
                </a:lnTo>
                <a:lnTo>
                  <a:pt x="15187879" y="1982965"/>
                </a:lnTo>
                <a:lnTo>
                  <a:pt x="15146325" y="2013026"/>
                </a:lnTo>
                <a:lnTo>
                  <a:pt x="15104237" y="2042223"/>
                </a:lnTo>
                <a:lnTo>
                  <a:pt x="15061565" y="2070493"/>
                </a:lnTo>
                <a:lnTo>
                  <a:pt x="15018309" y="2097773"/>
                </a:lnTo>
                <a:lnTo>
                  <a:pt x="14974443" y="2123998"/>
                </a:lnTo>
                <a:lnTo>
                  <a:pt x="14932660" y="2147773"/>
                </a:lnTo>
                <a:lnTo>
                  <a:pt x="14890179" y="2170798"/>
                </a:lnTo>
                <a:lnTo>
                  <a:pt x="14846948" y="2193099"/>
                </a:lnTo>
                <a:lnTo>
                  <a:pt x="14802866" y="2214727"/>
                </a:lnTo>
                <a:lnTo>
                  <a:pt x="14758264" y="2235530"/>
                </a:lnTo>
                <a:lnTo>
                  <a:pt x="14712760" y="2255672"/>
                </a:lnTo>
                <a:lnTo>
                  <a:pt x="14666468" y="2275103"/>
                </a:lnTo>
                <a:lnTo>
                  <a:pt x="14619364" y="2293836"/>
                </a:lnTo>
                <a:lnTo>
                  <a:pt x="14571434" y="2311870"/>
                </a:lnTo>
                <a:lnTo>
                  <a:pt x="14522666" y="2329218"/>
                </a:lnTo>
                <a:lnTo>
                  <a:pt x="14473047" y="2345893"/>
                </a:lnTo>
                <a:lnTo>
                  <a:pt x="14422552" y="2361869"/>
                </a:lnTo>
                <a:lnTo>
                  <a:pt x="14371168" y="2377198"/>
                </a:lnTo>
                <a:lnTo>
                  <a:pt x="14318895" y="2391841"/>
                </a:lnTo>
                <a:lnTo>
                  <a:pt x="14306271" y="2395169"/>
                </a:lnTo>
                <a:lnTo>
                  <a:pt x="14490573" y="2395169"/>
                </a:lnTo>
                <a:lnTo>
                  <a:pt x="14566392" y="2369375"/>
                </a:lnTo>
                <a:lnTo>
                  <a:pt x="14612988" y="2352306"/>
                </a:lnTo>
                <a:lnTo>
                  <a:pt x="14658835" y="2334603"/>
                </a:lnTo>
                <a:lnTo>
                  <a:pt x="14703946" y="2316251"/>
                </a:lnTo>
                <a:lnTo>
                  <a:pt x="14748332" y="2297265"/>
                </a:lnTo>
                <a:lnTo>
                  <a:pt x="14792008" y="2277618"/>
                </a:lnTo>
                <a:lnTo>
                  <a:pt x="14834985" y="2257323"/>
                </a:lnTo>
                <a:lnTo>
                  <a:pt x="14877276" y="2236355"/>
                </a:lnTo>
                <a:lnTo>
                  <a:pt x="14919008" y="2214676"/>
                </a:lnTo>
                <a:lnTo>
                  <a:pt x="14959876" y="2192426"/>
                </a:lnTo>
                <a:lnTo>
                  <a:pt x="15000224" y="2169452"/>
                </a:lnTo>
                <a:lnTo>
                  <a:pt x="15042693" y="2144039"/>
                </a:lnTo>
                <a:lnTo>
                  <a:pt x="15084565" y="2117687"/>
                </a:lnTo>
                <a:lnTo>
                  <a:pt x="15125853" y="2090458"/>
                </a:lnTo>
                <a:lnTo>
                  <a:pt x="15166594" y="2062416"/>
                </a:lnTo>
                <a:lnTo>
                  <a:pt x="15206802" y="2033600"/>
                </a:lnTo>
                <a:lnTo>
                  <a:pt x="15246503" y="2004072"/>
                </a:lnTo>
                <a:lnTo>
                  <a:pt x="15285733" y="1973897"/>
                </a:lnTo>
                <a:lnTo>
                  <a:pt x="15324506" y="1943112"/>
                </a:lnTo>
                <a:lnTo>
                  <a:pt x="15362860" y="1911781"/>
                </a:lnTo>
                <a:lnTo>
                  <a:pt x="15365083" y="1909914"/>
                </a:lnTo>
                <a:lnTo>
                  <a:pt x="18287988" y="1909914"/>
                </a:lnTo>
                <a:lnTo>
                  <a:pt x="18287988" y="1862289"/>
                </a:lnTo>
                <a:lnTo>
                  <a:pt x="15421394" y="1862289"/>
                </a:lnTo>
                <a:lnTo>
                  <a:pt x="15438387" y="1847710"/>
                </a:lnTo>
                <a:lnTo>
                  <a:pt x="15475611" y="1815071"/>
                </a:lnTo>
                <a:lnTo>
                  <a:pt x="15512504" y="1782114"/>
                </a:lnTo>
                <a:lnTo>
                  <a:pt x="15549106" y="1748878"/>
                </a:lnTo>
                <a:lnTo>
                  <a:pt x="15585440" y="1715439"/>
                </a:lnTo>
                <a:lnTo>
                  <a:pt x="15657373" y="1648104"/>
                </a:lnTo>
                <a:lnTo>
                  <a:pt x="15877286" y="1439024"/>
                </a:lnTo>
                <a:lnTo>
                  <a:pt x="15979610" y="1343406"/>
                </a:lnTo>
                <a:lnTo>
                  <a:pt x="16049867" y="1278902"/>
                </a:lnTo>
                <a:lnTo>
                  <a:pt x="16121749" y="1214005"/>
                </a:lnTo>
                <a:lnTo>
                  <a:pt x="16195256" y="1148930"/>
                </a:lnTo>
                <a:lnTo>
                  <a:pt x="16270364" y="1083856"/>
                </a:lnTo>
                <a:lnTo>
                  <a:pt x="16308527" y="1051382"/>
                </a:lnTo>
                <a:lnTo>
                  <a:pt x="16347085" y="1018984"/>
                </a:lnTo>
                <a:lnTo>
                  <a:pt x="16386036" y="986688"/>
                </a:lnTo>
                <a:lnTo>
                  <a:pt x="16425393" y="954519"/>
                </a:lnTo>
                <a:lnTo>
                  <a:pt x="16465144" y="922489"/>
                </a:lnTo>
                <a:lnTo>
                  <a:pt x="16505301" y="890638"/>
                </a:lnTo>
                <a:lnTo>
                  <a:pt x="16545840" y="858989"/>
                </a:lnTo>
                <a:lnTo>
                  <a:pt x="16586784" y="827557"/>
                </a:lnTo>
                <a:lnTo>
                  <a:pt x="16628110" y="796378"/>
                </a:lnTo>
                <a:lnTo>
                  <a:pt x="16669842" y="765479"/>
                </a:lnTo>
                <a:lnTo>
                  <a:pt x="16711956" y="734860"/>
                </a:lnTo>
                <a:lnTo>
                  <a:pt x="16754475" y="704570"/>
                </a:lnTo>
                <a:lnTo>
                  <a:pt x="16797376" y="674636"/>
                </a:lnTo>
                <a:lnTo>
                  <a:pt x="16840657" y="645058"/>
                </a:lnTo>
                <a:lnTo>
                  <a:pt x="16884333" y="615873"/>
                </a:lnTo>
                <a:lnTo>
                  <a:pt x="16928402" y="587121"/>
                </a:lnTo>
                <a:lnTo>
                  <a:pt x="16972852" y="558800"/>
                </a:lnTo>
                <a:lnTo>
                  <a:pt x="17017696" y="530961"/>
                </a:lnTo>
                <a:lnTo>
                  <a:pt x="17062908" y="503605"/>
                </a:lnTo>
                <a:lnTo>
                  <a:pt x="17108513" y="476770"/>
                </a:lnTo>
                <a:lnTo>
                  <a:pt x="17154500" y="450481"/>
                </a:lnTo>
                <a:lnTo>
                  <a:pt x="17200880" y="424751"/>
                </a:lnTo>
                <a:lnTo>
                  <a:pt x="17248683" y="399072"/>
                </a:lnTo>
                <a:lnTo>
                  <a:pt x="17296537" y="374218"/>
                </a:lnTo>
                <a:lnTo>
                  <a:pt x="17344454" y="350189"/>
                </a:lnTo>
                <a:lnTo>
                  <a:pt x="17392434" y="326999"/>
                </a:lnTo>
                <a:lnTo>
                  <a:pt x="17440440" y="304660"/>
                </a:lnTo>
                <a:lnTo>
                  <a:pt x="17488485" y="283146"/>
                </a:lnTo>
                <a:lnTo>
                  <a:pt x="17536567" y="262470"/>
                </a:lnTo>
                <a:lnTo>
                  <a:pt x="17584662" y="242646"/>
                </a:lnTo>
                <a:lnTo>
                  <a:pt x="17632782" y="223659"/>
                </a:lnTo>
                <a:lnTo>
                  <a:pt x="17680915" y="205511"/>
                </a:lnTo>
                <a:lnTo>
                  <a:pt x="17729048" y="188201"/>
                </a:lnTo>
                <a:lnTo>
                  <a:pt x="17777194" y="171742"/>
                </a:lnTo>
                <a:lnTo>
                  <a:pt x="17825327" y="156133"/>
                </a:lnTo>
                <a:lnTo>
                  <a:pt x="17873434" y="141363"/>
                </a:lnTo>
                <a:lnTo>
                  <a:pt x="17921542" y="127457"/>
                </a:lnTo>
                <a:lnTo>
                  <a:pt x="17969611" y="114388"/>
                </a:lnTo>
                <a:lnTo>
                  <a:pt x="18017655" y="102171"/>
                </a:lnTo>
                <a:lnTo>
                  <a:pt x="18065661" y="90805"/>
                </a:lnTo>
                <a:lnTo>
                  <a:pt x="18113617" y="80289"/>
                </a:lnTo>
                <a:lnTo>
                  <a:pt x="18161521" y="70637"/>
                </a:lnTo>
                <a:lnTo>
                  <a:pt x="18209387" y="61823"/>
                </a:lnTo>
                <a:lnTo>
                  <a:pt x="18257381" y="55105"/>
                </a:lnTo>
                <a:lnTo>
                  <a:pt x="18287988" y="52781"/>
                </a:lnTo>
                <a:lnTo>
                  <a:pt x="18287988" y="0"/>
                </a:lnTo>
                <a:close/>
              </a:path>
            </a:pathLst>
          </a:custGeom>
          <a:solidFill>
            <a:srgbClr val="332C2C"/>
          </a:solidFill>
        </p:spPr>
        <p:txBody>
          <a:bodyPr wrap="square" lIns="0" tIns="0" rIns="0" bIns="0" rtlCol="0"/>
          <a:lstStyle/>
          <a:p>
            <a:endParaRPr/>
          </a:p>
        </p:txBody>
      </p:sp>
      <p:sp>
        <p:nvSpPr>
          <p:cNvPr id="10241" name="Rectangle 1"/>
          <p:cNvSpPr>
            <a:spLocks noChangeArrowheads="1"/>
          </p:cNvSpPr>
          <p:nvPr/>
        </p:nvSpPr>
        <p:spPr bwMode="auto">
          <a:xfrm>
            <a:off x="844550" y="1111250"/>
            <a:ext cx="16306800" cy="821763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rPr>
              <a:t>عـنـوان المداخلة</a:t>
            </a:r>
            <a:r>
              <a:rPr kumimoji="0" lang="ar-SA" sz="4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r>
              <a:rPr kumimoji="0" lang="ar-SA" sz="4800" b="1" i="0" u="none" strike="noStrike" cap="none" normalizeH="0" baseline="0" dirty="0" err="1" smtClean="0">
                <a:ln>
                  <a:noFill/>
                </a:ln>
                <a:solidFill>
                  <a:srgbClr val="7030A0"/>
                </a:solidFill>
                <a:effectLst/>
                <a:latin typeface="Traditional Arabic" pitchFamily="18" charset="-78"/>
                <a:ea typeface="Calibri" pitchFamily="34" charset="0"/>
                <a:cs typeface="Traditional Arabic" pitchFamily="18" charset="-78"/>
              </a:rPr>
              <a:t>الحوكمة</a:t>
            </a:r>
            <a:r>
              <a:rPr kumimoji="0" lang="ar-SA" sz="4800" b="1" i="0" u="none"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rPr>
              <a:t> المالية في البنوك الإسلامية: </a:t>
            </a:r>
            <a:endParaRPr kumimoji="0" lang="fr-FR" sz="4800" b="1" i="0" u="none"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rPr>
              <a:t>إطارها وأهميتها</a:t>
            </a:r>
            <a:endParaRPr kumimoji="0" lang="fr-FR" sz="4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4800" b="1"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Title</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of the </a:t>
            </a:r>
            <a:r>
              <a:rPr kumimoji="0" lang="fr-FR" sz="4800" b="1"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workingpaper</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in English</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Arial" pitchFamily="34" charset="0"/>
              </a:rPr>
              <a:t>:</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Financial </a:t>
            </a:r>
            <a:r>
              <a:rPr kumimoji="0" lang="fr-FR" sz="4800" b="1"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Governance</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in </a:t>
            </a:r>
            <a:r>
              <a:rPr kumimoji="0" lang="fr-FR" sz="4800" b="1"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Islamic</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Banks: </a:t>
            </a:r>
            <a:r>
              <a:rPr kumimoji="0" lang="fr-FR" sz="4800" b="1" i="0" u="none" strike="noStrike" cap="none" normalizeH="0" baseline="0" dirty="0" err="1" smtClean="0">
                <a:ln>
                  <a:noFill/>
                </a:ln>
                <a:solidFill>
                  <a:schemeClr val="tx1"/>
                </a:solidFill>
                <a:effectLst/>
                <a:latin typeface="Palatino Linotype" pitchFamily="18" charset="0"/>
                <a:ea typeface="Times New Roman" pitchFamily="18" charset="0"/>
                <a:cs typeface="Times New Roman" pitchFamily="18" charset="0"/>
              </a:rPr>
              <a:t>Its</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Framework and Importance</a:t>
            </a:r>
            <a:r>
              <a:rPr kumimoji="0" lang="fr-FR" sz="4800" b="1" i="0" u="none" strike="noStrike" cap="none" normalizeH="0" baseline="0" dirty="0" smtClean="0">
                <a:ln>
                  <a:noFill/>
                </a:ln>
                <a:solidFill>
                  <a:schemeClr val="tx1"/>
                </a:solidFill>
                <a:effectLst/>
                <a:latin typeface="Palatino Linotype" pitchFamily="18" charset="0"/>
                <a:ea typeface="Times New Roman" pitchFamily="18" charset="0"/>
                <a:cs typeface="Arial" pitchFamily="34" charset="0"/>
              </a:rPr>
              <a:t>"</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جلال كلوز جـامعة </a:t>
            </a:r>
            <a:r>
              <a:rPr kumimoji="0" lang="ar-SA" sz="4800" b="1" i="0" u="none" strike="noStrike" cap="none" normalizeH="0" baseline="0" dirty="0" err="1" smtClean="0">
                <a:ln>
                  <a:noFill/>
                </a:ln>
                <a:solidFill>
                  <a:srgbClr val="FF0000"/>
                </a:solidFill>
                <a:effectLst/>
                <a:latin typeface="Traditional Arabic" pitchFamily="18" charset="-78"/>
                <a:ea typeface="Calibri" pitchFamily="34" charset="0"/>
                <a:cs typeface="Traditional Arabic" pitchFamily="18" charset="-78"/>
              </a:rPr>
              <a:t>سكيـــكدة</a:t>
            </a: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 ( الجزائر</a:t>
            </a:r>
            <a:r>
              <a:rPr lang="ar-SA" sz="4800" b="1" dirty="0">
                <a:solidFill>
                  <a:srgbClr val="FF0000"/>
                </a:solidFill>
                <a:latin typeface="Traditional Arabic" pitchFamily="18" charset="-78"/>
                <a:ea typeface="Calibri" pitchFamily="34" charset="0"/>
                <a:cs typeface="Traditional Arabic" pitchFamily="18" charset="-78"/>
              </a:rPr>
              <a:t>)،</a:t>
            </a:r>
            <a:r>
              <a:rPr lang="fr-FR" sz="4800" b="1" dirty="0">
                <a:solidFill>
                  <a:srgbClr val="FF0000"/>
                </a:solidFill>
                <a:latin typeface="Traditional Arabic" pitchFamily="18" charset="-78"/>
                <a:ea typeface="Calibri" pitchFamily="34" charset="0"/>
                <a:cs typeface="Traditional Arabic" pitchFamily="18" charset="-78"/>
                <a:hlinkClick r:id="rId2"/>
              </a:rPr>
              <a:t>d.kelouz@univ-skikda.dz</a:t>
            </a:r>
            <a:endParaRPr lang="fr-FR" sz="4800" b="1" dirty="0">
              <a:solidFill>
                <a:srgbClr val="FF0000"/>
              </a:solidFill>
              <a:latin typeface="Traditional Arabic" pitchFamily="18" charset="-78"/>
              <a:ea typeface="Calibri" pitchFamily="34" charset="0"/>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مخبر الاقتصاد </a:t>
            </a:r>
            <a:r>
              <a:rPr kumimoji="0" lang="ar-SA" sz="4800" b="1" i="0" u="none" strike="noStrike" cap="none" normalizeH="0" baseline="0" dirty="0" err="1" smtClean="0">
                <a:ln>
                  <a:noFill/>
                </a:ln>
                <a:solidFill>
                  <a:srgbClr val="FF0000"/>
                </a:solidFill>
                <a:effectLst/>
                <a:latin typeface="Traditional Arabic" pitchFamily="18" charset="-78"/>
                <a:ea typeface="Calibri" pitchFamily="34" charset="0"/>
                <a:cs typeface="Traditional Arabic" pitchFamily="18" charset="-78"/>
              </a:rPr>
              <a:t>و</a:t>
            </a: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 المالية </a:t>
            </a:r>
            <a:r>
              <a:rPr kumimoji="0" lang="ar-SA" sz="4800" b="1" i="0" u="none" strike="noStrike" cap="none" normalizeH="0" baseline="0" dirty="0" err="1" smtClean="0">
                <a:ln>
                  <a:noFill/>
                </a:ln>
                <a:solidFill>
                  <a:srgbClr val="FF0000"/>
                </a:solidFill>
                <a:effectLst/>
                <a:latin typeface="Traditional Arabic" pitchFamily="18" charset="-78"/>
                <a:ea typeface="Calibri" pitchFamily="34" charset="0"/>
                <a:cs typeface="Traditional Arabic" pitchFamily="18" charset="-78"/>
              </a:rPr>
              <a:t>و</a:t>
            </a: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 </a:t>
            </a:r>
            <a:r>
              <a:rPr kumimoji="0" lang="ar-SA" sz="4800" b="1" i="0" u="none" strike="noStrike" cap="none" normalizeH="0" baseline="0" dirty="0" err="1" smtClean="0">
                <a:ln>
                  <a:noFill/>
                </a:ln>
                <a:solidFill>
                  <a:srgbClr val="FF0000"/>
                </a:solidFill>
                <a:effectLst/>
                <a:latin typeface="Traditional Arabic" pitchFamily="18" charset="-78"/>
                <a:ea typeface="Calibri" pitchFamily="34" charset="0"/>
                <a:cs typeface="Traditional Arabic" pitchFamily="18" charset="-78"/>
              </a:rPr>
              <a:t>ادارة</a:t>
            </a: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 </a:t>
            </a:r>
            <a:r>
              <a:rPr kumimoji="0" lang="ar-SA" sz="4800" b="1" i="0" u="none" strike="noStrike" cap="none" normalizeH="0" baseline="0" dirty="0" err="1" smtClean="0">
                <a:ln>
                  <a:noFill/>
                </a:ln>
                <a:solidFill>
                  <a:srgbClr val="FF0000"/>
                </a:solidFill>
                <a:effectLst/>
                <a:latin typeface="Traditional Arabic" pitchFamily="18" charset="-78"/>
                <a:ea typeface="Calibri" pitchFamily="34" charset="0"/>
                <a:cs typeface="Traditional Arabic" pitchFamily="18" charset="-78"/>
              </a:rPr>
              <a:t>الاعمال</a:t>
            </a:r>
            <a:r>
              <a:rPr kumimoji="0" lang="fr-FR" sz="4800" b="0" i="0" u="none" strike="noStrike" cap="none" normalizeH="0" baseline="0" dirty="0" smtClean="0">
                <a:ln>
                  <a:noFill/>
                </a:ln>
                <a:solidFill>
                  <a:srgbClr val="FF0000"/>
                </a:solidFill>
                <a:effectLst/>
                <a:latin typeface="Palatino Linotype" pitchFamily="18" charset="0"/>
                <a:ea typeface="Times New Roman" pitchFamily="18" charset="0"/>
                <a:cs typeface="Times New Roman" pitchFamily="18" charset="0"/>
              </a:rPr>
              <a:t>ECOFIMA</a:t>
            </a:r>
            <a:endParaRPr kumimoji="0" lang="fr-FR" sz="4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4800" b="1" i="0" u="none" strike="noStrike" cap="none" normalizeH="0" baseline="0" dirty="0" smtClean="0">
                <a:ln>
                  <a:noFill/>
                </a:ln>
                <a:solidFill>
                  <a:srgbClr val="FF0000"/>
                </a:solidFill>
                <a:effectLst/>
                <a:latin typeface="Palatino Linotype" pitchFamily="18" charset="0"/>
                <a:ea typeface="Times New Roman" pitchFamily="18" charset="0"/>
                <a:cs typeface="Arial" pitchFamily="34" charset="0"/>
              </a:rPr>
              <a:t>بلال </a:t>
            </a:r>
            <a:r>
              <a:rPr kumimoji="0" lang="ar-SA" sz="4800" b="1" i="0" u="none" strike="noStrike" cap="none" normalizeH="0" baseline="0" dirty="0" err="1" smtClean="0">
                <a:ln>
                  <a:noFill/>
                </a:ln>
                <a:solidFill>
                  <a:srgbClr val="FF0000"/>
                </a:solidFill>
                <a:effectLst/>
                <a:latin typeface="Palatino Linotype" pitchFamily="18" charset="0"/>
                <a:ea typeface="Times New Roman" pitchFamily="18" charset="0"/>
                <a:cs typeface="Arial" pitchFamily="34" charset="0"/>
              </a:rPr>
              <a:t>بواللبن</a:t>
            </a:r>
            <a:r>
              <a:rPr kumimoji="0" lang="ar-SA" sz="4800" b="1" i="0" u="none" strike="noStrike" cap="none" normalizeH="0" baseline="0" dirty="0" smtClean="0">
                <a:ln>
                  <a:noFill/>
                </a:ln>
                <a:solidFill>
                  <a:srgbClr val="FF0000"/>
                </a:solidFill>
                <a:effectLst/>
                <a:latin typeface="Palatino Linotype" pitchFamily="18" charset="0"/>
                <a:ea typeface="Times New Roman" pitchFamily="18" charset="0"/>
                <a:cs typeface="Arial" pitchFamily="34" charset="0"/>
              </a:rPr>
              <a:t> المركز الجامعي ميلة (الجزائر)،</a:t>
            </a: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4800" b="1" i="0" u="none" strike="noStrike" cap="none" normalizeH="0" baseline="0" dirty="0" err="1" smtClean="0">
                <a:ln>
                  <a:noFill/>
                </a:ln>
                <a:solidFill>
                  <a:srgbClr val="FF0000"/>
                </a:solidFill>
                <a:effectLst/>
                <a:latin typeface="Palatino Linotype" pitchFamily="18" charset="0"/>
                <a:ea typeface="Times New Roman" pitchFamily="18" charset="0"/>
                <a:cs typeface="Times New Roman" pitchFamily="18" charset="0"/>
              </a:rPr>
              <a:t>b.bilal</a:t>
            </a:r>
            <a:r>
              <a:rPr kumimoji="0" lang="fr-FR" sz="4800" b="1" i="0" u="none" strike="noStrike" cap="none" normalizeH="0" baseline="0" dirty="0" smtClean="0">
                <a:ln>
                  <a:noFill/>
                </a:ln>
                <a:solidFill>
                  <a:srgbClr val="FF0000"/>
                </a:solidFill>
                <a:effectLst/>
                <a:latin typeface="Palatino Linotype" pitchFamily="18" charset="0"/>
                <a:ea typeface="Times New Roman" pitchFamily="18" charset="0"/>
                <a:cs typeface="Times New Roman" pitchFamily="18" charset="0"/>
              </a:rPr>
              <a:t>@centre-</a:t>
            </a:r>
            <a:r>
              <a:rPr kumimoji="0" lang="fr-FR" sz="4800" b="1" i="0" u="none" strike="noStrike" cap="none" normalizeH="0" baseline="0" dirty="0" err="1" smtClean="0">
                <a:ln>
                  <a:noFill/>
                </a:ln>
                <a:solidFill>
                  <a:srgbClr val="FF0000"/>
                </a:solidFill>
                <a:effectLst/>
                <a:latin typeface="Palatino Linotype" pitchFamily="18" charset="0"/>
                <a:ea typeface="Times New Roman" pitchFamily="18" charset="0"/>
                <a:cs typeface="Times New Roman" pitchFamily="18" charset="0"/>
              </a:rPr>
              <a:t>univ</a:t>
            </a:r>
            <a:r>
              <a:rPr kumimoji="0" lang="fr-FR" sz="4800" b="1" i="0" u="none" strike="noStrike" cap="none" normalizeH="0" baseline="0" dirty="0" smtClean="0">
                <a:ln>
                  <a:noFill/>
                </a:ln>
                <a:solidFill>
                  <a:srgbClr val="FF0000"/>
                </a:solidFill>
                <a:effectLst/>
                <a:latin typeface="Palatino Linotype" pitchFamily="18" charset="0"/>
                <a:ea typeface="Times New Roman" pitchFamily="18" charset="0"/>
                <a:cs typeface="Times New Roman" pitchFamily="18" charset="0"/>
              </a:rPr>
              <a:t>-</a:t>
            </a:r>
            <a:endParaRPr kumimoji="0" lang="ar-SA" sz="4800" b="1" i="0" u="none" strike="noStrike" cap="none" normalizeH="0" baseline="0" dirty="0" smtClean="0">
              <a:ln>
                <a:noFill/>
              </a:ln>
              <a:solidFill>
                <a:srgbClr val="FF0000"/>
              </a:solidFill>
              <a:effectLst/>
              <a:latin typeface="Palatino Linotype" pitchFamily="18" charset="0"/>
              <a:ea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4800" b="1" i="0" u="none" strike="noStrike" cap="none" normalizeH="0" baseline="0" dirty="0" smtClean="0">
                <a:ln>
                  <a:noFill/>
                </a:ln>
                <a:solidFill>
                  <a:srgbClr val="FF0000"/>
                </a:solidFill>
                <a:effectLst/>
                <a:latin typeface="Palatino Linotype" pitchFamily="18" charset="0"/>
                <a:ea typeface="Times New Roman" pitchFamily="18" charset="0"/>
                <a:cs typeface="Times New Roman" pitchFamily="18" charset="0"/>
              </a:rPr>
              <a:t>mila.dz</a:t>
            </a:r>
            <a:endParaRPr kumimoji="0" lang="en-US"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lang="ar-SA" sz="4800" b="1" dirty="0">
                <a:solidFill>
                  <a:srgbClr val="FF0000"/>
                </a:solidFill>
                <a:latin typeface="Traditional Arabic" pitchFamily="18" charset="-78"/>
                <a:ea typeface="Calibri" pitchFamily="34" charset="0"/>
                <a:cs typeface="Traditional Arabic" pitchFamily="18" charset="-78"/>
              </a:rPr>
              <a:t> </a:t>
            </a:r>
            <a:r>
              <a:rPr kumimoji="0" lang="ar-SA" sz="4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مخبر دراسات استراتيجيات التنويع الاقتصادي من اجل التنمية المستدامة</a:t>
            </a:r>
            <a:r>
              <a:rPr kumimoji="0" lang="fr-FR" sz="4800" b="1" i="0" u="none" strike="noStrike" cap="none" normalizeH="0" dirty="0" smtClean="0">
                <a:ln>
                  <a:noFill/>
                </a:ln>
                <a:solidFill>
                  <a:srgbClr val="FF0000"/>
                </a:solidFill>
                <a:effectLst/>
                <a:latin typeface="Traditional Arabic" pitchFamily="18" charset="-78"/>
                <a:ea typeface="Calibri" pitchFamily="34" charset="0"/>
                <a:cs typeface="Traditional Arabic" pitchFamily="18" charset="-78"/>
              </a:rPr>
              <a:t> </a:t>
            </a:r>
            <a:endParaRPr kumimoji="0" lang="fr-FR" sz="12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807949" y="3930650"/>
            <a:ext cx="5482537" cy="6358188"/>
            <a:chOff x="11096307" y="3131096"/>
            <a:chExt cx="7192277" cy="7156390"/>
          </a:xfrm>
        </p:grpSpPr>
        <p:sp>
          <p:nvSpPr>
            <p:cNvPr id="3" name="object 3"/>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4" name="object 4"/>
            <p:cNvSpPr/>
            <p:nvPr/>
          </p:nvSpPr>
          <p:spPr>
            <a:xfrm>
              <a:off x="11096307" y="3131096"/>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5" name="object 5"/>
            <p:cNvPicPr/>
            <p:nvPr/>
          </p:nvPicPr>
          <p:blipFill>
            <a:blip r:embed="rId2" cstate="print"/>
            <a:stretch>
              <a:fillRect/>
            </a:stretch>
          </p:blipFill>
          <p:spPr>
            <a:xfrm>
              <a:off x="11995911" y="3731459"/>
              <a:ext cx="4254460" cy="4555189"/>
            </a:xfrm>
            <a:prstGeom prst="rect">
              <a:avLst/>
            </a:prstGeom>
          </p:spPr>
        </p:pic>
      </p:grpSp>
      <p:sp>
        <p:nvSpPr>
          <p:cNvPr id="6" name="object 6"/>
          <p:cNvSpPr/>
          <p:nvPr/>
        </p:nvSpPr>
        <p:spPr>
          <a:xfrm>
            <a:off x="50" y="548195"/>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9" name="object 9"/>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5" name="object 15"/>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8" name="Titre 17"/>
          <p:cNvSpPr>
            <a:spLocks noGrp="1"/>
          </p:cNvSpPr>
          <p:nvPr>
            <p:ph type="title"/>
          </p:nvPr>
        </p:nvSpPr>
        <p:spPr>
          <a:xfrm>
            <a:off x="1835150" y="1111250"/>
            <a:ext cx="14401800" cy="1262151"/>
          </a:xfrm>
        </p:spPr>
        <p:txBody>
          <a:bodyPr/>
          <a:lstStyle/>
          <a:p>
            <a:pPr rtl="1"/>
            <a:r>
              <a:rPr lang="ar-SA" sz="5400" b="1" dirty="0" smtClean="0">
                <a:cs typeface="+mj-cs"/>
              </a:rPr>
              <a:t>4-التحديات التي تواجه </a:t>
            </a:r>
            <a:r>
              <a:rPr lang="ar-SA" sz="5400" b="1" dirty="0" err="1" smtClean="0">
                <a:cs typeface="+mj-cs"/>
              </a:rPr>
              <a:t>الحوكمة</a:t>
            </a:r>
            <a:r>
              <a:rPr lang="ar-SA" sz="5400" b="1" dirty="0" smtClean="0">
                <a:cs typeface="+mj-cs"/>
              </a:rPr>
              <a:t> المالية في البنوك الإسلامية</a:t>
            </a:r>
            <a:r>
              <a:rPr lang="fr-FR" dirty="0" smtClean="0"/>
              <a:t/>
            </a:r>
            <a:br>
              <a:rPr lang="fr-FR" dirty="0" smtClean="0"/>
            </a:br>
            <a:endParaRPr lang="fr-FR" dirty="0"/>
          </a:p>
        </p:txBody>
      </p:sp>
      <p:sp>
        <p:nvSpPr>
          <p:cNvPr id="19" name="ZoneTexte 18"/>
          <p:cNvSpPr txBox="1"/>
          <p:nvPr/>
        </p:nvSpPr>
        <p:spPr>
          <a:xfrm>
            <a:off x="768350" y="2101850"/>
            <a:ext cx="11049000" cy="8771632"/>
          </a:xfrm>
          <a:prstGeom prst="rect">
            <a:avLst/>
          </a:prstGeom>
          <a:noFill/>
        </p:spPr>
        <p:txBody>
          <a:bodyPr wrap="square" rtlCol="0">
            <a:spAutoFit/>
          </a:bodyPr>
          <a:lstStyle/>
          <a:p>
            <a:pPr algn="r" rtl="1"/>
            <a:r>
              <a:rPr lang="ar-SA" sz="4400" b="1" dirty="0" smtClean="0">
                <a:solidFill>
                  <a:srgbClr val="FF0000"/>
                </a:solidFill>
              </a:rPr>
              <a:t>1التفاوت في المعايير الدولية:</a:t>
            </a:r>
            <a:r>
              <a:rPr lang="ar-SA" sz="4400" dirty="0" smtClean="0">
                <a:solidFill>
                  <a:srgbClr val="FF0000"/>
                </a:solidFill>
              </a:rPr>
              <a:t> </a:t>
            </a:r>
            <a:r>
              <a:rPr lang="ar-SA" sz="4400" dirty="0" smtClean="0"/>
              <a:t>أحد التحديات الكبرى التي تواجه البنوك الإسلامية هو التفاوت في معايير </a:t>
            </a:r>
            <a:r>
              <a:rPr lang="ar-SA" sz="4400" dirty="0" err="1" smtClean="0"/>
              <a:t>الحوكمة</a:t>
            </a:r>
            <a:r>
              <a:rPr lang="ar-SA" sz="4400" dirty="0" smtClean="0"/>
              <a:t> بين الدول المختلفة. ففي حين تسعى بعض الدول إلى تعزيز </a:t>
            </a:r>
            <a:r>
              <a:rPr lang="ar-SA" sz="4400" dirty="0" err="1" smtClean="0"/>
              <a:t>الحوكمة</a:t>
            </a:r>
            <a:r>
              <a:rPr lang="ar-SA" sz="4400" dirty="0" smtClean="0"/>
              <a:t> المالية من خلال مؤسسات مثل هيئة المحاسبة والمراجعة .</a:t>
            </a:r>
          </a:p>
          <a:p>
            <a:pPr algn="r" rtl="1"/>
            <a:r>
              <a:rPr lang="ar-SA" sz="4400" dirty="0" smtClean="0">
                <a:solidFill>
                  <a:srgbClr val="FF0000"/>
                </a:solidFill>
              </a:rPr>
              <a:t>2</a:t>
            </a:r>
            <a:r>
              <a:rPr lang="ar-SA" sz="4400" dirty="0" smtClean="0"/>
              <a:t>.</a:t>
            </a:r>
            <a:r>
              <a:rPr lang="ar-SA" sz="4400" b="1" dirty="0"/>
              <a:t> </a:t>
            </a:r>
            <a:r>
              <a:rPr lang="ar-SA" sz="4400" b="1" dirty="0">
                <a:solidFill>
                  <a:srgbClr val="FF0000"/>
                </a:solidFill>
              </a:rPr>
              <a:t>كفاءة هيئات الرقابة الشرعية:</a:t>
            </a:r>
            <a:r>
              <a:rPr lang="ar-SA" sz="4400" dirty="0">
                <a:solidFill>
                  <a:srgbClr val="FF0000"/>
                </a:solidFill>
              </a:rPr>
              <a:t> </a:t>
            </a:r>
            <a:r>
              <a:rPr lang="ar-SA" sz="4400" dirty="0"/>
              <a:t>تعتبر كفاءة هيئات الرقابة الشرعية من التحديات الأساسية التي تواجه </a:t>
            </a:r>
            <a:r>
              <a:rPr lang="ar-SA" sz="4400" dirty="0" err="1"/>
              <a:t>الحوكمة</a:t>
            </a:r>
            <a:r>
              <a:rPr lang="ar-SA" sz="4400" dirty="0"/>
              <a:t> المالية في البنوك الإسلامية. تلعب هذه الهيئات دورا محوريا في ضمان التزام المؤسسات المالية بالمبادئ الشرعية، ولكن بعض الهيئات قد تفتقر إلى الموارد أو الخبرة المالية الكافية للتعامل مع التعقيدات المالية المعاصرة</a:t>
            </a:r>
            <a:endParaRPr lang="ar-SA" sz="4400" dirty="0" smtClean="0">
              <a:solidFill>
                <a:srgbClr val="FF0000"/>
              </a:solidFill>
            </a:endParaRPr>
          </a:p>
          <a:p>
            <a:pPr algn="r" rtl="1"/>
            <a:endParaRPr lang="ar-SA" sz="4000" dirty="0" smtClean="0"/>
          </a:p>
          <a:p>
            <a:pPr algn="r" rtl="1"/>
            <a:endParaRPr lang="fr-F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807949" y="3930650"/>
            <a:ext cx="5482537" cy="6358188"/>
            <a:chOff x="11096307" y="3131096"/>
            <a:chExt cx="7192277" cy="7156390"/>
          </a:xfrm>
        </p:grpSpPr>
        <p:sp>
          <p:nvSpPr>
            <p:cNvPr id="3" name="object 3"/>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4" name="object 4"/>
            <p:cNvSpPr/>
            <p:nvPr/>
          </p:nvSpPr>
          <p:spPr>
            <a:xfrm>
              <a:off x="11096307" y="3131096"/>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5" name="object 5"/>
            <p:cNvPicPr/>
            <p:nvPr/>
          </p:nvPicPr>
          <p:blipFill>
            <a:blip r:embed="rId2" cstate="print"/>
            <a:stretch>
              <a:fillRect/>
            </a:stretch>
          </p:blipFill>
          <p:spPr>
            <a:xfrm>
              <a:off x="11995911" y="3731459"/>
              <a:ext cx="4254460" cy="4555189"/>
            </a:xfrm>
            <a:prstGeom prst="rect">
              <a:avLst/>
            </a:prstGeom>
          </p:spPr>
        </p:pic>
      </p:grpSp>
      <p:sp>
        <p:nvSpPr>
          <p:cNvPr id="6" name="object 6"/>
          <p:cNvSpPr/>
          <p:nvPr/>
        </p:nvSpPr>
        <p:spPr>
          <a:xfrm>
            <a:off x="50" y="548195"/>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9" name="object 9"/>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5" name="object 15"/>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8" name="Titre 17"/>
          <p:cNvSpPr>
            <a:spLocks noGrp="1"/>
          </p:cNvSpPr>
          <p:nvPr>
            <p:ph type="title"/>
          </p:nvPr>
        </p:nvSpPr>
        <p:spPr>
          <a:xfrm>
            <a:off x="1835150" y="730250"/>
            <a:ext cx="14401800" cy="1262151"/>
          </a:xfrm>
        </p:spPr>
        <p:txBody>
          <a:bodyPr/>
          <a:lstStyle/>
          <a:p>
            <a:pPr rtl="1"/>
            <a:r>
              <a:rPr lang="ar-SA" sz="5400" b="1" dirty="0" smtClean="0">
                <a:cs typeface="+mj-cs"/>
              </a:rPr>
              <a:t>4-التحديات التي تواجه </a:t>
            </a:r>
            <a:r>
              <a:rPr lang="ar-SA" sz="5400" b="1" dirty="0" err="1" smtClean="0">
                <a:cs typeface="+mj-cs"/>
              </a:rPr>
              <a:t>الحوكمة</a:t>
            </a:r>
            <a:r>
              <a:rPr lang="ar-SA" sz="5400" b="1" dirty="0" smtClean="0">
                <a:cs typeface="+mj-cs"/>
              </a:rPr>
              <a:t> المالية في البنوك الإسلامية</a:t>
            </a:r>
            <a:r>
              <a:rPr lang="fr-FR" dirty="0" smtClean="0"/>
              <a:t/>
            </a:r>
            <a:br>
              <a:rPr lang="fr-FR" dirty="0" smtClean="0"/>
            </a:br>
            <a:endParaRPr lang="fr-FR" dirty="0"/>
          </a:p>
        </p:txBody>
      </p:sp>
      <p:sp>
        <p:nvSpPr>
          <p:cNvPr id="19" name="ZoneTexte 18"/>
          <p:cNvSpPr txBox="1"/>
          <p:nvPr/>
        </p:nvSpPr>
        <p:spPr>
          <a:xfrm>
            <a:off x="920750" y="1720850"/>
            <a:ext cx="11049000" cy="6063198"/>
          </a:xfrm>
          <a:prstGeom prst="rect">
            <a:avLst/>
          </a:prstGeom>
          <a:noFill/>
        </p:spPr>
        <p:txBody>
          <a:bodyPr wrap="square" rtlCol="0">
            <a:spAutoFit/>
          </a:bodyPr>
          <a:lstStyle/>
          <a:p>
            <a:pPr algn="r" rtl="1"/>
            <a:r>
              <a:rPr lang="ar-SA" sz="4400" b="1" dirty="0" smtClean="0">
                <a:solidFill>
                  <a:srgbClr val="FF0000"/>
                </a:solidFill>
              </a:rPr>
              <a:t>3تحقيق </a:t>
            </a:r>
            <a:r>
              <a:rPr lang="ar-SA" sz="4400" b="1" dirty="0">
                <a:solidFill>
                  <a:srgbClr val="FF0000"/>
                </a:solidFill>
              </a:rPr>
              <a:t>التوازن بين الربحية والالتزام الشرعي:</a:t>
            </a:r>
            <a:endParaRPr lang="fr-FR" sz="4400" dirty="0">
              <a:solidFill>
                <a:srgbClr val="FF0000"/>
              </a:solidFill>
            </a:endParaRPr>
          </a:p>
          <a:p>
            <a:pPr algn="r" rtl="1"/>
            <a:r>
              <a:rPr lang="ar-SA" sz="4400" dirty="0"/>
              <a:t>إن تحقيق التوازن بين الربحية والالتزام بالضوابط الشرعية يعد تحديا جوهريا في إدارة البنوك الإسلامية. بينما يسعى البنك الإسلامي لتحقيق الأرباح وتقديم عوائد جيدة للمستثمرين، يجب عليه في الوقت نفسه تجنب المخالفات الشرعية مثل الفوائد أو </a:t>
            </a:r>
            <a:r>
              <a:rPr lang="ar-SA" sz="4400" dirty="0" smtClean="0"/>
              <a:t>المعاملات المالية </a:t>
            </a:r>
            <a:r>
              <a:rPr lang="ar-SA" sz="4400" dirty="0"/>
              <a:t>المعقدة التي قد تكون غير متوافقة مع أحكام الشريعة</a:t>
            </a:r>
            <a:r>
              <a:rPr lang="ar-SA" sz="4400" dirty="0" smtClean="0"/>
              <a:t> .</a:t>
            </a:r>
          </a:p>
          <a:p>
            <a:pPr algn="r" rtl="1"/>
            <a:endParaRPr lang="ar-SA" sz="4000" dirty="0" smtClean="0"/>
          </a:p>
          <a:p>
            <a:pPr algn="r" rtl="1"/>
            <a:endParaRPr lang="fr-F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54" y="9993"/>
            <a:ext cx="18299646" cy="9864257"/>
            <a:chOff x="1054" y="9993"/>
            <a:chExt cx="18287365" cy="9864257"/>
          </a:xfrm>
        </p:grpSpPr>
        <p:pic>
          <p:nvPicPr>
            <p:cNvPr id="4" name="object 4"/>
            <p:cNvPicPr/>
            <p:nvPr/>
          </p:nvPicPr>
          <p:blipFill>
            <a:blip r:embed="rId2" cstate="print"/>
            <a:stretch>
              <a:fillRect/>
            </a:stretch>
          </p:blipFill>
          <p:spPr>
            <a:xfrm>
              <a:off x="11428676" y="9993"/>
              <a:ext cx="6859324" cy="9864257"/>
            </a:xfrm>
            <a:prstGeom prst="rect">
              <a:avLst/>
            </a:prstGeom>
          </p:spPr>
        </p:pic>
        <p:sp>
          <p:nvSpPr>
            <p:cNvPr id="5" name="object 5"/>
            <p:cNvSpPr/>
            <p:nvPr/>
          </p:nvSpPr>
          <p:spPr>
            <a:xfrm>
              <a:off x="1054" y="548830"/>
              <a:ext cx="18287365" cy="9251950"/>
            </a:xfrm>
            <a:custGeom>
              <a:avLst/>
              <a:gdLst/>
              <a:ahLst/>
              <a:cxnLst/>
              <a:rect l="l" t="t" r="r" b="b"/>
              <a:pathLst>
                <a:path w="18287365" h="9251950">
                  <a:moveTo>
                    <a:pt x="18286934" y="9203855"/>
                  </a:moveTo>
                  <a:lnTo>
                    <a:pt x="304" y="9203855"/>
                  </a:lnTo>
                  <a:lnTo>
                    <a:pt x="304" y="9251480"/>
                  </a:lnTo>
                  <a:lnTo>
                    <a:pt x="18286934" y="9251480"/>
                  </a:lnTo>
                  <a:lnTo>
                    <a:pt x="18286934" y="9203855"/>
                  </a:lnTo>
                  <a:close/>
                </a:path>
                <a:path w="18287365" h="9251950">
                  <a:moveTo>
                    <a:pt x="18286934" y="0"/>
                  </a:moveTo>
                  <a:lnTo>
                    <a:pt x="0" y="0"/>
                  </a:lnTo>
                  <a:lnTo>
                    <a:pt x="0" y="47625"/>
                  </a:lnTo>
                  <a:lnTo>
                    <a:pt x="18286934" y="47625"/>
                  </a:lnTo>
                  <a:lnTo>
                    <a:pt x="18286934" y="0"/>
                  </a:lnTo>
                  <a:close/>
                </a:path>
              </a:pathLst>
            </a:custGeom>
            <a:solidFill>
              <a:srgbClr val="332C2C"/>
            </a:solidFill>
          </p:spPr>
          <p:txBody>
            <a:bodyPr wrap="square" lIns="0" tIns="0" rIns="0" bIns="0" rtlCol="0"/>
            <a:lstStyle/>
            <a:p>
              <a:endParaRPr/>
            </a:p>
          </p:txBody>
        </p:sp>
        <p:sp>
          <p:nvSpPr>
            <p:cNvPr id="7" name="object 7"/>
            <p:cNvSpPr/>
            <p:nvPr/>
          </p:nvSpPr>
          <p:spPr>
            <a:xfrm>
              <a:off x="1627949" y="3444126"/>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1" name="object 11"/>
            <p:cNvSpPr/>
            <p:nvPr/>
          </p:nvSpPr>
          <p:spPr>
            <a:xfrm>
              <a:off x="1627949" y="3444126"/>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grpSp>
      <p:sp>
        <p:nvSpPr>
          <p:cNvPr id="14" name="ZoneTexte 13"/>
          <p:cNvSpPr txBox="1"/>
          <p:nvPr/>
        </p:nvSpPr>
        <p:spPr>
          <a:xfrm>
            <a:off x="3892550" y="806450"/>
            <a:ext cx="3657600" cy="1446550"/>
          </a:xfrm>
          <a:prstGeom prst="rect">
            <a:avLst/>
          </a:prstGeom>
          <a:solidFill>
            <a:srgbClr val="00B0F0"/>
          </a:solidFill>
        </p:spPr>
        <p:txBody>
          <a:bodyPr wrap="square" rtlCol="0">
            <a:spAutoFit/>
          </a:bodyPr>
          <a:lstStyle/>
          <a:p>
            <a:r>
              <a:rPr lang="ar-SA" sz="8800" b="1" dirty="0" smtClean="0"/>
              <a:t>خاتمة </a:t>
            </a:r>
            <a:endParaRPr lang="fr-FR" b="1" dirty="0"/>
          </a:p>
        </p:txBody>
      </p:sp>
      <p:sp>
        <p:nvSpPr>
          <p:cNvPr id="15" name="ZoneTexte 14"/>
          <p:cNvSpPr txBox="1"/>
          <p:nvPr/>
        </p:nvSpPr>
        <p:spPr>
          <a:xfrm>
            <a:off x="996950" y="2101850"/>
            <a:ext cx="9525000" cy="7294305"/>
          </a:xfrm>
          <a:prstGeom prst="rect">
            <a:avLst/>
          </a:prstGeom>
          <a:solidFill>
            <a:schemeClr val="tx2">
              <a:lumMod val="20000"/>
              <a:lumOff val="80000"/>
            </a:schemeClr>
          </a:solidFill>
        </p:spPr>
        <p:txBody>
          <a:bodyPr wrap="square" rtlCol="0">
            <a:spAutoFit/>
          </a:bodyPr>
          <a:lstStyle/>
          <a:p>
            <a:pPr algn="just" rtl="1"/>
            <a:r>
              <a:rPr lang="ar-SA" sz="3600" dirty="0"/>
              <a:t>تؤدي </a:t>
            </a:r>
            <a:r>
              <a:rPr lang="ar-SA" sz="3600" dirty="0" err="1"/>
              <a:t>الحوكمة</a:t>
            </a:r>
            <a:r>
              <a:rPr lang="ar-SA" sz="3600" dirty="0"/>
              <a:t> المالية دورًا أساسيًا في ضمان الالتزام بالمبادئ الشرعية وتعزيز أداء البنوك الإسلامية. من خلال تطبيق آليات </a:t>
            </a:r>
            <a:r>
              <a:rPr lang="ar-SA" sz="3600" dirty="0" err="1"/>
              <a:t>الحوكمة</a:t>
            </a:r>
            <a:r>
              <a:rPr lang="ar-SA" sz="3600" dirty="0"/>
              <a:t> المالية مثل هيئات الرقابة الشرعية</a:t>
            </a:r>
            <a:r>
              <a:rPr lang="ar-SA" sz="3600" b="1" dirty="0"/>
              <a:t> و</a:t>
            </a:r>
            <a:r>
              <a:rPr lang="ar-SA" sz="3600" dirty="0"/>
              <a:t>الشفافية</a:t>
            </a:r>
            <a:r>
              <a:rPr lang="ar-SA" sz="3600" b="1" dirty="0"/>
              <a:t> و</a:t>
            </a:r>
            <a:r>
              <a:rPr lang="ar-SA" sz="3600" dirty="0"/>
              <a:t>المساءلة، تستطيع البنوك الإسلامية تعزيز مصداقيتها بين عملائها والمستثمرين. تلعب هذه الآليات دورًا حيويًا في بناء الثقة، حيث يساهم الالتزام بالمعايير الشرعية في تعزيز سمعة المؤسسة ونجاحها في بيئة عمل تنافسية</a:t>
            </a:r>
            <a:r>
              <a:rPr lang="fr-FR" sz="3600" dirty="0"/>
              <a:t>.</a:t>
            </a:r>
          </a:p>
          <a:p>
            <a:pPr algn="just" rtl="1"/>
            <a:r>
              <a:rPr lang="ar-SA" sz="3600" dirty="0"/>
              <a:t>ومع ذلك، لا تزال هناك تحديات تتطلب حلولًا مستدامة، مثل تطوير معايير دولية موحدة لتحسين الانسجام بين مختلف الأنظمة المصرفية الإسلامية وتعزيز الفعالية. كما أن كفاءة هيئات الرقابة الشرعية تعد قضية محورية تحتاج إلى تحسين، حيث يجب أن تتمتع هذه الهيئات بالموارد والخبرات اللازمة للتعامل مع التعقيدات المالية المعاصرة</a:t>
            </a:r>
            <a:endParaRPr lang="fr-FR"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40896" y="7929340"/>
            <a:ext cx="2947670" cy="2357755"/>
          </a:xfrm>
          <a:custGeom>
            <a:avLst/>
            <a:gdLst/>
            <a:ahLst/>
            <a:cxnLst/>
            <a:rect l="l" t="t" r="r" b="b"/>
            <a:pathLst>
              <a:path w="2947669" h="2357754">
                <a:moveTo>
                  <a:pt x="2947141" y="0"/>
                </a:moveTo>
                <a:lnTo>
                  <a:pt x="2907953" y="8920"/>
                </a:lnTo>
                <a:lnTo>
                  <a:pt x="2858379" y="21372"/>
                </a:lnTo>
                <a:lnTo>
                  <a:pt x="2809630" y="34777"/>
                </a:lnTo>
                <a:lnTo>
                  <a:pt x="2761688" y="49114"/>
                </a:lnTo>
                <a:lnTo>
                  <a:pt x="2714537" y="64363"/>
                </a:lnTo>
                <a:lnTo>
                  <a:pt x="2668156" y="80503"/>
                </a:lnTo>
                <a:lnTo>
                  <a:pt x="2622530" y="97514"/>
                </a:lnTo>
                <a:lnTo>
                  <a:pt x="2577639" y="115374"/>
                </a:lnTo>
                <a:lnTo>
                  <a:pt x="2533465" y="134063"/>
                </a:lnTo>
                <a:lnTo>
                  <a:pt x="2489992" y="153561"/>
                </a:lnTo>
                <a:lnTo>
                  <a:pt x="2447200" y="173845"/>
                </a:lnTo>
                <a:lnTo>
                  <a:pt x="2405073" y="194897"/>
                </a:lnTo>
                <a:lnTo>
                  <a:pt x="2363591" y="216695"/>
                </a:lnTo>
                <a:lnTo>
                  <a:pt x="2322737" y="239218"/>
                </a:lnTo>
                <a:lnTo>
                  <a:pt x="2282493" y="262445"/>
                </a:lnTo>
                <a:lnTo>
                  <a:pt x="2242842" y="286357"/>
                </a:lnTo>
                <a:lnTo>
                  <a:pt x="2203765" y="310931"/>
                </a:lnTo>
                <a:lnTo>
                  <a:pt x="2165244" y="336149"/>
                </a:lnTo>
                <a:lnTo>
                  <a:pt x="2127261" y="361987"/>
                </a:lnTo>
                <a:lnTo>
                  <a:pt x="2089798" y="388427"/>
                </a:lnTo>
                <a:lnTo>
                  <a:pt x="2052838" y="415447"/>
                </a:lnTo>
                <a:lnTo>
                  <a:pt x="2016363" y="443026"/>
                </a:lnTo>
                <a:lnTo>
                  <a:pt x="1980354" y="471145"/>
                </a:lnTo>
                <a:lnTo>
                  <a:pt x="1944794" y="499781"/>
                </a:lnTo>
                <a:lnTo>
                  <a:pt x="1909664" y="528915"/>
                </a:lnTo>
                <a:lnTo>
                  <a:pt x="1874947" y="558525"/>
                </a:lnTo>
                <a:lnTo>
                  <a:pt x="1840624" y="588591"/>
                </a:lnTo>
                <a:lnTo>
                  <a:pt x="1806679" y="619093"/>
                </a:lnTo>
                <a:lnTo>
                  <a:pt x="1773092" y="650009"/>
                </a:lnTo>
                <a:lnTo>
                  <a:pt x="1739847" y="681318"/>
                </a:lnTo>
                <a:lnTo>
                  <a:pt x="1706924" y="713001"/>
                </a:lnTo>
                <a:lnTo>
                  <a:pt x="1674306" y="745036"/>
                </a:lnTo>
                <a:lnTo>
                  <a:pt x="1641976" y="777402"/>
                </a:lnTo>
                <a:lnTo>
                  <a:pt x="1609914" y="810080"/>
                </a:lnTo>
                <a:lnTo>
                  <a:pt x="1578104" y="843047"/>
                </a:lnTo>
                <a:lnTo>
                  <a:pt x="1546527" y="876284"/>
                </a:lnTo>
                <a:lnTo>
                  <a:pt x="1515166" y="909769"/>
                </a:lnTo>
                <a:lnTo>
                  <a:pt x="1484001" y="943483"/>
                </a:lnTo>
                <a:lnTo>
                  <a:pt x="1453017" y="977403"/>
                </a:lnTo>
                <a:lnTo>
                  <a:pt x="1422193" y="1011510"/>
                </a:lnTo>
                <a:lnTo>
                  <a:pt x="1391513" y="1045783"/>
                </a:lnTo>
                <a:lnTo>
                  <a:pt x="1360959" y="1080201"/>
                </a:lnTo>
                <a:lnTo>
                  <a:pt x="1330513" y="1114743"/>
                </a:lnTo>
                <a:lnTo>
                  <a:pt x="1300156" y="1149389"/>
                </a:lnTo>
                <a:lnTo>
                  <a:pt x="1269871" y="1184118"/>
                </a:lnTo>
                <a:lnTo>
                  <a:pt x="1239640" y="1218909"/>
                </a:lnTo>
                <a:lnTo>
                  <a:pt x="1209445" y="1253741"/>
                </a:lnTo>
                <a:lnTo>
                  <a:pt x="1179267" y="1288594"/>
                </a:lnTo>
                <a:lnTo>
                  <a:pt x="1149083" y="1323447"/>
                </a:lnTo>
                <a:lnTo>
                  <a:pt x="1118882" y="1358280"/>
                </a:lnTo>
                <a:lnTo>
                  <a:pt x="1088645" y="1393071"/>
                </a:lnTo>
                <a:lnTo>
                  <a:pt x="1058354" y="1427800"/>
                </a:lnTo>
                <a:lnTo>
                  <a:pt x="1027992" y="1462446"/>
                </a:lnTo>
                <a:lnTo>
                  <a:pt x="997540" y="1496988"/>
                </a:lnTo>
                <a:lnTo>
                  <a:pt x="966981" y="1531407"/>
                </a:lnTo>
                <a:lnTo>
                  <a:pt x="936296" y="1565680"/>
                </a:lnTo>
                <a:lnTo>
                  <a:pt x="905468" y="1599787"/>
                </a:lnTo>
                <a:lnTo>
                  <a:pt x="874479" y="1633708"/>
                </a:lnTo>
                <a:lnTo>
                  <a:pt x="843310" y="1667421"/>
                </a:lnTo>
                <a:lnTo>
                  <a:pt x="811945" y="1700907"/>
                </a:lnTo>
                <a:lnTo>
                  <a:pt x="780364" y="1734144"/>
                </a:lnTo>
                <a:lnTo>
                  <a:pt x="748550" y="1767111"/>
                </a:lnTo>
                <a:lnTo>
                  <a:pt x="716486" y="1799788"/>
                </a:lnTo>
                <a:lnTo>
                  <a:pt x="684152" y="1832155"/>
                </a:lnTo>
                <a:lnTo>
                  <a:pt x="651532" y="1864190"/>
                </a:lnTo>
                <a:lnTo>
                  <a:pt x="618606" y="1895872"/>
                </a:lnTo>
                <a:lnTo>
                  <a:pt x="585358" y="1927182"/>
                </a:lnTo>
                <a:lnTo>
                  <a:pt x="551769" y="1958098"/>
                </a:lnTo>
                <a:lnTo>
                  <a:pt x="517822" y="1988599"/>
                </a:lnTo>
                <a:lnTo>
                  <a:pt x="483498" y="2018665"/>
                </a:lnTo>
                <a:lnTo>
                  <a:pt x="448779" y="2048276"/>
                </a:lnTo>
                <a:lnTo>
                  <a:pt x="413648" y="2077409"/>
                </a:lnTo>
                <a:lnTo>
                  <a:pt x="378087" y="2106046"/>
                </a:lnTo>
                <a:lnTo>
                  <a:pt x="342077" y="2134164"/>
                </a:lnTo>
                <a:lnTo>
                  <a:pt x="305601" y="2161743"/>
                </a:lnTo>
                <a:lnTo>
                  <a:pt x="268641" y="2188763"/>
                </a:lnTo>
                <a:lnTo>
                  <a:pt x="231178" y="2215203"/>
                </a:lnTo>
                <a:lnTo>
                  <a:pt x="193196" y="2241041"/>
                </a:lnTo>
                <a:lnTo>
                  <a:pt x="154675" y="2266258"/>
                </a:lnTo>
                <a:lnTo>
                  <a:pt x="115598" y="2290833"/>
                </a:lnTo>
                <a:lnTo>
                  <a:pt x="75948" y="2314744"/>
                </a:lnTo>
                <a:lnTo>
                  <a:pt x="35705" y="2337971"/>
                </a:lnTo>
                <a:lnTo>
                  <a:pt x="0" y="2357657"/>
                </a:lnTo>
              </a:path>
            </a:pathLst>
          </a:custGeom>
          <a:ln w="25012">
            <a:solidFill>
              <a:srgbClr val="332C2C"/>
            </a:solidFill>
          </a:ln>
        </p:spPr>
        <p:txBody>
          <a:bodyPr wrap="square" lIns="0" tIns="0" rIns="0" bIns="0" rtlCol="0"/>
          <a:lstStyle/>
          <a:p>
            <a:endParaRPr/>
          </a:p>
        </p:txBody>
      </p:sp>
      <p:grpSp>
        <p:nvGrpSpPr>
          <p:cNvPr id="3" name="object 3"/>
          <p:cNvGrpSpPr/>
          <p:nvPr/>
        </p:nvGrpSpPr>
        <p:grpSpPr>
          <a:xfrm>
            <a:off x="-12506" y="0"/>
            <a:ext cx="18300700" cy="2339340"/>
            <a:chOff x="-12506" y="0"/>
            <a:chExt cx="18300700" cy="2339340"/>
          </a:xfrm>
        </p:grpSpPr>
        <p:sp>
          <p:nvSpPr>
            <p:cNvPr id="4" name="object 4"/>
            <p:cNvSpPr/>
            <p:nvPr/>
          </p:nvSpPr>
          <p:spPr>
            <a:xfrm>
              <a:off x="0" y="0"/>
              <a:ext cx="2740660" cy="2314575"/>
            </a:xfrm>
            <a:custGeom>
              <a:avLst/>
              <a:gdLst/>
              <a:ahLst/>
              <a:cxnLst/>
              <a:rect l="l" t="t" r="r" b="b"/>
              <a:pathLst>
                <a:path w="2740660" h="2314575">
                  <a:moveTo>
                    <a:pt x="2740301" y="0"/>
                  </a:moveTo>
                  <a:lnTo>
                    <a:pt x="2677093" y="32654"/>
                  </a:lnTo>
                  <a:lnTo>
                    <a:pt x="2636239" y="55176"/>
                  </a:lnTo>
                  <a:lnTo>
                    <a:pt x="2595995" y="78404"/>
                  </a:lnTo>
                  <a:lnTo>
                    <a:pt x="2556344" y="102315"/>
                  </a:lnTo>
                  <a:lnTo>
                    <a:pt x="2517266" y="126889"/>
                  </a:lnTo>
                  <a:lnTo>
                    <a:pt x="2478744" y="152106"/>
                  </a:lnTo>
                  <a:lnTo>
                    <a:pt x="2440761" y="177944"/>
                  </a:lnTo>
                  <a:lnTo>
                    <a:pt x="2403298" y="204384"/>
                  </a:lnTo>
                  <a:lnTo>
                    <a:pt x="2366337" y="231403"/>
                  </a:lnTo>
                  <a:lnTo>
                    <a:pt x="2329861" y="258983"/>
                  </a:lnTo>
                  <a:lnTo>
                    <a:pt x="2293851" y="287101"/>
                  </a:lnTo>
                  <a:lnTo>
                    <a:pt x="2258290" y="315737"/>
                  </a:lnTo>
                  <a:lnTo>
                    <a:pt x="2223159" y="344870"/>
                  </a:lnTo>
                  <a:lnTo>
                    <a:pt x="2188441" y="374480"/>
                  </a:lnTo>
                  <a:lnTo>
                    <a:pt x="2154117" y="404546"/>
                  </a:lnTo>
                  <a:lnTo>
                    <a:pt x="2120170" y="435047"/>
                  </a:lnTo>
                  <a:lnTo>
                    <a:pt x="2086582" y="465963"/>
                  </a:lnTo>
                  <a:lnTo>
                    <a:pt x="2053335" y="497272"/>
                  </a:lnTo>
                  <a:lnTo>
                    <a:pt x="2020411" y="528955"/>
                  </a:lnTo>
                  <a:lnTo>
                    <a:pt x="1987792" y="560989"/>
                  </a:lnTo>
                  <a:lnTo>
                    <a:pt x="1955460" y="593356"/>
                  </a:lnTo>
                  <a:lnTo>
                    <a:pt x="1923397" y="626033"/>
                  </a:lnTo>
                  <a:lnTo>
                    <a:pt x="1891585" y="659000"/>
                  </a:lnTo>
                  <a:lnTo>
                    <a:pt x="1860006" y="692236"/>
                  </a:lnTo>
                  <a:lnTo>
                    <a:pt x="1828643" y="725722"/>
                  </a:lnTo>
                  <a:lnTo>
                    <a:pt x="1797477" y="759435"/>
                  </a:lnTo>
                  <a:lnTo>
                    <a:pt x="1766490" y="793355"/>
                  </a:lnTo>
                  <a:lnTo>
                    <a:pt x="1735665" y="827462"/>
                  </a:lnTo>
                  <a:lnTo>
                    <a:pt x="1704984" y="861735"/>
                  </a:lnTo>
                  <a:lnTo>
                    <a:pt x="1674428" y="896153"/>
                  </a:lnTo>
                  <a:lnTo>
                    <a:pt x="1643979" y="930695"/>
                  </a:lnTo>
                  <a:lnTo>
                    <a:pt x="1613621" y="965341"/>
                  </a:lnTo>
                  <a:lnTo>
                    <a:pt x="1583334" y="1000070"/>
                  </a:lnTo>
                  <a:lnTo>
                    <a:pt x="1553101" y="1034861"/>
                  </a:lnTo>
                  <a:lnTo>
                    <a:pt x="1522903" y="1069693"/>
                  </a:lnTo>
                  <a:lnTo>
                    <a:pt x="1492724" y="1104546"/>
                  </a:lnTo>
                  <a:lnTo>
                    <a:pt x="1462545" y="1139400"/>
                  </a:lnTo>
                  <a:lnTo>
                    <a:pt x="1432348" y="1174233"/>
                  </a:lnTo>
                  <a:lnTo>
                    <a:pt x="1402115" y="1209024"/>
                  </a:lnTo>
                  <a:lnTo>
                    <a:pt x="1371828" y="1243753"/>
                  </a:lnTo>
                  <a:lnTo>
                    <a:pt x="1341470" y="1278400"/>
                  </a:lnTo>
                  <a:lnTo>
                    <a:pt x="1311022" y="1312942"/>
                  </a:lnTo>
                  <a:lnTo>
                    <a:pt x="1280466" y="1347361"/>
                  </a:lnTo>
                  <a:lnTo>
                    <a:pt x="1249784" y="1381634"/>
                  </a:lnTo>
                  <a:lnTo>
                    <a:pt x="1218959" y="1415741"/>
                  </a:lnTo>
                  <a:lnTo>
                    <a:pt x="1187973" y="1449662"/>
                  </a:lnTo>
                  <a:lnTo>
                    <a:pt x="1156807" y="1483376"/>
                  </a:lnTo>
                  <a:lnTo>
                    <a:pt x="1125444" y="1516862"/>
                  </a:lnTo>
                  <a:lnTo>
                    <a:pt x="1093865" y="1550099"/>
                  </a:lnTo>
                  <a:lnTo>
                    <a:pt x="1062054" y="1583066"/>
                  </a:lnTo>
                  <a:lnTo>
                    <a:pt x="1029991" y="1615744"/>
                  </a:lnTo>
                  <a:lnTo>
                    <a:pt x="997659" y="1648111"/>
                  </a:lnTo>
                  <a:lnTo>
                    <a:pt x="965040" y="1680146"/>
                  </a:lnTo>
                  <a:lnTo>
                    <a:pt x="932116" y="1711828"/>
                  </a:lnTo>
                  <a:lnTo>
                    <a:pt x="898869" y="1743138"/>
                  </a:lnTo>
                  <a:lnTo>
                    <a:pt x="865281" y="1774054"/>
                  </a:lnTo>
                  <a:lnTo>
                    <a:pt x="831334" y="1804555"/>
                  </a:lnTo>
                  <a:lnTo>
                    <a:pt x="797011" y="1834621"/>
                  </a:lnTo>
                  <a:lnTo>
                    <a:pt x="762293" y="1864232"/>
                  </a:lnTo>
                  <a:lnTo>
                    <a:pt x="727162" y="1893365"/>
                  </a:lnTo>
                  <a:lnTo>
                    <a:pt x="691600" y="1922002"/>
                  </a:lnTo>
                  <a:lnTo>
                    <a:pt x="655591" y="1950120"/>
                  </a:lnTo>
                  <a:lnTo>
                    <a:pt x="619114" y="1977699"/>
                  </a:lnTo>
                  <a:lnTo>
                    <a:pt x="582154" y="2004719"/>
                  </a:lnTo>
                  <a:lnTo>
                    <a:pt x="544691" y="2031159"/>
                  </a:lnTo>
                  <a:lnTo>
                    <a:pt x="506707" y="2056997"/>
                  </a:lnTo>
                  <a:lnTo>
                    <a:pt x="468186" y="2082214"/>
                  </a:lnTo>
                  <a:lnTo>
                    <a:pt x="429108" y="2106789"/>
                  </a:lnTo>
                  <a:lnTo>
                    <a:pt x="389456" y="2130700"/>
                  </a:lnTo>
                  <a:lnTo>
                    <a:pt x="349212" y="2153927"/>
                  </a:lnTo>
                  <a:lnTo>
                    <a:pt x="308359" y="2176450"/>
                  </a:lnTo>
                  <a:lnTo>
                    <a:pt x="266877" y="2198248"/>
                  </a:lnTo>
                  <a:lnTo>
                    <a:pt x="224749" y="2219299"/>
                  </a:lnTo>
                  <a:lnTo>
                    <a:pt x="181958" y="2239584"/>
                  </a:lnTo>
                  <a:lnTo>
                    <a:pt x="138485" y="2259081"/>
                  </a:lnTo>
                  <a:lnTo>
                    <a:pt x="94312" y="2277770"/>
                  </a:lnTo>
                  <a:lnTo>
                    <a:pt x="49421" y="2295630"/>
                  </a:lnTo>
                  <a:lnTo>
                    <a:pt x="3795" y="2312640"/>
                  </a:lnTo>
                  <a:lnTo>
                    <a:pt x="0" y="2313961"/>
                  </a:lnTo>
                </a:path>
              </a:pathLst>
            </a:custGeom>
            <a:ln w="25012">
              <a:solidFill>
                <a:srgbClr val="332C2C"/>
              </a:solidFill>
            </a:ln>
          </p:spPr>
          <p:txBody>
            <a:bodyPr wrap="square" lIns="0" tIns="0" rIns="0" bIns="0" rtlCol="0"/>
            <a:lstStyle/>
            <a:p>
              <a:endParaRPr/>
            </a:p>
          </p:txBody>
        </p:sp>
        <p:sp>
          <p:nvSpPr>
            <p:cNvPr id="5" name="object 5"/>
            <p:cNvSpPr/>
            <p:nvPr/>
          </p:nvSpPr>
          <p:spPr>
            <a:xfrm>
              <a:off x="10566" y="536295"/>
              <a:ext cx="18277840" cy="47625"/>
            </a:xfrm>
            <a:custGeom>
              <a:avLst/>
              <a:gdLst/>
              <a:ahLst/>
              <a:cxnLst/>
              <a:rect l="l" t="t" r="r" b="b"/>
              <a:pathLst>
                <a:path w="18277840" h="47625">
                  <a:moveTo>
                    <a:pt x="18277421" y="0"/>
                  </a:moveTo>
                  <a:lnTo>
                    <a:pt x="0" y="0"/>
                  </a:lnTo>
                  <a:lnTo>
                    <a:pt x="0" y="47625"/>
                  </a:lnTo>
                  <a:lnTo>
                    <a:pt x="18277421" y="47625"/>
                  </a:lnTo>
                  <a:lnTo>
                    <a:pt x="18277421" y="0"/>
                  </a:lnTo>
                  <a:close/>
                </a:path>
              </a:pathLst>
            </a:custGeom>
            <a:solidFill>
              <a:srgbClr val="332C2C"/>
            </a:solidFill>
          </p:spPr>
          <p:txBody>
            <a:bodyPr wrap="square" lIns="0" tIns="0" rIns="0" bIns="0" rtlCol="0"/>
            <a:lstStyle/>
            <a:p>
              <a:endParaRPr/>
            </a:p>
          </p:txBody>
        </p:sp>
      </p:grpSp>
      <p:sp>
        <p:nvSpPr>
          <p:cNvPr id="6" name="object 6"/>
          <p:cNvSpPr/>
          <p:nvPr/>
        </p:nvSpPr>
        <p:spPr>
          <a:xfrm>
            <a:off x="0" y="9754514"/>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7" name="object 7"/>
          <p:cNvSpPr txBox="1">
            <a:spLocks noGrp="1"/>
          </p:cNvSpPr>
          <p:nvPr>
            <p:ph type="title"/>
          </p:nvPr>
        </p:nvSpPr>
        <p:spPr>
          <a:xfrm>
            <a:off x="3511550" y="2166156"/>
            <a:ext cx="9829800" cy="2196755"/>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11430" rIns="0" bIns="0" rtlCol="0">
            <a:spAutoFit/>
          </a:bodyPr>
          <a:lstStyle/>
          <a:p>
            <a:pPr marL="12700" algn="ctr">
              <a:lnSpc>
                <a:spcPct val="100000"/>
              </a:lnSpc>
              <a:spcBef>
                <a:spcPts val="90"/>
              </a:spcBef>
            </a:pPr>
            <a:r>
              <a:rPr lang="ar-SA" sz="14200" dirty="0" smtClean="0">
                <a:solidFill>
                  <a:srgbClr val="FF0000"/>
                </a:solidFill>
                <a:latin typeface="Verdana"/>
                <a:cs typeface="Verdana"/>
              </a:rPr>
              <a:t>شكرا </a:t>
            </a:r>
            <a:r>
              <a:rPr lang="ar-SA" sz="14200" dirty="0" smtClean="0">
                <a:solidFill>
                  <a:srgbClr val="FF0000"/>
                </a:solidFill>
                <a:latin typeface="Verdana"/>
                <a:cs typeface="Verdana"/>
              </a:rPr>
              <a:t>لكم جميعا</a:t>
            </a:r>
            <a:endParaRPr sz="14200">
              <a:solidFill>
                <a:srgbClr val="FF0000"/>
              </a:solidFill>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95991" y="2406650"/>
            <a:ext cx="7204709" cy="7168515"/>
            <a:chOff x="11096307" y="3131096"/>
            <a:chExt cx="7204709" cy="7168515"/>
          </a:xfrm>
        </p:grpSpPr>
        <p:sp>
          <p:nvSpPr>
            <p:cNvPr id="3" name="object 3"/>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4" name="object 4"/>
            <p:cNvSpPr/>
            <p:nvPr/>
          </p:nvSpPr>
          <p:spPr>
            <a:xfrm>
              <a:off x="11096307" y="3131096"/>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5" name="object 5"/>
            <p:cNvPicPr/>
            <p:nvPr/>
          </p:nvPicPr>
          <p:blipFill>
            <a:blip r:embed="rId2" cstate="print"/>
            <a:stretch>
              <a:fillRect/>
            </a:stretch>
          </p:blipFill>
          <p:spPr>
            <a:xfrm>
              <a:off x="11173549" y="3209823"/>
              <a:ext cx="5076824" cy="5076824"/>
            </a:xfrm>
            <a:prstGeom prst="rect">
              <a:avLst/>
            </a:prstGeom>
          </p:spPr>
        </p:pic>
      </p:grpSp>
      <p:sp>
        <p:nvSpPr>
          <p:cNvPr id="6" name="object 6"/>
          <p:cNvSpPr/>
          <p:nvPr/>
        </p:nvSpPr>
        <p:spPr>
          <a:xfrm>
            <a:off x="50" y="548195"/>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9" name="object 9"/>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2" name="object 12"/>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7" name="object 17"/>
          <p:cNvSpPr txBox="1">
            <a:spLocks noGrp="1"/>
          </p:cNvSpPr>
          <p:nvPr>
            <p:ph type="title"/>
          </p:nvPr>
        </p:nvSpPr>
        <p:spPr>
          <a:xfrm>
            <a:off x="1587296" y="1511173"/>
            <a:ext cx="6115254" cy="1243930"/>
          </a:xfrm>
          <a:prstGeom prst="rect">
            <a:avLst/>
          </a:prstGeom>
        </p:spPr>
        <p:txBody>
          <a:bodyPr vert="horz" wrap="square" lIns="0" tIns="12700" rIns="0" bIns="0" rtlCol="0">
            <a:spAutoFit/>
          </a:bodyPr>
          <a:lstStyle/>
          <a:p>
            <a:pPr marL="12700" algn="ctr">
              <a:lnSpc>
                <a:spcPct val="100000"/>
              </a:lnSpc>
              <a:spcBef>
                <a:spcPts val="100"/>
              </a:spcBef>
            </a:pPr>
            <a:r>
              <a:rPr sz="8000" spc="-685" dirty="0">
                <a:latin typeface="Times New Roman" pitchFamily="18" charset="0"/>
                <a:cs typeface="Times New Roman" pitchFamily="18" charset="0"/>
              </a:rPr>
              <a:t>ﺔ</a:t>
            </a:r>
            <a:r>
              <a:rPr sz="8000" spc="-455" dirty="0">
                <a:latin typeface="Times New Roman" pitchFamily="18" charset="0"/>
                <a:cs typeface="Times New Roman" pitchFamily="18" charset="0"/>
              </a:rPr>
              <a:t>ﻣ</a:t>
            </a:r>
            <a:r>
              <a:rPr sz="8000" spc="-409" dirty="0">
                <a:latin typeface="Times New Roman" pitchFamily="18" charset="0"/>
                <a:cs typeface="Times New Roman" pitchFamily="18" charset="0"/>
              </a:rPr>
              <a:t>ﺪ</a:t>
            </a:r>
            <a:r>
              <a:rPr sz="8000" spc="-635" dirty="0">
                <a:latin typeface="Times New Roman" pitchFamily="18" charset="0"/>
                <a:cs typeface="Times New Roman" pitchFamily="18" charset="0"/>
              </a:rPr>
              <a:t>ﻘ</a:t>
            </a:r>
            <a:r>
              <a:rPr sz="8000" spc="-455" dirty="0">
                <a:latin typeface="Times New Roman" pitchFamily="18" charset="0"/>
                <a:cs typeface="Times New Roman" pitchFamily="18" charset="0"/>
              </a:rPr>
              <a:t>ﻣ</a:t>
            </a:r>
          </a:p>
        </p:txBody>
      </p:sp>
      <p:sp>
        <p:nvSpPr>
          <p:cNvPr id="18" name="ZoneTexte 17"/>
          <p:cNvSpPr txBox="1"/>
          <p:nvPr/>
        </p:nvSpPr>
        <p:spPr>
          <a:xfrm>
            <a:off x="996950" y="2863851"/>
            <a:ext cx="9144000" cy="6186309"/>
          </a:xfrm>
          <a:prstGeom prst="rect">
            <a:avLst/>
          </a:prstGeom>
          <a:noFill/>
        </p:spPr>
        <p:txBody>
          <a:bodyPr wrap="square" rtlCol="0">
            <a:spAutoFit/>
          </a:bodyPr>
          <a:lstStyle/>
          <a:p>
            <a:pPr algn="just" rtl="1"/>
            <a:r>
              <a:rPr lang="ar-SA" sz="3600" dirty="0"/>
              <a:t>تواجه البنوك الإسلامية تحديات متزايدة في تحقيق التوازن بين الالتزام بالمعايير الشرعية والمتطلبات المالية، مما يجعل دراسة هذا الموضوع ضرورة ملحة. تبرز هذه الدراسة الحاجة إلى تحليل الإطار النظري </a:t>
            </a:r>
            <a:r>
              <a:rPr lang="ar-SA" sz="3600" dirty="0" err="1"/>
              <a:t>للحوكمة</a:t>
            </a:r>
            <a:r>
              <a:rPr lang="ar-SA" sz="3600" dirty="0"/>
              <a:t> المالية في البنوك الإسلامية وأهميتها في تحسين الأداء المالي وتعزيز الالتزام الشرعي. من خلال تسليط الضوء على هذه القضية، يمكن لهذه الدراسة أن تقدم رؤى واستراتيجيات مبتكرة تساهم في تطوير أطر </a:t>
            </a:r>
            <a:r>
              <a:rPr lang="ar-SA" sz="3600" dirty="0" err="1"/>
              <a:t>حوكمة</a:t>
            </a:r>
            <a:r>
              <a:rPr lang="ar-SA" sz="3600" dirty="0"/>
              <a:t> مالية أكثر فعالية، مما يعزز قدرة البنوك الإسلامية على المنافسة في السوق العالمية ويساهم في تحقيق الاستقرار المالي.</a:t>
            </a:r>
            <a:endParaRPr lang="fr-FR" sz="3600" dirty="0"/>
          </a:p>
          <a:p>
            <a:endParaRPr lang="fr-F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50750" y="2101850"/>
            <a:ext cx="4800600" cy="7315200"/>
            <a:chOff x="11096307" y="3131096"/>
            <a:chExt cx="7204709" cy="7168515"/>
          </a:xfrm>
        </p:grpSpPr>
        <p:sp>
          <p:nvSpPr>
            <p:cNvPr id="3" name="object 3"/>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4" name="object 4"/>
            <p:cNvSpPr/>
            <p:nvPr/>
          </p:nvSpPr>
          <p:spPr>
            <a:xfrm>
              <a:off x="11096307" y="3131096"/>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5" name="object 5"/>
            <p:cNvPicPr/>
            <p:nvPr/>
          </p:nvPicPr>
          <p:blipFill>
            <a:blip r:embed="rId2" cstate="print"/>
            <a:stretch>
              <a:fillRect/>
            </a:stretch>
          </p:blipFill>
          <p:spPr>
            <a:xfrm>
              <a:off x="11173549" y="3209823"/>
              <a:ext cx="5076824" cy="5076824"/>
            </a:xfrm>
            <a:prstGeom prst="rect">
              <a:avLst/>
            </a:prstGeom>
          </p:spPr>
        </p:pic>
      </p:grpSp>
      <p:sp>
        <p:nvSpPr>
          <p:cNvPr id="6" name="object 6"/>
          <p:cNvSpPr/>
          <p:nvPr/>
        </p:nvSpPr>
        <p:spPr>
          <a:xfrm>
            <a:off x="50" y="548208"/>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9" name="object 9"/>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4" name="object 14"/>
          <p:cNvSpPr/>
          <p:nvPr/>
        </p:nvSpPr>
        <p:spPr>
          <a:xfrm>
            <a:off x="1625447" y="3459022"/>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7" name="Titre 16"/>
          <p:cNvSpPr>
            <a:spLocks noGrp="1"/>
          </p:cNvSpPr>
          <p:nvPr>
            <p:ph type="title"/>
          </p:nvPr>
        </p:nvSpPr>
        <p:spPr>
          <a:xfrm>
            <a:off x="844550" y="806450"/>
            <a:ext cx="10495890" cy="1107996"/>
          </a:xfrm>
        </p:spPr>
        <p:txBody>
          <a:bodyPr/>
          <a:lstStyle/>
          <a:p>
            <a:r>
              <a:rPr lang="ar-SA" sz="7200" dirty="0" smtClean="0">
                <a:latin typeface="Times New Roman" pitchFamily="18" charset="0"/>
                <a:cs typeface="Times New Roman" pitchFamily="18" charset="0"/>
              </a:rPr>
              <a:t>الإشكالية ،أهداف وأهمية الدراسة</a:t>
            </a:r>
            <a:r>
              <a:rPr lang="ar-SA" sz="7200" dirty="0" smtClean="0"/>
              <a:t>  </a:t>
            </a:r>
            <a:endParaRPr lang="fr-FR" sz="7200" dirty="0"/>
          </a:p>
        </p:txBody>
      </p:sp>
      <p:sp>
        <p:nvSpPr>
          <p:cNvPr id="8195" name="Rectangle 3"/>
          <p:cNvSpPr>
            <a:spLocks noChangeArrowheads="1"/>
          </p:cNvSpPr>
          <p:nvPr/>
        </p:nvSpPr>
        <p:spPr bwMode="auto">
          <a:xfrm>
            <a:off x="463550" y="2025651"/>
            <a:ext cx="11430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الإشكالية</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ماهي</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التحديات التي تواجه البنوك الإسلامية في تحقيق التوازن بين الالتزام بالمبادئ الشرعية ومتطلبات الأداء المالي المستدام؟ </a:t>
            </a: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اهداف</a:t>
            </a:r>
            <a:r>
              <a:rPr kumimoji="0" lang="ar-S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الدراسة</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تحليل الإطار النظري </a:t>
            </a:r>
            <a:r>
              <a:rPr kumimoji="0" lang="ar-SA"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للحوكمة</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المالية في البنوك الإسلامية، مع التركيز على الأدوات والآليات المستخدمة، وتقديم توصيات لتحسين هذا الإطار بما يتماشى مع متطلبات الشريعة. كما تسعى هذه المداخلة إلى استعراض التحديات التي تعترض سبيل </a:t>
            </a:r>
            <a:r>
              <a:rPr kumimoji="0" lang="ar-SA"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الحوكمة</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المالية في هذه البنوك، مع تقديم حلول مستدامة لتعزيز كفاءتها. </a:t>
            </a:r>
            <a:endPar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أهمية الدراسة</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مساهمتها في سد الفجوة في الأدبيات المتعلقة </a:t>
            </a:r>
            <a:r>
              <a:rPr kumimoji="0" lang="ar-SA"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بالحوكمة</a:t>
            </a:r>
            <a:r>
              <a:rPr kumimoji="0" lang="ar-SA"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المالية في البنوك الإسلامية، فضلاً عن تقديم رؤى عملية تساهم في تعزيز ثقة العملاء والمستثمرين، مما يسهم في تحقيق استقرار النظام المالي الإسلامي</a:t>
            </a:r>
            <a:r>
              <a:rPr kumimoji="0" lang="fr-FR" sz="4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5951" y="1187451"/>
            <a:ext cx="4876800" cy="4495800"/>
            <a:chOff x="1619999" y="3112503"/>
            <a:chExt cx="5229225" cy="5229225"/>
          </a:xfrm>
        </p:grpSpPr>
        <p:sp>
          <p:nvSpPr>
            <p:cNvPr id="3" name="object 3"/>
            <p:cNvSpPr/>
            <p:nvPr/>
          </p:nvSpPr>
          <p:spPr>
            <a:xfrm>
              <a:off x="1619999" y="3112503"/>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4" name="object 4"/>
            <p:cNvPicPr/>
            <p:nvPr/>
          </p:nvPicPr>
          <p:blipFill>
            <a:blip r:embed="rId2" cstate="print"/>
            <a:stretch>
              <a:fillRect/>
            </a:stretch>
          </p:blipFill>
          <p:spPr>
            <a:xfrm>
              <a:off x="1690611" y="3171748"/>
              <a:ext cx="5095874" cy="5095862"/>
            </a:xfrm>
            <a:prstGeom prst="rect">
              <a:avLst/>
            </a:prstGeom>
          </p:spPr>
        </p:pic>
      </p:grpSp>
      <p:sp>
        <p:nvSpPr>
          <p:cNvPr id="5" name="object 5"/>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6" name="object 6"/>
          <p:cNvSpPr/>
          <p:nvPr/>
        </p:nvSpPr>
        <p:spPr>
          <a:xfrm>
            <a:off x="50" y="548208"/>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9" name="object 9"/>
          <p:cNvSpPr/>
          <p:nvPr/>
        </p:nvSpPr>
        <p:spPr>
          <a:xfrm>
            <a:off x="8417953" y="3444024"/>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5" name="object 15"/>
          <p:cNvSpPr/>
          <p:nvPr/>
        </p:nvSpPr>
        <p:spPr>
          <a:xfrm>
            <a:off x="8417953" y="3444024"/>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9" name="ZoneTexte 18"/>
          <p:cNvSpPr txBox="1"/>
          <p:nvPr/>
        </p:nvSpPr>
        <p:spPr>
          <a:xfrm>
            <a:off x="9378950" y="1187450"/>
            <a:ext cx="4147131" cy="769441"/>
          </a:xfrm>
          <a:prstGeom prst="rect">
            <a:avLst/>
          </a:prstGeom>
          <a:solidFill>
            <a:schemeClr val="accent3"/>
          </a:solidFill>
        </p:spPr>
        <p:txBody>
          <a:bodyPr wrap="square" rtlCol="0">
            <a:spAutoFit/>
          </a:bodyPr>
          <a:lstStyle/>
          <a:p>
            <a:pPr algn="ctr"/>
            <a:r>
              <a:rPr lang="ar-SA" sz="4400" dirty="0" smtClean="0">
                <a:solidFill>
                  <a:srgbClr val="FF0000"/>
                </a:solidFill>
              </a:rPr>
              <a:t>مفهوم </a:t>
            </a:r>
            <a:r>
              <a:rPr lang="ar-SA" sz="4400" dirty="0" err="1" smtClean="0">
                <a:solidFill>
                  <a:srgbClr val="FF0000"/>
                </a:solidFill>
              </a:rPr>
              <a:t>الحوكمة</a:t>
            </a:r>
            <a:r>
              <a:rPr lang="ar-SA" sz="4400" dirty="0" smtClean="0">
                <a:solidFill>
                  <a:srgbClr val="FF0000"/>
                </a:solidFill>
              </a:rPr>
              <a:t> المالية </a:t>
            </a:r>
            <a:endParaRPr lang="fr-FR" sz="4400" dirty="0">
              <a:solidFill>
                <a:srgbClr val="FF0000"/>
              </a:solidFill>
            </a:endParaRPr>
          </a:p>
        </p:txBody>
      </p:sp>
      <p:sp>
        <p:nvSpPr>
          <p:cNvPr id="20" name="ZoneTexte 19"/>
          <p:cNvSpPr txBox="1"/>
          <p:nvPr/>
        </p:nvSpPr>
        <p:spPr>
          <a:xfrm>
            <a:off x="6330950" y="1949450"/>
            <a:ext cx="10820400" cy="415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ar-SA" sz="4400" dirty="0"/>
              <a:t>تعتبر </a:t>
            </a:r>
            <a:r>
              <a:rPr lang="ar-SA" sz="4400" dirty="0" err="1"/>
              <a:t>الحوكمة</a:t>
            </a:r>
            <a:r>
              <a:rPr lang="ar-SA" sz="4400" dirty="0"/>
              <a:t> المالية نظاما متكاملا يشمل مجموعة من القوانين والسياسات والإجراءات التي تهدف إلى ضمان التوجيه والإدارة الرشيدة للمؤسسات المالية. هذا النظام يلعب دورًا حيويًا في تحقيق الشفافية والمساءلة، مما يضمن حماية حقوق جميع الأطراف المعنية، بما في ذلك المستثمرين والمساهمين والعملاء. في سياق البنوك التقليدية</a:t>
            </a:r>
            <a:endParaRPr lang="fr-FR"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15951" y="1187451"/>
            <a:ext cx="4876800" cy="4495800"/>
            <a:chOff x="1619999" y="3112503"/>
            <a:chExt cx="5229225" cy="5229225"/>
          </a:xfrm>
        </p:grpSpPr>
        <p:sp>
          <p:nvSpPr>
            <p:cNvPr id="3" name="object 3"/>
            <p:cNvSpPr/>
            <p:nvPr/>
          </p:nvSpPr>
          <p:spPr>
            <a:xfrm>
              <a:off x="1619999" y="3112503"/>
              <a:ext cx="5229225" cy="5229225"/>
            </a:xfrm>
            <a:custGeom>
              <a:avLst/>
              <a:gdLst/>
              <a:ahLst/>
              <a:cxnLst/>
              <a:rect l="l" t="t" r="r" b="b"/>
              <a:pathLst>
                <a:path w="5229225" h="5229225">
                  <a:moveTo>
                    <a:pt x="5229225" y="0"/>
                  </a:moveTo>
                  <a:lnTo>
                    <a:pt x="0" y="0"/>
                  </a:lnTo>
                  <a:lnTo>
                    <a:pt x="0" y="5229225"/>
                  </a:lnTo>
                  <a:lnTo>
                    <a:pt x="5229225" y="5229225"/>
                  </a:lnTo>
                  <a:lnTo>
                    <a:pt x="5229225" y="0"/>
                  </a:lnTo>
                  <a:close/>
                </a:path>
              </a:pathLst>
            </a:custGeom>
            <a:solidFill>
              <a:srgbClr val="332C2C"/>
            </a:solidFill>
          </p:spPr>
          <p:txBody>
            <a:bodyPr wrap="square" lIns="0" tIns="0" rIns="0" bIns="0" rtlCol="0"/>
            <a:lstStyle/>
            <a:p>
              <a:endParaRPr/>
            </a:p>
          </p:txBody>
        </p:sp>
        <p:pic>
          <p:nvPicPr>
            <p:cNvPr id="4" name="object 4"/>
            <p:cNvPicPr/>
            <p:nvPr/>
          </p:nvPicPr>
          <p:blipFill>
            <a:blip r:embed="rId2" cstate="print"/>
            <a:stretch>
              <a:fillRect/>
            </a:stretch>
          </p:blipFill>
          <p:spPr>
            <a:xfrm>
              <a:off x="1690611" y="3171748"/>
              <a:ext cx="5095874" cy="5095862"/>
            </a:xfrm>
            <a:prstGeom prst="rect">
              <a:avLst/>
            </a:prstGeom>
          </p:spPr>
        </p:pic>
      </p:grpSp>
      <p:sp>
        <p:nvSpPr>
          <p:cNvPr id="5" name="object 5"/>
          <p:cNvSpPr/>
          <p:nvPr/>
        </p:nvSpPr>
        <p:spPr>
          <a:xfrm>
            <a:off x="13042214" y="5610076"/>
            <a:ext cx="5246370" cy="4677410"/>
          </a:xfrm>
          <a:custGeom>
            <a:avLst/>
            <a:gdLst/>
            <a:ahLst/>
            <a:cxnLst/>
            <a:rect l="l" t="t" r="r" b="b"/>
            <a:pathLst>
              <a:path w="5246369" h="4677409">
                <a:moveTo>
                  <a:pt x="5245784" y="0"/>
                </a:moveTo>
                <a:lnTo>
                  <a:pt x="5190872" y="5807"/>
                </a:lnTo>
                <a:lnTo>
                  <a:pt x="5140122" y="12097"/>
                </a:lnTo>
                <a:lnTo>
                  <a:pt x="5089919" y="19185"/>
                </a:lnTo>
                <a:lnTo>
                  <a:pt x="5040255" y="27063"/>
                </a:lnTo>
                <a:lnTo>
                  <a:pt x="4991124" y="35720"/>
                </a:lnTo>
                <a:lnTo>
                  <a:pt x="4942520" y="45146"/>
                </a:lnTo>
                <a:lnTo>
                  <a:pt x="4894437" y="55333"/>
                </a:lnTo>
                <a:lnTo>
                  <a:pt x="4846867" y="66271"/>
                </a:lnTo>
                <a:lnTo>
                  <a:pt x="4799805" y="77950"/>
                </a:lnTo>
                <a:lnTo>
                  <a:pt x="4753244" y="90362"/>
                </a:lnTo>
                <a:lnTo>
                  <a:pt x="4707177" y="103495"/>
                </a:lnTo>
                <a:lnTo>
                  <a:pt x="4661598" y="117341"/>
                </a:lnTo>
                <a:lnTo>
                  <a:pt x="4616500" y="131891"/>
                </a:lnTo>
                <a:lnTo>
                  <a:pt x="4571877" y="147134"/>
                </a:lnTo>
                <a:lnTo>
                  <a:pt x="4527722" y="163061"/>
                </a:lnTo>
                <a:lnTo>
                  <a:pt x="4484029" y="179664"/>
                </a:lnTo>
                <a:lnTo>
                  <a:pt x="4440791" y="196932"/>
                </a:lnTo>
                <a:lnTo>
                  <a:pt x="4398002" y="214855"/>
                </a:lnTo>
                <a:lnTo>
                  <a:pt x="4355656" y="233425"/>
                </a:lnTo>
                <a:lnTo>
                  <a:pt x="4313745" y="252632"/>
                </a:lnTo>
                <a:lnTo>
                  <a:pt x="4272264" y="272466"/>
                </a:lnTo>
                <a:lnTo>
                  <a:pt x="4231205" y="292917"/>
                </a:lnTo>
                <a:lnTo>
                  <a:pt x="4190562" y="313977"/>
                </a:lnTo>
                <a:lnTo>
                  <a:pt x="4150330" y="335636"/>
                </a:lnTo>
                <a:lnTo>
                  <a:pt x="4110501" y="357884"/>
                </a:lnTo>
                <a:lnTo>
                  <a:pt x="4071068" y="380712"/>
                </a:lnTo>
                <a:lnTo>
                  <a:pt x="4032026" y="404110"/>
                </a:lnTo>
                <a:lnTo>
                  <a:pt x="3993367" y="428069"/>
                </a:lnTo>
                <a:lnTo>
                  <a:pt x="3955086" y="452579"/>
                </a:lnTo>
                <a:lnTo>
                  <a:pt x="3917176" y="477630"/>
                </a:lnTo>
                <a:lnTo>
                  <a:pt x="3879629" y="503214"/>
                </a:lnTo>
                <a:lnTo>
                  <a:pt x="3842441" y="529321"/>
                </a:lnTo>
                <a:lnTo>
                  <a:pt x="3805604" y="555941"/>
                </a:lnTo>
                <a:lnTo>
                  <a:pt x="3769111" y="583065"/>
                </a:lnTo>
                <a:lnTo>
                  <a:pt x="3732957" y="610683"/>
                </a:lnTo>
                <a:lnTo>
                  <a:pt x="3697135" y="638786"/>
                </a:lnTo>
                <a:lnTo>
                  <a:pt x="3661638" y="667363"/>
                </a:lnTo>
                <a:lnTo>
                  <a:pt x="3626459" y="696407"/>
                </a:lnTo>
                <a:lnTo>
                  <a:pt x="3591593" y="725907"/>
                </a:lnTo>
                <a:lnTo>
                  <a:pt x="3557033" y="755853"/>
                </a:lnTo>
                <a:lnTo>
                  <a:pt x="3522772" y="786237"/>
                </a:lnTo>
                <a:lnTo>
                  <a:pt x="3488803" y="817049"/>
                </a:lnTo>
                <a:lnTo>
                  <a:pt x="3455121" y="848278"/>
                </a:lnTo>
                <a:lnTo>
                  <a:pt x="3421718" y="879917"/>
                </a:lnTo>
                <a:lnTo>
                  <a:pt x="3388589" y="911954"/>
                </a:lnTo>
                <a:lnTo>
                  <a:pt x="3355726" y="944381"/>
                </a:lnTo>
                <a:lnTo>
                  <a:pt x="3323124" y="977189"/>
                </a:lnTo>
                <a:lnTo>
                  <a:pt x="3290775" y="1010367"/>
                </a:lnTo>
                <a:lnTo>
                  <a:pt x="3258674" y="1043906"/>
                </a:lnTo>
                <a:lnTo>
                  <a:pt x="3226813" y="1077797"/>
                </a:lnTo>
                <a:lnTo>
                  <a:pt x="3195187" y="1112030"/>
                </a:lnTo>
                <a:lnTo>
                  <a:pt x="3163788" y="1146595"/>
                </a:lnTo>
                <a:lnTo>
                  <a:pt x="3132610" y="1181484"/>
                </a:lnTo>
                <a:lnTo>
                  <a:pt x="3101647" y="1216687"/>
                </a:lnTo>
                <a:lnTo>
                  <a:pt x="3070892" y="1252193"/>
                </a:lnTo>
                <a:lnTo>
                  <a:pt x="3040339" y="1287995"/>
                </a:lnTo>
                <a:lnTo>
                  <a:pt x="3009981" y="1324081"/>
                </a:lnTo>
                <a:lnTo>
                  <a:pt x="2979812" y="1360443"/>
                </a:lnTo>
                <a:lnTo>
                  <a:pt x="2949825" y="1397071"/>
                </a:lnTo>
                <a:lnTo>
                  <a:pt x="2920014" y="1433956"/>
                </a:lnTo>
                <a:lnTo>
                  <a:pt x="2890372" y="1471088"/>
                </a:lnTo>
                <a:lnTo>
                  <a:pt x="2860892" y="1508457"/>
                </a:lnTo>
                <a:lnTo>
                  <a:pt x="2831569" y="1546055"/>
                </a:lnTo>
                <a:lnTo>
                  <a:pt x="2802395" y="1583871"/>
                </a:lnTo>
                <a:lnTo>
                  <a:pt x="2773364" y="1621897"/>
                </a:lnTo>
                <a:lnTo>
                  <a:pt x="2744471" y="1660121"/>
                </a:lnTo>
                <a:lnTo>
                  <a:pt x="2715707" y="1698536"/>
                </a:lnTo>
                <a:lnTo>
                  <a:pt x="2687067" y="1737132"/>
                </a:lnTo>
                <a:lnTo>
                  <a:pt x="2658544" y="1775899"/>
                </a:lnTo>
                <a:lnTo>
                  <a:pt x="2630131" y="1814827"/>
                </a:lnTo>
                <a:lnTo>
                  <a:pt x="2601823" y="1853907"/>
                </a:lnTo>
                <a:lnTo>
                  <a:pt x="2573613" y="1893130"/>
                </a:lnTo>
                <a:lnTo>
                  <a:pt x="2545493" y="1932486"/>
                </a:lnTo>
                <a:lnTo>
                  <a:pt x="2517459" y="1971966"/>
                </a:lnTo>
                <a:lnTo>
                  <a:pt x="2489502" y="2011559"/>
                </a:lnTo>
                <a:lnTo>
                  <a:pt x="2461617" y="2051258"/>
                </a:lnTo>
                <a:lnTo>
                  <a:pt x="2433797" y="2091051"/>
                </a:lnTo>
                <a:lnTo>
                  <a:pt x="2406036" y="2130930"/>
                </a:lnTo>
                <a:lnTo>
                  <a:pt x="2378327" y="2170884"/>
                </a:lnTo>
                <a:lnTo>
                  <a:pt x="2350663" y="2210906"/>
                </a:lnTo>
                <a:lnTo>
                  <a:pt x="2323039" y="2250984"/>
                </a:lnTo>
                <a:lnTo>
                  <a:pt x="2295447" y="2291110"/>
                </a:lnTo>
                <a:lnTo>
                  <a:pt x="2267881" y="2331274"/>
                </a:lnTo>
                <a:lnTo>
                  <a:pt x="2240335" y="2371466"/>
                </a:lnTo>
                <a:lnTo>
                  <a:pt x="2212802" y="2411678"/>
                </a:lnTo>
                <a:lnTo>
                  <a:pt x="2185276" y="2451899"/>
                </a:lnTo>
                <a:lnTo>
                  <a:pt x="2157749" y="2492120"/>
                </a:lnTo>
                <a:lnTo>
                  <a:pt x="2130216" y="2532331"/>
                </a:lnTo>
                <a:lnTo>
                  <a:pt x="2102670" y="2572523"/>
                </a:lnTo>
                <a:lnTo>
                  <a:pt x="2075104" y="2612687"/>
                </a:lnTo>
                <a:lnTo>
                  <a:pt x="2047512" y="2652812"/>
                </a:lnTo>
                <a:lnTo>
                  <a:pt x="2019888" y="2692891"/>
                </a:lnTo>
                <a:lnTo>
                  <a:pt x="1992224" y="2732912"/>
                </a:lnTo>
                <a:lnTo>
                  <a:pt x="1964515" y="2772866"/>
                </a:lnTo>
                <a:lnTo>
                  <a:pt x="1936754" y="2812745"/>
                </a:lnTo>
                <a:lnTo>
                  <a:pt x="1908934" y="2852538"/>
                </a:lnTo>
                <a:lnTo>
                  <a:pt x="1881049" y="2892236"/>
                </a:lnTo>
                <a:lnTo>
                  <a:pt x="1853093" y="2931830"/>
                </a:lnTo>
                <a:lnTo>
                  <a:pt x="1825058" y="2971309"/>
                </a:lnTo>
                <a:lnTo>
                  <a:pt x="1796939" y="3010665"/>
                </a:lnTo>
                <a:lnTo>
                  <a:pt x="1768728" y="3049888"/>
                </a:lnTo>
                <a:lnTo>
                  <a:pt x="1740420" y="3088968"/>
                </a:lnTo>
                <a:lnTo>
                  <a:pt x="1712008" y="3127896"/>
                </a:lnTo>
                <a:lnTo>
                  <a:pt x="1683485" y="3166663"/>
                </a:lnTo>
                <a:lnTo>
                  <a:pt x="1654845" y="3205258"/>
                </a:lnTo>
                <a:lnTo>
                  <a:pt x="1626082" y="3243673"/>
                </a:lnTo>
                <a:lnTo>
                  <a:pt x="1597188" y="3281898"/>
                </a:lnTo>
                <a:lnTo>
                  <a:pt x="1568158" y="3319923"/>
                </a:lnTo>
                <a:lnTo>
                  <a:pt x="1538984" y="3357739"/>
                </a:lnTo>
                <a:lnTo>
                  <a:pt x="1509661" y="3395337"/>
                </a:lnTo>
                <a:lnTo>
                  <a:pt x="1480182" y="3432706"/>
                </a:lnTo>
                <a:lnTo>
                  <a:pt x="1450540" y="3469838"/>
                </a:lnTo>
                <a:lnTo>
                  <a:pt x="1420729" y="3506723"/>
                </a:lnTo>
                <a:lnTo>
                  <a:pt x="1390742" y="3543351"/>
                </a:lnTo>
                <a:lnTo>
                  <a:pt x="1360573" y="3579713"/>
                </a:lnTo>
                <a:lnTo>
                  <a:pt x="1330215" y="3615800"/>
                </a:lnTo>
                <a:lnTo>
                  <a:pt x="1299663" y="3651601"/>
                </a:lnTo>
                <a:lnTo>
                  <a:pt x="1268908" y="3687107"/>
                </a:lnTo>
                <a:lnTo>
                  <a:pt x="1237946" y="3722310"/>
                </a:lnTo>
                <a:lnTo>
                  <a:pt x="1206768" y="3757199"/>
                </a:lnTo>
                <a:lnTo>
                  <a:pt x="1175370" y="3791764"/>
                </a:lnTo>
                <a:lnTo>
                  <a:pt x="1143744" y="3825998"/>
                </a:lnTo>
                <a:lnTo>
                  <a:pt x="1111884" y="3859888"/>
                </a:lnTo>
                <a:lnTo>
                  <a:pt x="1079783" y="3893428"/>
                </a:lnTo>
                <a:lnTo>
                  <a:pt x="1047435" y="3926606"/>
                </a:lnTo>
                <a:lnTo>
                  <a:pt x="1014833" y="3959413"/>
                </a:lnTo>
                <a:lnTo>
                  <a:pt x="981971" y="3991840"/>
                </a:lnTo>
                <a:lnTo>
                  <a:pt x="948842" y="4023878"/>
                </a:lnTo>
                <a:lnTo>
                  <a:pt x="915441" y="4055516"/>
                </a:lnTo>
                <a:lnTo>
                  <a:pt x="881759" y="4086746"/>
                </a:lnTo>
                <a:lnTo>
                  <a:pt x="847791" y="4117557"/>
                </a:lnTo>
                <a:lnTo>
                  <a:pt x="813531" y="4147941"/>
                </a:lnTo>
                <a:lnTo>
                  <a:pt x="778971" y="4177888"/>
                </a:lnTo>
                <a:lnTo>
                  <a:pt x="744106" y="4207388"/>
                </a:lnTo>
                <a:lnTo>
                  <a:pt x="708929" y="4236431"/>
                </a:lnTo>
                <a:lnTo>
                  <a:pt x="673432" y="4265009"/>
                </a:lnTo>
                <a:lnTo>
                  <a:pt x="637611" y="4293112"/>
                </a:lnTo>
                <a:lnTo>
                  <a:pt x="601458" y="4320730"/>
                </a:lnTo>
                <a:lnTo>
                  <a:pt x="564967" y="4347854"/>
                </a:lnTo>
                <a:lnTo>
                  <a:pt x="528131" y="4374474"/>
                </a:lnTo>
                <a:lnTo>
                  <a:pt x="490943" y="4400581"/>
                </a:lnTo>
                <a:lnTo>
                  <a:pt x="453398" y="4426165"/>
                </a:lnTo>
                <a:lnTo>
                  <a:pt x="415489" y="4451217"/>
                </a:lnTo>
                <a:lnTo>
                  <a:pt x="377209" y="4475727"/>
                </a:lnTo>
                <a:lnTo>
                  <a:pt x="338552" y="4499686"/>
                </a:lnTo>
                <a:lnTo>
                  <a:pt x="299511" y="4523084"/>
                </a:lnTo>
                <a:lnTo>
                  <a:pt x="260080" y="4545912"/>
                </a:lnTo>
                <a:lnTo>
                  <a:pt x="220252" y="4568160"/>
                </a:lnTo>
                <a:lnTo>
                  <a:pt x="180021" y="4589819"/>
                </a:lnTo>
                <a:lnTo>
                  <a:pt x="139380" y="4610879"/>
                </a:lnTo>
                <a:lnTo>
                  <a:pt x="98323" y="4631331"/>
                </a:lnTo>
                <a:lnTo>
                  <a:pt x="56844" y="4651165"/>
                </a:lnTo>
                <a:lnTo>
                  <a:pt x="14935" y="4670371"/>
                </a:lnTo>
                <a:lnTo>
                  <a:pt x="0" y="4676921"/>
                </a:lnTo>
              </a:path>
            </a:pathLst>
          </a:custGeom>
          <a:ln w="24995">
            <a:solidFill>
              <a:srgbClr val="332C2C"/>
            </a:solidFill>
          </a:ln>
        </p:spPr>
        <p:txBody>
          <a:bodyPr wrap="square" lIns="0" tIns="0" rIns="0" bIns="0" rtlCol="0"/>
          <a:lstStyle/>
          <a:p>
            <a:endParaRPr/>
          </a:p>
        </p:txBody>
      </p:sp>
      <p:sp>
        <p:nvSpPr>
          <p:cNvPr id="6" name="object 6"/>
          <p:cNvSpPr/>
          <p:nvPr/>
        </p:nvSpPr>
        <p:spPr>
          <a:xfrm>
            <a:off x="50" y="548208"/>
            <a:ext cx="18288000" cy="47625"/>
          </a:xfrm>
          <a:custGeom>
            <a:avLst/>
            <a:gdLst/>
            <a:ahLst/>
            <a:cxnLst/>
            <a:rect l="l" t="t" r="r" b="b"/>
            <a:pathLst>
              <a:path w="18288000" h="47625">
                <a:moveTo>
                  <a:pt x="18287937" y="0"/>
                </a:moveTo>
                <a:lnTo>
                  <a:pt x="0" y="0"/>
                </a:lnTo>
                <a:lnTo>
                  <a:pt x="0" y="47625"/>
                </a:lnTo>
                <a:lnTo>
                  <a:pt x="18287937" y="47625"/>
                </a:lnTo>
                <a:lnTo>
                  <a:pt x="18287937" y="0"/>
                </a:lnTo>
                <a:close/>
              </a:path>
            </a:pathLst>
          </a:custGeom>
          <a:solidFill>
            <a:srgbClr val="332C2C"/>
          </a:solidFill>
        </p:spPr>
        <p:txBody>
          <a:bodyPr wrap="square" lIns="0" tIns="0" rIns="0" bIns="0" rtlCol="0"/>
          <a:lstStyle/>
          <a:p>
            <a:endParaRPr/>
          </a:p>
        </p:txBody>
      </p:sp>
      <p:sp>
        <p:nvSpPr>
          <p:cNvPr id="7" name="object 7"/>
          <p:cNvSpPr/>
          <p:nvPr/>
        </p:nvSpPr>
        <p:spPr>
          <a:xfrm>
            <a:off x="0" y="9754908"/>
            <a:ext cx="18288000" cy="47625"/>
          </a:xfrm>
          <a:custGeom>
            <a:avLst/>
            <a:gdLst/>
            <a:ahLst/>
            <a:cxnLst/>
            <a:rect l="l" t="t" r="r" b="b"/>
            <a:pathLst>
              <a:path w="18288000" h="47625">
                <a:moveTo>
                  <a:pt x="18287988" y="0"/>
                </a:moveTo>
                <a:lnTo>
                  <a:pt x="0" y="0"/>
                </a:lnTo>
                <a:lnTo>
                  <a:pt x="0" y="47625"/>
                </a:lnTo>
                <a:lnTo>
                  <a:pt x="18287988" y="47625"/>
                </a:lnTo>
                <a:lnTo>
                  <a:pt x="18287988" y="0"/>
                </a:lnTo>
                <a:close/>
              </a:path>
            </a:pathLst>
          </a:custGeom>
          <a:solidFill>
            <a:srgbClr val="332C2C"/>
          </a:solidFill>
        </p:spPr>
        <p:txBody>
          <a:bodyPr wrap="square" lIns="0" tIns="0" rIns="0" bIns="0" rtlCol="0"/>
          <a:lstStyle/>
          <a:p>
            <a:endParaRPr/>
          </a:p>
        </p:txBody>
      </p:sp>
      <p:sp>
        <p:nvSpPr>
          <p:cNvPr id="9" name="object 9"/>
          <p:cNvSpPr/>
          <p:nvPr/>
        </p:nvSpPr>
        <p:spPr>
          <a:xfrm>
            <a:off x="8417953" y="3444024"/>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5" name="object 15"/>
          <p:cNvSpPr/>
          <p:nvPr/>
        </p:nvSpPr>
        <p:spPr>
          <a:xfrm>
            <a:off x="8417953" y="3444024"/>
            <a:ext cx="0" cy="0"/>
          </a:xfrm>
          <a:custGeom>
            <a:avLst/>
            <a:gdLst/>
            <a:ahLst/>
            <a:cxnLst/>
            <a:rect l="l" t="t" r="r" b="b"/>
            <a:pathLst>
              <a:path>
                <a:moveTo>
                  <a:pt x="0" y="0"/>
                </a:moveTo>
                <a:close/>
              </a:path>
            </a:pathLst>
          </a:custGeom>
          <a:solidFill>
            <a:srgbClr val="332C2C"/>
          </a:solidFill>
        </p:spPr>
        <p:txBody>
          <a:bodyPr wrap="square" lIns="0" tIns="0" rIns="0" bIns="0" rtlCol="0"/>
          <a:lstStyle/>
          <a:p>
            <a:endParaRPr/>
          </a:p>
        </p:txBody>
      </p:sp>
      <p:sp>
        <p:nvSpPr>
          <p:cNvPr id="19" name="ZoneTexte 18"/>
          <p:cNvSpPr txBox="1"/>
          <p:nvPr/>
        </p:nvSpPr>
        <p:spPr>
          <a:xfrm>
            <a:off x="8007350" y="1187450"/>
            <a:ext cx="5518731" cy="769441"/>
          </a:xfrm>
          <a:prstGeom prst="rect">
            <a:avLst/>
          </a:prstGeom>
          <a:solidFill>
            <a:schemeClr val="accent3"/>
          </a:solidFill>
        </p:spPr>
        <p:txBody>
          <a:bodyPr wrap="square" rtlCol="0">
            <a:spAutoFit/>
          </a:bodyPr>
          <a:lstStyle/>
          <a:p>
            <a:pPr algn="ctr"/>
            <a:r>
              <a:rPr lang="ar-SA" sz="4400" dirty="0" smtClean="0">
                <a:solidFill>
                  <a:srgbClr val="FF0000"/>
                </a:solidFill>
              </a:rPr>
              <a:t>مفهوم </a:t>
            </a:r>
            <a:r>
              <a:rPr lang="ar-SA" sz="4400" dirty="0" err="1" smtClean="0">
                <a:solidFill>
                  <a:srgbClr val="FF0000"/>
                </a:solidFill>
              </a:rPr>
              <a:t>الحوكمة</a:t>
            </a:r>
            <a:r>
              <a:rPr lang="ar-SA" sz="4400" dirty="0" smtClean="0">
                <a:solidFill>
                  <a:srgbClr val="FF0000"/>
                </a:solidFill>
              </a:rPr>
              <a:t> الإسلامية </a:t>
            </a:r>
            <a:endParaRPr lang="fr-FR" sz="4400" dirty="0">
              <a:solidFill>
                <a:srgbClr val="FF0000"/>
              </a:solidFill>
            </a:endParaRPr>
          </a:p>
        </p:txBody>
      </p:sp>
      <p:sp>
        <p:nvSpPr>
          <p:cNvPr id="20" name="ZoneTexte 19"/>
          <p:cNvSpPr txBox="1"/>
          <p:nvPr/>
        </p:nvSpPr>
        <p:spPr>
          <a:xfrm>
            <a:off x="6330950" y="1949450"/>
            <a:ext cx="10820400" cy="618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lang="ar-SA" sz="4400" dirty="0"/>
              <a:t>تعتمد </a:t>
            </a:r>
            <a:r>
              <a:rPr lang="ar-SA" sz="4400" dirty="0" err="1"/>
              <a:t>الحوكمة</a:t>
            </a:r>
            <a:r>
              <a:rPr lang="ar-SA" sz="4400" dirty="0"/>
              <a:t> المالية في البنوك الإسلامية على نفس المبادئ الأساسية </a:t>
            </a:r>
            <a:r>
              <a:rPr lang="ar-SA" sz="4400" dirty="0" err="1"/>
              <a:t>للحوكمة</a:t>
            </a:r>
            <a:r>
              <a:rPr lang="ar-SA" sz="4400" dirty="0"/>
              <a:t> التقليدية، ولكن مع ضرورة تكييفها وفقا للمبادئ الإسلامية. إذ تتطلب هذه </a:t>
            </a:r>
            <a:r>
              <a:rPr lang="ar-SA" sz="4400" dirty="0" err="1"/>
              <a:t>الحوكمة</a:t>
            </a:r>
            <a:r>
              <a:rPr lang="ar-SA" sz="4400" dirty="0"/>
              <a:t> مراعاة الضوابط الشرعية والابتعاد عن الممارسات المالية المحظورة مثل الربا (الفوائد) والمعاملات التي تتضمن الغرر أو الغش. تتمثل إحدى السمات البارزة </a:t>
            </a:r>
            <a:r>
              <a:rPr lang="ar-SA" sz="4400" dirty="0" err="1"/>
              <a:t>للحوكمة</a:t>
            </a:r>
            <a:r>
              <a:rPr lang="ar-SA" sz="4400" dirty="0"/>
              <a:t> المالية في البنوك الإسلامية في التركيز على تحقيق العدالة والمساواة بين جميع الأطراف المعنية، مما يعكس القيم الأخلاقية والاجتماعية للإسلام </a:t>
            </a:r>
            <a:r>
              <a:rPr lang="ar-SA" sz="4400" dirty="0" smtClean="0"/>
              <a:t>والمساهمين </a:t>
            </a:r>
            <a:r>
              <a:rPr lang="ar-SA" sz="4400" dirty="0"/>
              <a:t>والعملاء. في سياق البنوك التقليدية</a:t>
            </a:r>
            <a:endParaRPr lang="fr-FR"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0950" y="425450"/>
            <a:ext cx="13030200" cy="923330"/>
          </a:xfrm>
          <a:solidFill>
            <a:srgbClr val="00B0F0"/>
          </a:solidFill>
        </p:spPr>
        <p:txBody>
          <a:bodyPr/>
          <a:lstStyle/>
          <a:p>
            <a:pPr algn="ctr"/>
            <a:r>
              <a:rPr lang="ar-SA" b="1" dirty="0" smtClean="0">
                <a:latin typeface="Chlorenuf" pitchFamily="34" charset="0"/>
                <a:cs typeface="+mj-cs"/>
              </a:rPr>
              <a:t>أدوات وآليات </a:t>
            </a:r>
            <a:r>
              <a:rPr lang="ar-SA" b="1" dirty="0" err="1" smtClean="0">
                <a:latin typeface="Chlorenuf" pitchFamily="34" charset="0"/>
                <a:cs typeface="+mj-cs"/>
              </a:rPr>
              <a:t>الحوكمة</a:t>
            </a:r>
            <a:r>
              <a:rPr lang="ar-SA" b="1" dirty="0" smtClean="0">
                <a:latin typeface="Chlorenuf" pitchFamily="34" charset="0"/>
                <a:cs typeface="+mj-cs"/>
              </a:rPr>
              <a:t> المالية في البنوك الإسلامية</a:t>
            </a:r>
            <a:endParaRPr lang="fr-FR" dirty="0">
              <a:latin typeface="Chlorenuf" pitchFamily="34" charset="0"/>
              <a:cs typeface="+mj-cs"/>
            </a:endParaRPr>
          </a:p>
        </p:txBody>
      </p:sp>
      <p:sp>
        <p:nvSpPr>
          <p:cNvPr id="3" name="Espace réservé du texte 2"/>
          <p:cNvSpPr>
            <a:spLocks noGrp="1"/>
          </p:cNvSpPr>
          <p:nvPr>
            <p:ph type="body" idx="1"/>
          </p:nvPr>
        </p:nvSpPr>
        <p:spPr>
          <a:xfrm>
            <a:off x="844550" y="1644651"/>
            <a:ext cx="16470630" cy="8229600"/>
          </a:xfrm>
        </p:spPr>
        <p:style>
          <a:lnRef idx="1">
            <a:schemeClr val="accent1"/>
          </a:lnRef>
          <a:fillRef idx="2">
            <a:schemeClr val="accent1"/>
          </a:fillRef>
          <a:effectRef idx="1">
            <a:schemeClr val="accent1"/>
          </a:effectRef>
          <a:fontRef idx="minor">
            <a:schemeClr val="dk1"/>
          </a:fontRef>
        </p:style>
        <p:txBody>
          <a:bodyPr/>
          <a:lstStyle/>
          <a:p>
            <a:pPr algn="just" rtl="1"/>
            <a:r>
              <a:rPr lang="ar-SA" sz="4800" b="1" dirty="0" smtClean="0">
                <a:solidFill>
                  <a:srgbClr val="FF0000"/>
                </a:solidFill>
              </a:rPr>
              <a:t>-هيئات الرقابة الشرعية </a:t>
            </a:r>
            <a:r>
              <a:rPr lang="ar-SA" sz="4800" b="1" dirty="0" smtClean="0">
                <a:solidFill>
                  <a:srgbClr val="FF0000"/>
                </a:solidFill>
              </a:rPr>
              <a:t>:</a:t>
            </a:r>
            <a:r>
              <a:rPr lang="ar-SA" sz="4800" dirty="0" smtClean="0"/>
              <a:t>تتألف </a:t>
            </a:r>
            <a:r>
              <a:rPr lang="ar-SA" sz="4800" dirty="0" smtClean="0"/>
              <a:t>هذه الهيئات عادة من علماء شرعيين ذوي تخصص في الفقه الإسلامي، خصوصا فيما يتعلق بالمعاملات المالية (فقه المعاملات). </a:t>
            </a:r>
            <a:endParaRPr lang="fr-FR" sz="4800" dirty="0" smtClean="0"/>
          </a:p>
          <a:p>
            <a:pPr algn="just" rtl="1"/>
            <a:r>
              <a:rPr lang="fr-FR" sz="4800" b="1" dirty="0" smtClean="0">
                <a:solidFill>
                  <a:srgbClr val="FF0000"/>
                </a:solidFill>
              </a:rPr>
              <a:t>-</a:t>
            </a:r>
            <a:r>
              <a:rPr lang="ar-SA" sz="4800" b="1" dirty="0" smtClean="0">
                <a:solidFill>
                  <a:srgbClr val="FF0000"/>
                </a:solidFill>
              </a:rPr>
              <a:t>مجالس الإدارة</a:t>
            </a:r>
            <a:r>
              <a:rPr lang="ar-SA" sz="4800" b="1" dirty="0" smtClean="0">
                <a:solidFill>
                  <a:srgbClr val="FF0000"/>
                </a:solidFill>
              </a:rPr>
              <a:t>:</a:t>
            </a:r>
            <a:r>
              <a:rPr lang="ar-SA" sz="4800" dirty="0" smtClean="0"/>
              <a:t> تلعب مجالس الإدارة في البنوك الإسلامية دورًا بالغ الأهمية في تنفيذ </a:t>
            </a:r>
            <a:r>
              <a:rPr lang="ar-SA" sz="4800" dirty="0" err="1" smtClean="0"/>
              <a:t>الحوكمة</a:t>
            </a:r>
            <a:r>
              <a:rPr lang="ar-SA" sz="4800" dirty="0" smtClean="0"/>
              <a:t> المالية، وهي </a:t>
            </a:r>
            <a:r>
              <a:rPr lang="ar-SA" sz="4800" dirty="0" err="1" smtClean="0"/>
              <a:t>المسؤول</a:t>
            </a:r>
            <a:r>
              <a:rPr lang="ar-SA" sz="4800" dirty="0" smtClean="0"/>
              <a:t> الأول عن إدارة العمليات </a:t>
            </a:r>
            <a:r>
              <a:rPr lang="ar-SA" sz="4800" dirty="0" err="1" smtClean="0"/>
              <a:t>الاستراتيجية</a:t>
            </a:r>
            <a:r>
              <a:rPr lang="ar-SA" sz="4800" dirty="0" smtClean="0"/>
              <a:t> للبنك وضمان تحقيق أهدافه المالية. إضافةً إلى مسؤولياتها التقليدية في متابعة أداء البنك وتحقيق </a:t>
            </a:r>
            <a:r>
              <a:rPr lang="ar-SA" sz="4800" dirty="0" err="1" smtClean="0"/>
              <a:t>الربحيةفإن</a:t>
            </a:r>
            <a:r>
              <a:rPr lang="ar-SA" sz="4800" dirty="0" smtClean="0"/>
              <a:t> مجالس الإدارة في البنوك الإسلامية تتحمل مسؤولية خاصة تتعلق بالتوافق مع أحكام الشريعة </a:t>
            </a:r>
            <a:r>
              <a:rPr lang="ar-SA" sz="4800" dirty="0" smtClean="0"/>
              <a:t>الإسلامية</a:t>
            </a:r>
          </a:p>
          <a:p>
            <a:pPr algn="just" rtl="1"/>
            <a:r>
              <a:rPr lang="ar-SA" sz="4800" b="1" dirty="0" smtClean="0">
                <a:solidFill>
                  <a:srgbClr val="FF0000"/>
                </a:solidFill>
              </a:rPr>
              <a:t>-</a:t>
            </a:r>
            <a:r>
              <a:rPr lang="fr-FR" sz="4800" b="1" dirty="0" smtClean="0"/>
              <a:t> </a:t>
            </a:r>
            <a:r>
              <a:rPr lang="ar-SA" sz="4800" b="1" dirty="0" smtClean="0">
                <a:solidFill>
                  <a:srgbClr val="FF0000"/>
                </a:solidFill>
              </a:rPr>
              <a:t>الرقابة </a:t>
            </a:r>
            <a:r>
              <a:rPr lang="ar-SA" sz="4800" b="1" dirty="0" smtClean="0">
                <a:solidFill>
                  <a:srgbClr val="FF0000"/>
                </a:solidFill>
              </a:rPr>
              <a:t>المالية </a:t>
            </a:r>
            <a:r>
              <a:rPr lang="ar-SA" sz="4800" b="1" dirty="0" smtClean="0">
                <a:solidFill>
                  <a:srgbClr val="FF0000"/>
                </a:solidFill>
              </a:rPr>
              <a:t>والمخاطر:</a:t>
            </a:r>
            <a:r>
              <a:rPr lang="ar-SA" sz="4800" dirty="0" smtClean="0"/>
              <a:t> تعد إدارة </a:t>
            </a:r>
            <a:r>
              <a:rPr lang="ar-SA" sz="4800" dirty="0" err="1" smtClean="0"/>
              <a:t>المخاطرجزءا</a:t>
            </a:r>
            <a:r>
              <a:rPr lang="ar-SA" sz="4800" dirty="0" smtClean="0"/>
              <a:t> حيويا من </a:t>
            </a:r>
            <a:r>
              <a:rPr lang="ar-SA" sz="4800" dirty="0" err="1" smtClean="0"/>
              <a:t>الحوكمة</a:t>
            </a:r>
            <a:r>
              <a:rPr lang="ar-SA" sz="4800" dirty="0" smtClean="0"/>
              <a:t> المالية في البنوك الإسلامية، فهي تسهم في حماية المؤسسات المالية من التعرض للمخاطر المالية والتشغيلية، مع الأخذ في الاعتبار المخاطر الشرعية المرتبطة بالامتثال لأحكام الشريعة</a:t>
            </a:r>
            <a:endParaRPr lang="fr-FR" sz="4800" b="1" dirty="0" smtClean="0">
              <a:solidFill>
                <a:srgbClr val="FF0000"/>
              </a:solidFill>
            </a:endParaRPr>
          </a:p>
          <a:p>
            <a:pPr algn="just"/>
            <a:endParaRPr lang="fr-FR"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2"/>
          <p:cNvGrpSpPr/>
          <p:nvPr/>
        </p:nvGrpSpPr>
        <p:grpSpPr>
          <a:xfrm>
            <a:off x="-12500" y="3899"/>
            <a:ext cx="18300700" cy="10296525"/>
            <a:chOff x="-12500" y="3899"/>
            <a:chExt cx="18300700" cy="10296525"/>
          </a:xfrm>
        </p:grpSpPr>
        <p:sp>
          <p:nvSpPr>
            <p:cNvPr id="15" name="object 3"/>
            <p:cNvSpPr/>
            <p:nvPr/>
          </p:nvSpPr>
          <p:spPr>
            <a:xfrm>
              <a:off x="0" y="4840146"/>
              <a:ext cx="5179060" cy="5447665"/>
            </a:xfrm>
            <a:custGeom>
              <a:avLst/>
              <a:gdLst/>
              <a:ahLst/>
              <a:cxnLst/>
              <a:rect l="l" t="t" r="r" b="b"/>
              <a:pathLst>
                <a:path w="5179060" h="5447665">
                  <a:moveTo>
                    <a:pt x="0" y="0"/>
                  </a:moveTo>
                  <a:lnTo>
                    <a:pt x="56648" y="10442"/>
                  </a:lnTo>
                  <a:lnTo>
                    <a:pt x="101517" y="19836"/>
                  </a:lnTo>
                  <a:lnTo>
                    <a:pt x="145914" y="30065"/>
                  </a:lnTo>
                  <a:lnTo>
                    <a:pt x="189846" y="41122"/>
                  </a:lnTo>
                  <a:lnTo>
                    <a:pt x="233318" y="52994"/>
                  </a:lnTo>
                  <a:lnTo>
                    <a:pt x="276336" y="65674"/>
                  </a:lnTo>
                  <a:lnTo>
                    <a:pt x="318906" y="79149"/>
                  </a:lnTo>
                  <a:lnTo>
                    <a:pt x="361033" y="93411"/>
                  </a:lnTo>
                  <a:lnTo>
                    <a:pt x="402722" y="108449"/>
                  </a:lnTo>
                  <a:lnTo>
                    <a:pt x="443981" y="124253"/>
                  </a:lnTo>
                  <a:lnTo>
                    <a:pt x="484813" y="140813"/>
                  </a:lnTo>
                  <a:lnTo>
                    <a:pt x="525226" y="158119"/>
                  </a:lnTo>
                  <a:lnTo>
                    <a:pt x="565224" y="176161"/>
                  </a:lnTo>
                  <a:lnTo>
                    <a:pt x="604813" y="194929"/>
                  </a:lnTo>
                  <a:lnTo>
                    <a:pt x="643999" y="214412"/>
                  </a:lnTo>
                  <a:lnTo>
                    <a:pt x="682788" y="234601"/>
                  </a:lnTo>
                  <a:lnTo>
                    <a:pt x="721185" y="255485"/>
                  </a:lnTo>
                  <a:lnTo>
                    <a:pt x="759197" y="277055"/>
                  </a:lnTo>
                  <a:lnTo>
                    <a:pt x="796827" y="299301"/>
                  </a:lnTo>
                  <a:lnTo>
                    <a:pt x="834084" y="322211"/>
                  </a:lnTo>
                  <a:lnTo>
                    <a:pt x="870971" y="345777"/>
                  </a:lnTo>
                  <a:lnTo>
                    <a:pt x="907495" y="369988"/>
                  </a:lnTo>
                  <a:lnTo>
                    <a:pt x="943661" y="394834"/>
                  </a:lnTo>
                  <a:lnTo>
                    <a:pt x="979476" y="420305"/>
                  </a:lnTo>
                  <a:lnTo>
                    <a:pt x="1014944" y="446391"/>
                  </a:lnTo>
                  <a:lnTo>
                    <a:pt x="1050071" y="473082"/>
                  </a:lnTo>
                  <a:lnTo>
                    <a:pt x="1084864" y="500367"/>
                  </a:lnTo>
                  <a:lnTo>
                    <a:pt x="1119327" y="528238"/>
                  </a:lnTo>
                  <a:lnTo>
                    <a:pt x="1153467" y="556682"/>
                  </a:lnTo>
                  <a:lnTo>
                    <a:pt x="1187289" y="585691"/>
                  </a:lnTo>
                  <a:lnTo>
                    <a:pt x="1220799" y="615255"/>
                  </a:lnTo>
                  <a:lnTo>
                    <a:pt x="1254002" y="645363"/>
                  </a:lnTo>
                  <a:lnTo>
                    <a:pt x="1286904" y="676005"/>
                  </a:lnTo>
                  <a:lnTo>
                    <a:pt x="1319511" y="707172"/>
                  </a:lnTo>
                  <a:lnTo>
                    <a:pt x="1351829" y="738852"/>
                  </a:lnTo>
                  <a:lnTo>
                    <a:pt x="1383863" y="771036"/>
                  </a:lnTo>
                  <a:lnTo>
                    <a:pt x="1415618" y="803715"/>
                  </a:lnTo>
                  <a:lnTo>
                    <a:pt x="1447101" y="836877"/>
                  </a:lnTo>
                  <a:lnTo>
                    <a:pt x="1478318" y="870513"/>
                  </a:lnTo>
                  <a:lnTo>
                    <a:pt x="1509273" y="904613"/>
                  </a:lnTo>
                  <a:lnTo>
                    <a:pt x="1539973" y="939166"/>
                  </a:lnTo>
                  <a:lnTo>
                    <a:pt x="1570423" y="974163"/>
                  </a:lnTo>
                  <a:lnTo>
                    <a:pt x="1600629" y="1009593"/>
                  </a:lnTo>
                  <a:lnTo>
                    <a:pt x="1630596" y="1045447"/>
                  </a:lnTo>
                  <a:lnTo>
                    <a:pt x="1660331" y="1081714"/>
                  </a:lnTo>
                  <a:lnTo>
                    <a:pt x="1689839" y="1118384"/>
                  </a:lnTo>
                  <a:lnTo>
                    <a:pt x="1719125" y="1155448"/>
                  </a:lnTo>
                  <a:lnTo>
                    <a:pt x="1748196" y="1192894"/>
                  </a:lnTo>
                  <a:lnTo>
                    <a:pt x="1777056" y="1230713"/>
                  </a:lnTo>
                  <a:lnTo>
                    <a:pt x="1805713" y="1268896"/>
                  </a:lnTo>
                  <a:lnTo>
                    <a:pt x="1834170" y="1307431"/>
                  </a:lnTo>
                  <a:lnTo>
                    <a:pt x="1862435" y="1346308"/>
                  </a:lnTo>
                  <a:lnTo>
                    <a:pt x="1890512" y="1385519"/>
                  </a:lnTo>
                  <a:lnTo>
                    <a:pt x="1918408" y="1425052"/>
                  </a:lnTo>
                  <a:lnTo>
                    <a:pt x="1946127" y="1464897"/>
                  </a:lnTo>
                  <a:lnTo>
                    <a:pt x="1973677" y="1505045"/>
                  </a:lnTo>
                  <a:lnTo>
                    <a:pt x="2001061" y="1545486"/>
                  </a:lnTo>
                  <a:lnTo>
                    <a:pt x="2028287" y="1586208"/>
                  </a:lnTo>
                  <a:lnTo>
                    <a:pt x="2055360" y="1627203"/>
                  </a:lnTo>
                  <a:lnTo>
                    <a:pt x="2082285" y="1668460"/>
                  </a:lnTo>
                  <a:lnTo>
                    <a:pt x="2109068" y="1709968"/>
                  </a:lnTo>
                  <a:lnTo>
                    <a:pt x="2135714" y="1751719"/>
                  </a:lnTo>
                  <a:lnTo>
                    <a:pt x="2162231" y="1793702"/>
                  </a:lnTo>
                  <a:lnTo>
                    <a:pt x="2188622" y="1835906"/>
                  </a:lnTo>
                  <a:lnTo>
                    <a:pt x="2214894" y="1878322"/>
                  </a:lnTo>
                  <a:lnTo>
                    <a:pt x="2241053" y="1920940"/>
                  </a:lnTo>
                  <a:lnTo>
                    <a:pt x="2267103" y="1963749"/>
                  </a:lnTo>
                  <a:lnTo>
                    <a:pt x="2293052" y="2006739"/>
                  </a:lnTo>
                  <a:lnTo>
                    <a:pt x="2318904" y="2049901"/>
                  </a:lnTo>
                  <a:lnTo>
                    <a:pt x="2344665" y="2093225"/>
                  </a:lnTo>
                  <a:lnTo>
                    <a:pt x="2370341" y="2136699"/>
                  </a:lnTo>
                  <a:lnTo>
                    <a:pt x="2395938" y="2180315"/>
                  </a:lnTo>
                  <a:lnTo>
                    <a:pt x="2421461" y="2224061"/>
                  </a:lnTo>
                  <a:lnTo>
                    <a:pt x="2446916" y="2267929"/>
                  </a:lnTo>
                  <a:lnTo>
                    <a:pt x="2472308" y="2311908"/>
                  </a:lnTo>
                  <a:lnTo>
                    <a:pt x="2497643" y="2355987"/>
                  </a:lnTo>
                  <a:lnTo>
                    <a:pt x="2522928" y="2400157"/>
                  </a:lnTo>
                  <a:lnTo>
                    <a:pt x="2548167" y="2444408"/>
                  </a:lnTo>
                  <a:lnTo>
                    <a:pt x="2573366" y="2488729"/>
                  </a:lnTo>
                  <a:lnTo>
                    <a:pt x="2598531" y="2533111"/>
                  </a:lnTo>
                  <a:lnTo>
                    <a:pt x="2623668" y="2577543"/>
                  </a:lnTo>
                  <a:lnTo>
                    <a:pt x="2648783" y="2622015"/>
                  </a:lnTo>
                  <a:lnTo>
                    <a:pt x="2673880" y="2666518"/>
                  </a:lnTo>
                  <a:lnTo>
                    <a:pt x="2698965" y="2711041"/>
                  </a:lnTo>
                  <a:lnTo>
                    <a:pt x="2724046" y="2755574"/>
                  </a:lnTo>
                  <a:lnTo>
                    <a:pt x="2749126" y="2800107"/>
                  </a:lnTo>
                  <a:lnTo>
                    <a:pt x="2774212" y="2844629"/>
                  </a:lnTo>
                  <a:lnTo>
                    <a:pt x="2799309" y="2889132"/>
                  </a:lnTo>
                  <a:lnTo>
                    <a:pt x="2824423" y="2933604"/>
                  </a:lnTo>
                  <a:lnTo>
                    <a:pt x="2849560" y="2978036"/>
                  </a:lnTo>
                  <a:lnTo>
                    <a:pt x="2874725" y="3022417"/>
                  </a:lnTo>
                  <a:lnTo>
                    <a:pt x="2899924" y="3066738"/>
                  </a:lnTo>
                  <a:lnTo>
                    <a:pt x="2925164" y="3110989"/>
                  </a:lnTo>
                  <a:lnTo>
                    <a:pt x="2950448" y="3155158"/>
                  </a:lnTo>
                  <a:lnTo>
                    <a:pt x="2975784" y="3199237"/>
                  </a:lnTo>
                  <a:lnTo>
                    <a:pt x="3001176" y="3243216"/>
                  </a:lnTo>
                  <a:lnTo>
                    <a:pt x="3026631" y="3287083"/>
                  </a:lnTo>
                  <a:lnTo>
                    <a:pt x="3052154" y="3330830"/>
                  </a:lnTo>
                  <a:lnTo>
                    <a:pt x="3077750" y="3374445"/>
                  </a:lnTo>
                  <a:lnTo>
                    <a:pt x="3103427" y="3417919"/>
                  </a:lnTo>
                  <a:lnTo>
                    <a:pt x="3129188" y="3461242"/>
                  </a:lnTo>
                  <a:lnTo>
                    <a:pt x="3155040" y="3504404"/>
                  </a:lnTo>
                  <a:lnTo>
                    <a:pt x="3180989" y="3547395"/>
                  </a:lnTo>
                  <a:lnTo>
                    <a:pt x="3207039" y="3590204"/>
                  </a:lnTo>
                  <a:lnTo>
                    <a:pt x="3233198" y="3632821"/>
                  </a:lnTo>
                  <a:lnTo>
                    <a:pt x="3259470" y="3675237"/>
                  </a:lnTo>
                  <a:lnTo>
                    <a:pt x="3285862" y="3717441"/>
                  </a:lnTo>
                  <a:lnTo>
                    <a:pt x="3312378" y="3759424"/>
                  </a:lnTo>
                  <a:lnTo>
                    <a:pt x="3339025" y="3801174"/>
                  </a:lnTo>
                  <a:lnTo>
                    <a:pt x="3365808" y="3842683"/>
                  </a:lnTo>
                  <a:lnTo>
                    <a:pt x="3392733" y="3883940"/>
                  </a:lnTo>
                  <a:lnTo>
                    <a:pt x="3419806" y="3924935"/>
                  </a:lnTo>
                  <a:lnTo>
                    <a:pt x="3447032" y="3965657"/>
                  </a:lnTo>
                  <a:lnTo>
                    <a:pt x="3474416" y="4006097"/>
                  </a:lnTo>
                  <a:lnTo>
                    <a:pt x="3501966" y="4046245"/>
                  </a:lnTo>
                  <a:lnTo>
                    <a:pt x="3529686" y="4086091"/>
                  </a:lnTo>
                  <a:lnTo>
                    <a:pt x="3557581" y="4125624"/>
                  </a:lnTo>
                  <a:lnTo>
                    <a:pt x="3585659" y="4164834"/>
                  </a:lnTo>
                  <a:lnTo>
                    <a:pt x="3613923" y="4203712"/>
                  </a:lnTo>
                  <a:lnTo>
                    <a:pt x="3642381" y="4242247"/>
                  </a:lnTo>
                  <a:lnTo>
                    <a:pt x="3671038" y="4280429"/>
                  </a:lnTo>
                  <a:lnTo>
                    <a:pt x="3699898" y="4318249"/>
                  </a:lnTo>
                  <a:lnTo>
                    <a:pt x="3728969" y="4355695"/>
                  </a:lnTo>
                  <a:lnTo>
                    <a:pt x="3758256" y="4392758"/>
                  </a:lnTo>
                  <a:lnTo>
                    <a:pt x="3787763" y="4429429"/>
                  </a:lnTo>
                  <a:lnTo>
                    <a:pt x="3817498" y="4465696"/>
                  </a:lnTo>
                  <a:lnTo>
                    <a:pt x="3847466" y="4501550"/>
                  </a:lnTo>
                  <a:lnTo>
                    <a:pt x="3877672" y="4536980"/>
                  </a:lnTo>
                  <a:lnTo>
                    <a:pt x="3908122" y="4571977"/>
                  </a:lnTo>
                  <a:lnTo>
                    <a:pt x="3938822" y="4606530"/>
                  </a:lnTo>
                  <a:lnTo>
                    <a:pt x="3969778" y="4640630"/>
                  </a:lnTo>
                  <a:lnTo>
                    <a:pt x="4000994" y="4674266"/>
                  </a:lnTo>
                  <a:lnTo>
                    <a:pt x="4032478" y="4707429"/>
                  </a:lnTo>
                  <a:lnTo>
                    <a:pt x="4064233" y="4740107"/>
                  </a:lnTo>
                  <a:lnTo>
                    <a:pt x="4096267" y="4772292"/>
                  </a:lnTo>
                  <a:lnTo>
                    <a:pt x="4128585" y="4803972"/>
                  </a:lnTo>
                  <a:lnTo>
                    <a:pt x="4161192" y="4835139"/>
                  </a:lnTo>
                  <a:lnTo>
                    <a:pt x="4194095" y="4865781"/>
                  </a:lnTo>
                  <a:lnTo>
                    <a:pt x="4227298" y="4895889"/>
                  </a:lnTo>
                  <a:lnTo>
                    <a:pt x="4260808" y="4925453"/>
                  </a:lnTo>
                  <a:lnTo>
                    <a:pt x="4294630" y="4954462"/>
                  </a:lnTo>
                  <a:lnTo>
                    <a:pt x="4328770" y="4982907"/>
                  </a:lnTo>
                  <a:lnTo>
                    <a:pt x="4363234" y="5010777"/>
                  </a:lnTo>
                  <a:lnTo>
                    <a:pt x="4398026" y="5038063"/>
                  </a:lnTo>
                  <a:lnTo>
                    <a:pt x="4433154" y="5064754"/>
                  </a:lnTo>
                  <a:lnTo>
                    <a:pt x="4468622" y="5090840"/>
                  </a:lnTo>
                  <a:lnTo>
                    <a:pt x="4504437" y="5116311"/>
                  </a:lnTo>
                  <a:lnTo>
                    <a:pt x="4540604" y="5141157"/>
                  </a:lnTo>
                  <a:lnTo>
                    <a:pt x="4577128" y="5165368"/>
                  </a:lnTo>
                  <a:lnTo>
                    <a:pt x="4614015" y="5188934"/>
                  </a:lnTo>
                  <a:lnTo>
                    <a:pt x="4651272" y="5211845"/>
                  </a:lnTo>
                  <a:lnTo>
                    <a:pt x="4688903" y="5234090"/>
                  </a:lnTo>
                  <a:lnTo>
                    <a:pt x="4726914" y="5255660"/>
                  </a:lnTo>
                  <a:lnTo>
                    <a:pt x="4765311" y="5276545"/>
                  </a:lnTo>
                  <a:lnTo>
                    <a:pt x="4804101" y="5296734"/>
                  </a:lnTo>
                  <a:lnTo>
                    <a:pt x="4843287" y="5316218"/>
                  </a:lnTo>
                  <a:lnTo>
                    <a:pt x="4882877" y="5334985"/>
                  </a:lnTo>
                  <a:lnTo>
                    <a:pt x="4922875" y="5353027"/>
                  </a:lnTo>
                  <a:lnTo>
                    <a:pt x="4963287" y="5370334"/>
                  </a:lnTo>
                  <a:lnTo>
                    <a:pt x="5004120" y="5386894"/>
                  </a:lnTo>
                  <a:lnTo>
                    <a:pt x="5045378" y="5402698"/>
                  </a:lnTo>
                  <a:lnTo>
                    <a:pt x="5087068" y="5417736"/>
                  </a:lnTo>
                  <a:lnTo>
                    <a:pt x="5129195" y="5431998"/>
                  </a:lnTo>
                  <a:lnTo>
                    <a:pt x="5171765" y="5445474"/>
                  </a:lnTo>
                  <a:lnTo>
                    <a:pt x="5179031" y="5447615"/>
                  </a:lnTo>
                </a:path>
              </a:pathLst>
            </a:custGeom>
            <a:ln w="25000">
              <a:solidFill>
                <a:srgbClr val="332C2C"/>
              </a:solidFill>
            </a:ln>
          </p:spPr>
          <p:txBody>
            <a:bodyPr wrap="square" lIns="0" tIns="0" rIns="0" bIns="0" rtlCol="0"/>
            <a:lstStyle/>
            <a:p>
              <a:endParaRPr/>
            </a:p>
          </p:txBody>
        </p:sp>
        <p:pic>
          <p:nvPicPr>
            <p:cNvPr id="16" name="object 4"/>
            <p:cNvPicPr/>
            <p:nvPr/>
          </p:nvPicPr>
          <p:blipFill>
            <a:blip r:embed="rId2" cstate="print"/>
            <a:stretch>
              <a:fillRect/>
            </a:stretch>
          </p:blipFill>
          <p:spPr>
            <a:xfrm>
              <a:off x="0" y="3899"/>
              <a:ext cx="7993380" cy="10277475"/>
            </a:xfrm>
            <a:prstGeom prst="rect">
              <a:avLst/>
            </a:prstGeom>
          </p:spPr>
        </p:pic>
        <p:sp>
          <p:nvSpPr>
            <p:cNvPr id="17" name="object 5"/>
            <p:cNvSpPr/>
            <p:nvPr/>
          </p:nvSpPr>
          <p:spPr>
            <a:xfrm>
              <a:off x="1054" y="548830"/>
              <a:ext cx="18287365" cy="9251950"/>
            </a:xfrm>
            <a:custGeom>
              <a:avLst/>
              <a:gdLst/>
              <a:ahLst/>
              <a:cxnLst/>
              <a:rect l="l" t="t" r="r" b="b"/>
              <a:pathLst>
                <a:path w="18287365" h="9251950">
                  <a:moveTo>
                    <a:pt x="18286934" y="9203855"/>
                  </a:moveTo>
                  <a:lnTo>
                    <a:pt x="304" y="9203855"/>
                  </a:lnTo>
                  <a:lnTo>
                    <a:pt x="304" y="9251480"/>
                  </a:lnTo>
                  <a:lnTo>
                    <a:pt x="18286934" y="9251480"/>
                  </a:lnTo>
                  <a:lnTo>
                    <a:pt x="18286934" y="9203855"/>
                  </a:lnTo>
                  <a:close/>
                </a:path>
                <a:path w="18287365" h="9251950">
                  <a:moveTo>
                    <a:pt x="18286934" y="0"/>
                  </a:moveTo>
                  <a:lnTo>
                    <a:pt x="0" y="0"/>
                  </a:lnTo>
                  <a:lnTo>
                    <a:pt x="0" y="47625"/>
                  </a:lnTo>
                  <a:lnTo>
                    <a:pt x="18286934" y="47625"/>
                  </a:lnTo>
                  <a:lnTo>
                    <a:pt x="18286934" y="0"/>
                  </a:lnTo>
                  <a:close/>
                </a:path>
              </a:pathLst>
            </a:custGeom>
            <a:solidFill>
              <a:srgbClr val="332C2C"/>
            </a:solidFill>
          </p:spPr>
          <p:txBody>
            <a:bodyPr wrap="square" lIns="0" tIns="0" rIns="0" bIns="0" rtlCol="0"/>
            <a:lstStyle/>
            <a:p>
              <a:endParaRPr/>
            </a:p>
          </p:txBody>
        </p:sp>
      </p:grpSp>
      <p:sp>
        <p:nvSpPr>
          <p:cNvPr id="24" name="ZoneTexte 23"/>
          <p:cNvSpPr txBox="1"/>
          <p:nvPr/>
        </p:nvSpPr>
        <p:spPr>
          <a:xfrm>
            <a:off x="9302750" y="1111250"/>
            <a:ext cx="7848600" cy="1569660"/>
          </a:xfrm>
          <a:prstGeom prst="rect">
            <a:avLst/>
          </a:prstGeom>
          <a:noFill/>
        </p:spPr>
        <p:txBody>
          <a:bodyPr wrap="square" rtlCol="0">
            <a:spAutoFit/>
          </a:bodyPr>
          <a:lstStyle/>
          <a:p>
            <a:pPr algn="ctr"/>
            <a:r>
              <a:rPr lang="ar-SA" sz="4800" b="1" dirty="0" smtClean="0">
                <a:solidFill>
                  <a:srgbClr val="FF0000"/>
                </a:solidFill>
              </a:rPr>
              <a:t>3-أهمية </a:t>
            </a:r>
            <a:r>
              <a:rPr lang="ar-SA" sz="4800" b="1" dirty="0" err="1" smtClean="0">
                <a:solidFill>
                  <a:srgbClr val="FF0000"/>
                </a:solidFill>
              </a:rPr>
              <a:t>الحوكمة</a:t>
            </a:r>
            <a:r>
              <a:rPr lang="ar-SA" sz="4800" b="1" dirty="0" smtClean="0">
                <a:solidFill>
                  <a:srgbClr val="FF0000"/>
                </a:solidFill>
              </a:rPr>
              <a:t> المالية في البنوك الإسلامية</a:t>
            </a:r>
            <a:endParaRPr lang="fr-FR" sz="4800" dirty="0">
              <a:solidFill>
                <a:srgbClr val="FF0000"/>
              </a:solidFill>
            </a:endParaRPr>
          </a:p>
        </p:txBody>
      </p:sp>
      <p:sp>
        <p:nvSpPr>
          <p:cNvPr id="25" name="ZoneTexte 24"/>
          <p:cNvSpPr txBox="1"/>
          <p:nvPr/>
        </p:nvSpPr>
        <p:spPr>
          <a:xfrm>
            <a:off x="9455150" y="2711450"/>
            <a:ext cx="7010400" cy="5632311"/>
          </a:xfrm>
          <a:prstGeom prst="rect">
            <a:avLst/>
          </a:prstGeom>
          <a:noFill/>
        </p:spPr>
        <p:txBody>
          <a:bodyPr wrap="square" rtlCol="0">
            <a:spAutoFit/>
          </a:bodyPr>
          <a:lstStyle/>
          <a:p>
            <a:pPr lvl="0" algn="justLow" rtl="1" fontAlgn="base">
              <a:spcBef>
                <a:spcPct val="0"/>
              </a:spcBef>
              <a:spcAft>
                <a:spcPct val="0"/>
              </a:spcAft>
            </a:pPr>
            <a:r>
              <a:rPr lang="ar-SA" sz="4000" b="1" dirty="0" smtClean="0">
                <a:solidFill>
                  <a:srgbClr val="FF0000"/>
                </a:solidFill>
                <a:latin typeface="Traditional Arabic" pitchFamily="18" charset="-78"/>
                <a:ea typeface="Calibri" pitchFamily="34" charset="0"/>
                <a:cs typeface="+mj-cs"/>
              </a:rPr>
              <a:t>3-1تعزيز الشفافية والمساءلة</a:t>
            </a:r>
            <a:r>
              <a:rPr lang="ar-SA" sz="4000" b="1" dirty="0" smtClean="0">
                <a:latin typeface="Traditional Arabic" pitchFamily="18" charset="-78"/>
                <a:ea typeface="Calibri" pitchFamily="34" charset="0"/>
                <a:cs typeface="+mj-cs"/>
              </a:rPr>
              <a:t>:تعتبر </a:t>
            </a:r>
            <a:r>
              <a:rPr lang="ar-SA" sz="4000" b="1" dirty="0">
                <a:latin typeface="Traditional Arabic" pitchFamily="18" charset="-78"/>
                <a:ea typeface="Calibri" pitchFamily="34" charset="0"/>
                <a:cs typeface="Traditional Arabic" pitchFamily="18" charset="-78"/>
              </a:rPr>
              <a:t>ا</a:t>
            </a:r>
            <a:r>
              <a:rPr lang="ar-SA" sz="4000" b="1" dirty="0"/>
              <a:t>لشفافية والمساءلة من المبادئ الرئيسية </a:t>
            </a:r>
            <a:r>
              <a:rPr lang="ar-SA" sz="4000" b="1" dirty="0" err="1"/>
              <a:t>للحوكمة</a:t>
            </a:r>
            <a:r>
              <a:rPr lang="ar-SA" sz="4000" b="1" dirty="0"/>
              <a:t> المالية، وهما عنصران أساسيان في تعزيز ثقة العملاء والمستثمرين في النظام المصرفي الإسلامي. في سياق البنوك الإسلامية، تكتسب هذه المبادئ أهمية خاصة نظرًا للاحتياجات الفريدة للمؤسسات المالية التي تتبنى نظامًا قائمًا على الالتزام بأحكام الشريعة الإسلامية</a:t>
            </a:r>
            <a:endParaRPr kumimoji="0" lang="ar-SA" sz="4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00" y="3899"/>
            <a:ext cx="18300700" cy="10296525"/>
            <a:chOff x="-12500" y="3899"/>
            <a:chExt cx="18300700" cy="10296525"/>
          </a:xfrm>
        </p:grpSpPr>
        <p:sp>
          <p:nvSpPr>
            <p:cNvPr id="15" name="object 3"/>
            <p:cNvSpPr/>
            <p:nvPr/>
          </p:nvSpPr>
          <p:spPr>
            <a:xfrm>
              <a:off x="0" y="4840146"/>
              <a:ext cx="5179060" cy="5447665"/>
            </a:xfrm>
            <a:custGeom>
              <a:avLst/>
              <a:gdLst/>
              <a:ahLst/>
              <a:cxnLst/>
              <a:rect l="l" t="t" r="r" b="b"/>
              <a:pathLst>
                <a:path w="5179060" h="5447665">
                  <a:moveTo>
                    <a:pt x="0" y="0"/>
                  </a:moveTo>
                  <a:lnTo>
                    <a:pt x="56648" y="10442"/>
                  </a:lnTo>
                  <a:lnTo>
                    <a:pt x="101517" y="19836"/>
                  </a:lnTo>
                  <a:lnTo>
                    <a:pt x="145914" y="30065"/>
                  </a:lnTo>
                  <a:lnTo>
                    <a:pt x="189846" y="41122"/>
                  </a:lnTo>
                  <a:lnTo>
                    <a:pt x="233318" y="52994"/>
                  </a:lnTo>
                  <a:lnTo>
                    <a:pt x="276336" y="65674"/>
                  </a:lnTo>
                  <a:lnTo>
                    <a:pt x="318906" y="79149"/>
                  </a:lnTo>
                  <a:lnTo>
                    <a:pt x="361033" y="93411"/>
                  </a:lnTo>
                  <a:lnTo>
                    <a:pt x="402722" y="108449"/>
                  </a:lnTo>
                  <a:lnTo>
                    <a:pt x="443981" y="124253"/>
                  </a:lnTo>
                  <a:lnTo>
                    <a:pt x="484813" y="140813"/>
                  </a:lnTo>
                  <a:lnTo>
                    <a:pt x="525226" y="158119"/>
                  </a:lnTo>
                  <a:lnTo>
                    <a:pt x="565224" y="176161"/>
                  </a:lnTo>
                  <a:lnTo>
                    <a:pt x="604813" y="194929"/>
                  </a:lnTo>
                  <a:lnTo>
                    <a:pt x="643999" y="214412"/>
                  </a:lnTo>
                  <a:lnTo>
                    <a:pt x="682788" y="234601"/>
                  </a:lnTo>
                  <a:lnTo>
                    <a:pt x="721185" y="255485"/>
                  </a:lnTo>
                  <a:lnTo>
                    <a:pt x="759197" y="277055"/>
                  </a:lnTo>
                  <a:lnTo>
                    <a:pt x="796827" y="299301"/>
                  </a:lnTo>
                  <a:lnTo>
                    <a:pt x="834084" y="322211"/>
                  </a:lnTo>
                  <a:lnTo>
                    <a:pt x="870971" y="345777"/>
                  </a:lnTo>
                  <a:lnTo>
                    <a:pt x="907495" y="369988"/>
                  </a:lnTo>
                  <a:lnTo>
                    <a:pt x="943661" y="394834"/>
                  </a:lnTo>
                  <a:lnTo>
                    <a:pt x="979476" y="420305"/>
                  </a:lnTo>
                  <a:lnTo>
                    <a:pt x="1014944" y="446391"/>
                  </a:lnTo>
                  <a:lnTo>
                    <a:pt x="1050071" y="473082"/>
                  </a:lnTo>
                  <a:lnTo>
                    <a:pt x="1084864" y="500367"/>
                  </a:lnTo>
                  <a:lnTo>
                    <a:pt x="1119327" y="528238"/>
                  </a:lnTo>
                  <a:lnTo>
                    <a:pt x="1153467" y="556682"/>
                  </a:lnTo>
                  <a:lnTo>
                    <a:pt x="1187289" y="585691"/>
                  </a:lnTo>
                  <a:lnTo>
                    <a:pt x="1220799" y="615255"/>
                  </a:lnTo>
                  <a:lnTo>
                    <a:pt x="1254002" y="645363"/>
                  </a:lnTo>
                  <a:lnTo>
                    <a:pt x="1286904" y="676005"/>
                  </a:lnTo>
                  <a:lnTo>
                    <a:pt x="1319511" y="707172"/>
                  </a:lnTo>
                  <a:lnTo>
                    <a:pt x="1351829" y="738852"/>
                  </a:lnTo>
                  <a:lnTo>
                    <a:pt x="1383863" y="771036"/>
                  </a:lnTo>
                  <a:lnTo>
                    <a:pt x="1415618" y="803715"/>
                  </a:lnTo>
                  <a:lnTo>
                    <a:pt x="1447101" y="836877"/>
                  </a:lnTo>
                  <a:lnTo>
                    <a:pt x="1478318" y="870513"/>
                  </a:lnTo>
                  <a:lnTo>
                    <a:pt x="1509273" y="904613"/>
                  </a:lnTo>
                  <a:lnTo>
                    <a:pt x="1539973" y="939166"/>
                  </a:lnTo>
                  <a:lnTo>
                    <a:pt x="1570423" y="974163"/>
                  </a:lnTo>
                  <a:lnTo>
                    <a:pt x="1600629" y="1009593"/>
                  </a:lnTo>
                  <a:lnTo>
                    <a:pt x="1630596" y="1045447"/>
                  </a:lnTo>
                  <a:lnTo>
                    <a:pt x="1660331" y="1081714"/>
                  </a:lnTo>
                  <a:lnTo>
                    <a:pt x="1689839" y="1118384"/>
                  </a:lnTo>
                  <a:lnTo>
                    <a:pt x="1719125" y="1155448"/>
                  </a:lnTo>
                  <a:lnTo>
                    <a:pt x="1748196" y="1192894"/>
                  </a:lnTo>
                  <a:lnTo>
                    <a:pt x="1777056" y="1230713"/>
                  </a:lnTo>
                  <a:lnTo>
                    <a:pt x="1805713" y="1268896"/>
                  </a:lnTo>
                  <a:lnTo>
                    <a:pt x="1834170" y="1307431"/>
                  </a:lnTo>
                  <a:lnTo>
                    <a:pt x="1862435" y="1346308"/>
                  </a:lnTo>
                  <a:lnTo>
                    <a:pt x="1890512" y="1385519"/>
                  </a:lnTo>
                  <a:lnTo>
                    <a:pt x="1918408" y="1425052"/>
                  </a:lnTo>
                  <a:lnTo>
                    <a:pt x="1946127" y="1464897"/>
                  </a:lnTo>
                  <a:lnTo>
                    <a:pt x="1973677" y="1505045"/>
                  </a:lnTo>
                  <a:lnTo>
                    <a:pt x="2001061" y="1545486"/>
                  </a:lnTo>
                  <a:lnTo>
                    <a:pt x="2028287" y="1586208"/>
                  </a:lnTo>
                  <a:lnTo>
                    <a:pt x="2055360" y="1627203"/>
                  </a:lnTo>
                  <a:lnTo>
                    <a:pt x="2082285" y="1668460"/>
                  </a:lnTo>
                  <a:lnTo>
                    <a:pt x="2109068" y="1709968"/>
                  </a:lnTo>
                  <a:lnTo>
                    <a:pt x="2135714" y="1751719"/>
                  </a:lnTo>
                  <a:lnTo>
                    <a:pt x="2162231" y="1793702"/>
                  </a:lnTo>
                  <a:lnTo>
                    <a:pt x="2188622" y="1835906"/>
                  </a:lnTo>
                  <a:lnTo>
                    <a:pt x="2214894" y="1878322"/>
                  </a:lnTo>
                  <a:lnTo>
                    <a:pt x="2241053" y="1920940"/>
                  </a:lnTo>
                  <a:lnTo>
                    <a:pt x="2267103" y="1963749"/>
                  </a:lnTo>
                  <a:lnTo>
                    <a:pt x="2293052" y="2006739"/>
                  </a:lnTo>
                  <a:lnTo>
                    <a:pt x="2318904" y="2049901"/>
                  </a:lnTo>
                  <a:lnTo>
                    <a:pt x="2344665" y="2093225"/>
                  </a:lnTo>
                  <a:lnTo>
                    <a:pt x="2370341" y="2136699"/>
                  </a:lnTo>
                  <a:lnTo>
                    <a:pt x="2395938" y="2180315"/>
                  </a:lnTo>
                  <a:lnTo>
                    <a:pt x="2421461" y="2224061"/>
                  </a:lnTo>
                  <a:lnTo>
                    <a:pt x="2446916" y="2267929"/>
                  </a:lnTo>
                  <a:lnTo>
                    <a:pt x="2472308" y="2311908"/>
                  </a:lnTo>
                  <a:lnTo>
                    <a:pt x="2497643" y="2355987"/>
                  </a:lnTo>
                  <a:lnTo>
                    <a:pt x="2522928" y="2400157"/>
                  </a:lnTo>
                  <a:lnTo>
                    <a:pt x="2548167" y="2444408"/>
                  </a:lnTo>
                  <a:lnTo>
                    <a:pt x="2573366" y="2488729"/>
                  </a:lnTo>
                  <a:lnTo>
                    <a:pt x="2598531" y="2533111"/>
                  </a:lnTo>
                  <a:lnTo>
                    <a:pt x="2623668" y="2577543"/>
                  </a:lnTo>
                  <a:lnTo>
                    <a:pt x="2648783" y="2622015"/>
                  </a:lnTo>
                  <a:lnTo>
                    <a:pt x="2673880" y="2666518"/>
                  </a:lnTo>
                  <a:lnTo>
                    <a:pt x="2698965" y="2711041"/>
                  </a:lnTo>
                  <a:lnTo>
                    <a:pt x="2724046" y="2755574"/>
                  </a:lnTo>
                  <a:lnTo>
                    <a:pt x="2749126" y="2800107"/>
                  </a:lnTo>
                  <a:lnTo>
                    <a:pt x="2774212" y="2844629"/>
                  </a:lnTo>
                  <a:lnTo>
                    <a:pt x="2799309" y="2889132"/>
                  </a:lnTo>
                  <a:lnTo>
                    <a:pt x="2824423" y="2933604"/>
                  </a:lnTo>
                  <a:lnTo>
                    <a:pt x="2849560" y="2978036"/>
                  </a:lnTo>
                  <a:lnTo>
                    <a:pt x="2874725" y="3022417"/>
                  </a:lnTo>
                  <a:lnTo>
                    <a:pt x="2899924" y="3066738"/>
                  </a:lnTo>
                  <a:lnTo>
                    <a:pt x="2925164" y="3110989"/>
                  </a:lnTo>
                  <a:lnTo>
                    <a:pt x="2950448" y="3155158"/>
                  </a:lnTo>
                  <a:lnTo>
                    <a:pt x="2975784" y="3199237"/>
                  </a:lnTo>
                  <a:lnTo>
                    <a:pt x="3001176" y="3243216"/>
                  </a:lnTo>
                  <a:lnTo>
                    <a:pt x="3026631" y="3287083"/>
                  </a:lnTo>
                  <a:lnTo>
                    <a:pt x="3052154" y="3330830"/>
                  </a:lnTo>
                  <a:lnTo>
                    <a:pt x="3077750" y="3374445"/>
                  </a:lnTo>
                  <a:lnTo>
                    <a:pt x="3103427" y="3417919"/>
                  </a:lnTo>
                  <a:lnTo>
                    <a:pt x="3129188" y="3461242"/>
                  </a:lnTo>
                  <a:lnTo>
                    <a:pt x="3155040" y="3504404"/>
                  </a:lnTo>
                  <a:lnTo>
                    <a:pt x="3180989" y="3547395"/>
                  </a:lnTo>
                  <a:lnTo>
                    <a:pt x="3207039" y="3590204"/>
                  </a:lnTo>
                  <a:lnTo>
                    <a:pt x="3233198" y="3632821"/>
                  </a:lnTo>
                  <a:lnTo>
                    <a:pt x="3259470" y="3675237"/>
                  </a:lnTo>
                  <a:lnTo>
                    <a:pt x="3285862" y="3717441"/>
                  </a:lnTo>
                  <a:lnTo>
                    <a:pt x="3312378" y="3759424"/>
                  </a:lnTo>
                  <a:lnTo>
                    <a:pt x="3339025" y="3801174"/>
                  </a:lnTo>
                  <a:lnTo>
                    <a:pt x="3365808" y="3842683"/>
                  </a:lnTo>
                  <a:lnTo>
                    <a:pt x="3392733" y="3883940"/>
                  </a:lnTo>
                  <a:lnTo>
                    <a:pt x="3419806" y="3924935"/>
                  </a:lnTo>
                  <a:lnTo>
                    <a:pt x="3447032" y="3965657"/>
                  </a:lnTo>
                  <a:lnTo>
                    <a:pt x="3474416" y="4006097"/>
                  </a:lnTo>
                  <a:lnTo>
                    <a:pt x="3501966" y="4046245"/>
                  </a:lnTo>
                  <a:lnTo>
                    <a:pt x="3529686" y="4086091"/>
                  </a:lnTo>
                  <a:lnTo>
                    <a:pt x="3557581" y="4125624"/>
                  </a:lnTo>
                  <a:lnTo>
                    <a:pt x="3585659" y="4164834"/>
                  </a:lnTo>
                  <a:lnTo>
                    <a:pt x="3613923" y="4203712"/>
                  </a:lnTo>
                  <a:lnTo>
                    <a:pt x="3642381" y="4242247"/>
                  </a:lnTo>
                  <a:lnTo>
                    <a:pt x="3671038" y="4280429"/>
                  </a:lnTo>
                  <a:lnTo>
                    <a:pt x="3699898" y="4318249"/>
                  </a:lnTo>
                  <a:lnTo>
                    <a:pt x="3728969" y="4355695"/>
                  </a:lnTo>
                  <a:lnTo>
                    <a:pt x="3758256" y="4392758"/>
                  </a:lnTo>
                  <a:lnTo>
                    <a:pt x="3787763" y="4429429"/>
                  </a:lnTo>
                  <a:lnTo>
                    <a:pt x="3817498" y="4465696"/>
                  </a:lnTo>
                  <a:lnTo>
                    <a:pt x="3847466" y="4501550"/>
                  </a:lnTo>
                  <a:lnTo>
                    <a:pt x="3877672" y="4536980"/>
                  </a:lnTo>
                  <a:lnTo>
                    <a:pt x="3908122" y="4571977"/>
                  </a:lnTo>
                  <a:lnTo>
                    <a:pt x="3938822" y="4606530"/>
                  </a:lnTo>
                  <a:lnTo>
                    <a:pt x="3969778" y="4640630"/>
                  </a:lnTo>
                  <a:lnTo>
                    <a:pt x="4000994" y="4674266"/>
                  </a:lnTo>
                  <a:lnTo>
                    <a:pt x="4032478" y="4707429"/>
                  </a:lnTo>
                  <a:lnTo>
                    <a:pt x="4064233" y="4740107"/>
                  </a:lnTo>
                  <a:lnTo>
                    <a:pt x="4096267" y="4772292"/>
                  </a:lnTo>
                  <a:lnTo>
                    <a:pt x="4128585" y="4803972"/>
                  </a:lnTo>
                  <a:lnTo>
                    <a:pt x="4161192" y="4835139"/>
                  </a:lnTo>
                  <a:lnTo>
                    <a:pt x="4194095" y="4865781"/>
                  </a:lnTo>
                  <a:lnTo>
                    <a:pt x="4227298" y="4895889"/>
                  </a:lnTo>
                  <a:lnTo>
                    <a:pt x="4260808" y="4925453"/>
                  </a:lnTo>
                  <a:lnTo>
                    <a:pt x="4294630" y="4954462"/>
                  </a:lnTo>
                  <a:lnTo>
                    <a:pt x="4328770" y="4982907"/>
                  </a:lnTo>
                  <a:lnTo>
                    <a:pt x="4363234" y="5010777"/>
                  </a:lnTo>
                  <a:lnTo>
                    <a:pt x="4398026" y="5038063"/>
                  </a:lnTo>
                  <a:lnTo>
                    <a:pt x="4433154" y="5064754"/>
                  </a:lnTo>
                  <a:lnTo>
                    <a:pt x="4468622" y="5090840"/>
                  </a:lnTo>
                  <a:lnTo>
                    <a:pt x="4504437" y="5116311"/>
                  </a:lnTo>
                  <a:lnTo>
                    <a:pt x="4540604" y="5141157"/>
                  </a:lnTo>
                  <a:lnTo>
                    <a:pt x="4577128" y="5165368"/>
                  </a:lnTo>
                  <a:lnTo>
                    <a:pt x="4614015" y="5188934"/>
                  </a:lnTo>
                  <a:lnTo>
                    <a:pt x="4651272" y="5211845"/>
                  </a:lnTo>
                  <a:lnTo>
                    <a:pt x="4688903" y="5234090"/>
                  </a:lnTo>
                  <a:lnTo>
                    <a:pt x="4726914" y="5255660"/>
                  </a:lnTo>
                  <a:lnTo>
                    <a:pt x="4765311" y="5276545"/>
                  </a:lnTo>
                  <a:lnTo>
                    <a:pt x="4804101" y="5296734"/>
                  </a:lnTo>
                  <a:lnTo>
                    <a:pt x="4843287" y="5316218"/>
                  </a:lnTo>
                  <a:lnTo>
                    <a:pt x="4882877" y="5334985"/>
                  </a:lnTo>
                  <a:lnTo>
                    <a:pt x="4922875" y="5353027"/>
                  </a:lnTo>
                  <a:lnTo>
                    <a:pt x="4963287" y="5370334"/>
                  </a:lnTo>
                  <a:lnTo>
                    <a:pt x="5004120" y="5386894"/>
                  </a:lnTo>
                  <a:lnTo>
                    <a:pt x="5045378" y="5402698"/>
                  </a:lnTo>
                  <a:lnTo>
                    <a:pt x="5087068" y="5417736"/>
                  </a:lnTo>
                  <a:lnTo>
                    <a:pt x="5129195" y="5431998"/>
                  </a:lnTo>
                  <a:lnTo>
                    <a:pt x="5171765" y="5445474"/>
                  </a:lnTo>
                  <a:lnTo>
                    <a:pt x="5179031" y="5447615"/>
                  </a:lnTo>
                </a:path>
              </a:pathLst>
            </a:custGeom>
            <a:ln w="25000">
              <a:solidFill>
                <a:srgbClr val="332C2C"/>
              </a:solidFill>
            </a:ln>
          </p:spPr>
          <p:txBody>
            <a:bodyPr wrap="square" lIns="0" tIns="0" rIns="0" bIns="0" rtlCol="0"/>
            <a:lstStyle/>
            <a:p>
              <a:endParaRPr/>
            </a:p>
          </p:txBody>
        </p:sp>
        <p:pic>
          <p:nvPicPr>
            <p:cNvPr id="16" name="object 4"/>
            <p:cNvPicPr/>
            <p:nvPr/>
          </p:nvPicPr>
          <p:blipFill>
            <a:blip r:embed="rId2" cstate="print"/>
            <a:stretch>
              <a:fillRect/>
            </a:stretch>
          </p:blipFill>
          <p:spPr>
            <a:xfrm>
              <a:off x="0" y="3899"/>
              <a:ext cx="7993380" cy="10277475"/>
            </a:xfrm>
            <a:prstGeom prst="rect">
              <a:avLst/>
            </a:prstGeom>
          </p:spPr>
        </p:pic>
        <p:sp>
          <p:nvSpPr>
            <p:cNvPr id="17" name="object 5"/>
            <p:cNvSpPr/>
            <p:nvPr/>
          </p:nvSpPr>
          <p:spPr>
            <a:xfrm>
              <a:off x="1054" y="548830"/>
              <a:ext cx="18287365" cy="9251950"/>
            </a:xfrm>
            <a:custGeom>
              <a:avLst/>
              <a:gdLst/>
              <a:ahLst/>
              <a:cxnLst/>
              <a:rect l="l" t="t" r="r" b="b"/>
              <a:pathLst>
                <a:path w="18287365" h="9251950">
                  <a:moveTo>
                    <a:pt x="18286934" y="9203855"/>
                  </a:moveTo>
                  <a:lnTo>
                    <a:pt x="304" y="9203855"/>
                  </a:lnTo>
                  <a:lnTo>
                    <a:pt x="304" y="9251480"/>
                  </a:lnTo>
                  <a:lnTo>
                    <a:pt x="18286934" y="9251480"/>
                  </a:lnTo>
                  <a:lnTo>
                    <a:pt x="18286934" y="9203855"/>
                  </a:lnTo>
                  <a:close/>
                </a:path>
                <a:path w="18287365" h="9251950">
                  <a:moveTo>
                    <a:pt x="18286934" y="0"/>
                  </a:moveTo>
                  <a:lnTo>
                    <a:pt x="0" y="0"/>
                  </a:lnTo>
                  <a:lnTo>
                    <a:pt x="0" y="47625"/>
                  </a:lnTo>
                  <a:lnTo>
                    <a:pt x="18286934" y="47625"/>
                  </a:lnTo>
                  <a:lnTo>
                    <a:pt x="18286934" y="0"/>
                  </a:lnTo>
                  <a:close/>
                </a:path>
              </a:pathLst>
            </a:custGeom>
            <a:solidFill>
              <a:srgbClr val="332C2C"/>
            </a:solidFill>
          </p:spPr>
          <p:txBody>
            <a:bodyPr wrap="square" lIns="0" tIns="0" rIns="0" bIns="0" rtlCol="0"/>
            <a:lstStyle/>
            <a:p>
              <a:endParaRPr/>
            </a:p>
          </p:txBody>
        </p:sp>
      </p:grpSp>
      <p:sp>
        <p:nvSpPr>
          <p:cNvPr id="24" name="ZoneTexte 23"/>
          <p:cNvSpPr txBox="1"/>
          <p:nvPr/>
        </p:nvSpPr>
        <p:spPr>
          <a:xfrm>
            <a:off x="9302750" y="1111250"/>
            <a:ext cx="7848600" cy="1569660"/>
          </a:xfrm>
          <a:prstGeom prst="rect">
            <a:avLst/>
          </a:prstGeom>
          <a:noFill/>
        </p:spPr>
        <p:txBody>
          <a:bodyPr wrap="square" rtlCol="0">
            <a:spAutoFit/>
          </a:bodyPr>
          <a:lstStyle/>
          <a:p>
            <a:pPr algn="ctr"/>
            <a:r>
              <a:rPr lang="ar-SA" sz="4800" b="1" dirty="0" smtClean="0">
                <a:solidFill>
                  <a:srgbClr val="FF0000"/>
                </a:solidFill>
              </a:rPr>
              <a:t>3-أهمية </a:t>
            </a:r>
            <a:r>
              <a:rPr lang="ar-SA" sz="4800" b="1" dirty="0" err="1" smtClean="0">
                <a:solidFill>
                  <a:srgbClr val="FF0000"/>
                </a:solidFill>
              </a:rPr>
              <a:t>الحوكمة</a:t>
            </a:r>
            <a:r>
              <a:rPr lang="ar-SA" sz="4800" b="1" dirty="0" smtClean="0">
                <a:solidFill>
                  <a:srgbClr val="FF0000"/>
                </a:solidFill>
              </a:rPr>
              <a:t> المالية في البنوك الإسلامية</a:t>
            </a:r>
            <a:endParaRPr lang="fr-FR" sz="4800" dirty="0">
              <a:solidFill>
                <a:srgbClr val="FF0000"/>
              </a:solidFill>
            </a:endParaRPr>
          </a:p>
        </p:txBody>
      </p:sp>
      <p:sp>
        <p:nvSpPr>
          <p:cNvPr id="25" name="ZoneTexte 24"/>
          <p:cNvSpPr txBox="1"/>
          <p:nvPr/>
        </p:nvSpPr>
        <p:spPr>
          <a:xfrm>
            <a:off x="9226550" y="2711450"/>
            <a:ext cx="7620000" cy="5632311"/>
          </a:xfrm>
          <a:prstGeom prst="rect">
            <a:avLst/>
          </a:prstGeom>
          <a:noFill/>
        </p:spPr>
        <p:txBody>
          <a:bodyPr wrap="square" rtlCol="0">
            <a:spAutoFit/>
          </a:bodyPr>
          <a:lstStyle/>
          <a:p>
            <a:pPr algn="r" rtl="1"/>
            <a:r>
              <a:rPr lang="ar-SA" sz="4000" b="1" dirty="0" smtClean="0">
                <a:solidFill>
                  <a:srgbClr val="FF0000"/>
                </a:solidFill>
              </a:rPr>
              <a:t>3-2إدارة </a:t>
            </a:r>
            <a:r>
              <a:rPr lang="ar-SA" sz="4000" b="1" dirty="0">
                <a:solidFill>
                  <a:srgbClr val="FF0000"/>
                </a:solidFill>
              </a:rPr>
              <a:t>المخاطر وفق الشريعة:</a:t>
            </a:r>
            <a:endParaRPr lang="fr-FR" sz="4000" dirty="0">
              <a:solidFill>
                <a:srgbClr val="FF0000"/>
              </a:solidFill>
            </a:endParaRPr>
          </a:p>
          <a:p>
            <a:pPr algn="r"/>
            <a:r>
              <a:rPr lang="ar-SA" sz="4000" dirty="0"/>
              <a:t>إن </a:t>
            </a:r>
            <a:r>
              <a:rPr lang="ar-SA" sz="4000" dirty="0" err="1"/>
              <a:t>الحوكمة</a:t>
            </a:r>
            <a:r>
              <a:rPr lang="ar-SA" sz="4000" dirty="0"/>
              <a:t> المالية في البنوك الإسلامية لا تهدف فقط إلى إدارة المخاطر المالية، بل تسعى أيضًا إلى تحقيق التوافق مع الشريعة الإسلامية في إدارة تلك المخاطر. تعتبر إدارة المخاطر الشرعية ضرورة ملحة في هذا السياق، حيث تهدف إلى تجنب الممارسات المالية المحظورة، مثل الربا والغرر، التي قد تؤثر سلبًا على مصداقية المؤسسة وثقة العملاء</a:t>
            </a:r>
            <a:endParaRPr kumimoji="0" lang="ar-SA" sz="4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00" y="3899"/>
            <a:ext cx="18300700" cy="10296525"/>
            <a:chOff x="-12500" y="3899"/>
            <a:chExt cx="18300700" cy="10296525"/>
          </a:xfrm>
        </p:grpSpPr>
        <p:sp>
          <p:nvSpPr>
            <p:cNvPr id="15" name="object 3"/>
            <p:cNvSpPr/>
            <p:nvPr/>
          </p:nvSpPr>
          <p:spPr>
            <a:xfrm>
              <a:off x="0" y="4840146"/>
              <a:ext cx="5179060" cy="5447665"/>
            </a:xfrm>
            <a:custGeom>
              <a:avLst/>
              <a:gdLst/>
              <a:ahLst/>
              <a:cxnLst/>
              <a:rect l="l" t="t" r="r" b="b"/>
              <a:pathLst>
                <a:path w="5179060" h="5447665">
                  <a:moveTo>
                    <a:pt x="0" y="0"/>
                  </a:moveTo>
                  <a:lnTo>
                    <a:pt x="56648" y="10442"/>
                  </a:lnTo>
                  <a:lnTo>
                    <a:pt x="101517" y="19836"/>
                  </a:lnTo>
                  <a:lnTo>
                    <a:pt x="145914" y="30065"/>
                  </a:lnTo>
                  <a:lnTo>
                    <a:pt x="189846" y="41122"/>
                  </a:lnTo>
                  <a:lnTo>
                    <a:pt x="233318" y="52994"/>
                  </a:lnTo>
                  <a:lnTo>
                    <a:pt x="276336" y="65674"/>
                  </a:lnTo>
                  <a:lnTo>
                    <a:pt x="318906" y="79149"/>
                  </a:lnTo>
                  <a:lnTo>
                    <a:pt x="361033" y="93411"/>
                  </a:lnTo>
                  <a:lnTo>
                    <a:pt x="402722" y="108449"/>
                  </a:lnTo>
                  <a:lnTo>
                    <a:pt x="443981" y="124253"/>
                  </a:lnTo>
                  <a:lnTo>
                    <a:pt x="484813" y="140813"/>
                  </a:lnTo>
                  <a:lnTo>
                    <a:pt x="525226" y="158119"/>
                  </a:lnTo>
                  <a:lnTo>
                    <a:pt x="565224" y="176161"/>
                  </a:lnTo>
                  <a:lnTo>
                    <a:pt x="604813" y="194929"/>
                  </a:lnTo>
                  <a:lnTo>
                    <a:pt x="643999" y="214412"/>
                  </a:lnTo>
                  <a:lnTo>
                    <a:pt x="682788" y="234601"/>
                  </a:lnTo>
                  <a:lnTo>
                    <a:pt x="721185" y="255485"/>
                  </a:lnTo>
                  <a:lnTo>
                    <a:pt x="759197" y="277055"/>
                  </a:lnTo>
                  <a:lnTo>
                    <a:pt x="796827" y="299301"/>
                  </a:lnTo>
                  <a:lnTo>
                    <a:pt x="834084" y="322211"/>
                  </a:lnTo>
                  <a:lnTo>
                    <a:pt x="870971" y="345777"/>
                  </a:lnTo>
                  <a:lnTo>
                    <a:pt x="907495" y="369988"/>
                  </a:lnTo>
                  <a:lnTo>
                    <a:pt x="943661" y="394834"/>
                  </a:lnTo>
                  <a:lnTo>
                    <a:pt x="979476" y="420305"/>
                  </a:lnTo>
                  <a:lnTo>
                    <a:pt x="1014944" y="446391"/>
                  </a:lnTo>
                  <a:lnTo>
                    <a:pt x="1050071" y="473082"/>
                  </a:lnTo>
                  <a:lnTo>
                    <a:pt x="1084864" y="500367"/>
                  </a:lnTo>
                  <a:lnTo>
                    <a:pt x="1119327" y="528238"/>
                  </a:lnTo>
                  <a:lnTo>
                    <a:pt x="1153467" y="556682"/>
                  </a:lnTo>
                  <a:lnTo>
                    <a:pt x="1187289" y="585691"/>
                  </a:lnTo>
                  <a:lnTo>
                    <a:pt x="1220799" y="615255"/>
                  </a:lnTo>
                  <a:lnTo>
                    <a:pt x="1254002" y="645363"/>
                  </a:lnTo>
                  <a:lnTo>
                    <a:pt x="1286904" y="676005"/>
                  </a:lnTo>
                  <a:lnTo>
                    <a:pt x="1319511" y="707172"/>
                  </a:lnTo>
                  <a:lnTo>
                    <a:pt x="1351829" y="738852"/>
                  </a:lnTo>
                  <a:lnTo>
                    <a:pt x="1383863" y="771036"/>
                  </a:lnTo>
                  <a:lnTo>
                    <a:pt x="1415618" y="803715"/>
                  </a:lnTo>
                  <a:lnTo>
                    <a:pt x="1447101" y="836877"/>
                  </a:lnTo>
                  <a:lnTo>
                    <a:pt x="1478318" y="870513"/>
                  </a:lnTo>
                  <a:lnTo>
                    <a:pt x="1509273" y="904613"/>
                  </a:lnTo>
                  <a:lnTo>
                    <a:pt x="1539973" y="939166"/>
                  </a:lnTo>
                  <a:lnTo>
                    <a:pt x="1570423" y="974163"/>
                  </a:lnTo>
                  <a:lnTo>
                    <a:pt x="1600629" y="1009593"/>
                  </a:lnTo>
                  <a:lnTo>
                    <a:pt x="1630596" y="1045447"/>
                  </a:lnTo>
                  <a:lnTo>
                    <a:pt x="1660331" y="1081714"/>
                  </a:lnTo>
                  <a:lnTo>
                    <a:pt x="1689839" y="1118384"/>
                  </a:lnTo>
                  <a:lnTo>
                    <a:pt x="1719125" y="1155448"/>
                  </a:lnTo>
                  <a:lnTo>
                    <a:pt x="1748196" y="1192894"/>
                  </a:lnTo>
                  <a:lnTo>
                    <a:pt x="1777056" y="1230713"/>
                  </a:lnTo>
                  <a:lnTo>
                    <a:pt x="1805713" y="1268896"/>
                  </a:lnTo>
                  <a:lnTo>
                    <a:pt x="1834170" y="1307431"/>
                  </a:lnTo>
                  <a:lnTo>
                    <a:pt x="1862435" y="1346308"/>
                  </a:lnTo>
                  <a:lnTo>
                    <a:pt x="1890512" y="1385519"/>
                  </a:lnTo>
                  <a:lnTo>
                    <a:pt x="1918408" y="1425052"/>
                  </a:lnTo>
                  <a:lnTo>
                    <a:pt x="1946127" y="1464897"/>
                  </a:lnTo>
                  <a:lnTo>
                    <a:pt x="1973677" y="1505045"/>
                  </a:lnTo>
                  <a:lnTo>
                    <a:pt x="2001061" y="1545486"/>
                  </a:lnTo>
                  <a:lnTo>
                    <a:pt x="2028287" y="1586208"/>
                  </a:lnTo>
                  <a:lnTo>
                    <a:pt x="2055360" y="1627203"/>
                  </a:lnTo>
                  <a:lnTo>
                    <a:pt x="2082285" y="1668460"/>
                  </a:lnTo>
                  <a:lnTo>
                    <a:pt x="2109068" y="1709968"/>
                  </a:lnTo>
                  <a:lnTo>
                    <a:pt x="2135714" y="1751719"/>
                  </a:lnTo>
                  <a:lnTo>
                    <a:pt x="2162231" y="1793702"/>
                  </a:lnTo>
                  <a:lnTo>
                    <a:pt x="2188622" y="1835906"/>
                  </a:lnTo>
                  <a:lnTo>
                    <a:pt x="2214894" y="1878322"/>
                  </a:lnTo>
                  <a:lnTo>
                    <a:pt x="2241053" y="1920940"/>
                  </a:lnTo>
                  <a:lnTo>
                    <a:pt x="2267103" y="1963749"/>
                  </a:lnTo>
                  <a:lnTo>
                    <a:pt x="2293052" y="2006739"/>
                  </a:lnTo>
                  <a:lnTo>
                    <a:pt x="2318904" y="2049901"/>
                  </a:lnTo>
                  <a:lnTo>
                    <a:pt x="2344665" y="2093225"/>
                  </a:lnTo>
                  <a:lnTo>
                    <a:pt x="2370341" y="2136699"/>
                  </a:lnTo>
                  <a:lnTo>
                    <a:pt x="2395938" y="2180315"/>
                  </a:lnTo>
                  <a:lnTo>
                    <a:pt x="2421461" y="2224061"/>
                  </a:lnTo>
                  <a:lnTo>
                    <a:pt x="2446916" y="2267929"/>
                  </a:lnTo>
                  <a:lnTo>
                    <a:pt x="2472308" y="2311908"/>
                  </a:lnTo>
                  <a:lnTo>
                    <a:pt x="2497643" y="2355987"/>
                  </a:lnTo>
                  <a:lnTo>
                    <a:pt x="2522928" y="2400157"/>
                  </a:lnTo>
                  <a:lnTo>
                    <a:pt x="2548167" y="2444408"/>
                  </a:lnTo>
                  <a:lnTo>
                    <a:pt x="2573366" y="2488729"/>
                  </a:lnTo>
                  <a:lnTo>
                    <a:pt x="2598531" y="2533111"/>
                  </a:lnTo>
                  <a:lnTo>
                    <a:pt x="2623668" y="2577543"/>
                  </a:lnTo>
                  <a:lnTo>
                    <a:pt x="2648783" y="2622015"/>
                  </a:lnTo>
                  <a:lnTo>
                    <a:pt x="2673880" y="2666518"/>
                  </a:lnTo>
                  <a:lnTo>
                    <a:pt x="2698965" y="2711041"/>
                  </a:lnTo>
                  <a:lnTo>
                    <a:pt x="2724046" y="2755574"/>
                  </a:lnTo>
                  <a:lnTo>
                    <a:pt x="2749126" y="2800107"/>
                  </a:lnTo>
                  <a:lnTo>
                    <a:pt x="2774212" y="2844629"/>
                  </a:lnTo>
                  <a:lnTo>
                    <a:pt x="2799309" y="2889132"/>
                  </a:lnTo>
                  <a:lnTo>
                    <a:pt x="2824423" y="2933604"/>
                  </a:lnTo>
                  <a:lnTo>
                    <a:pt x="2849560" y="2978036"/>
                  </a:lnTo>
                  <a:lnTo>
                    <a:pt x="2874725" y="3022417"/>
                  </a:lnTo>
                  <a:lnTo>
                    <a:pt x="2899924" y="3066738"/>
                  </a:lnTo>
                  <a:lnTo>
                    <a:pt x="2925164" y="3110989"/>
                  </a:lnTo>
                  <a:lnTo>
                    <a:pt x="2950448" y="3155158"/>
                  </a:lnTo>
                  <a:lnTo>
                    <a:pt x="2975784" y="3199237"/>
                  </a:lnTo>
                  <a:lnTo>
                    <a:pt x="3001176" y="3243216"/>
                  </a:lnTo>
                  <a:lnTo>
                    <a:pt x="3026631" y="3287083"/>
                  </a:lnTo>
                  <a:lnTo>
                    <a:pt x="3052154" y="3330830"/>
                  </a:lnTo>
                  <a:lnTo>
                    <a:pt x="3077750" y="3374445"/>
                  </a:lnTo>
                  <a:lnTo>
                    <a:pt x="3103427" y="3417919"/>
                  </a:lnTo>
                  <a:lnTo>
                    <a:pt x="3129188" y="3461242"/>
                  </a:lnTo>
                  <a:lnTo>
                    <a:pt x="3155040" y="3504404"/>
                  </a:lnTo>
                  <a:lnTo>
                    <a:pt x="3180989" y="3547395"/>
                  </a:lnTo>
                  <a:lnTo>
                    <a:pt x="3207039" y="3590204"/>
                  </a:lnTo>
                  <a:lnTo>
                    <a:pt x="3233198" y="3632821"/>
                  </a:lnTo>
                  <a:lnTo>
                    <a:pt x="3259470" y="3675237"/>
                  </a:lnTo>
                  <a:lnTo>
                    <a:pt x="3285862" y="3717441"/>
                  </a:lnTo>
                  <a:lnTo>
                    <a:pt x="3312378" y="3759424"/>
                  </a:lnTo>
                  <a:lnTo>
                    <a:pt x="3339025" y="3801174"/>
                  </a:lnTo>
                  <a:lnTo>
                    <a:pt x="3365808" y="3842683"/>
                  </a:lnTo>
                  <a:lnTo>
                    <a:pt x="3392733" y="3883940"/>
                  </a:lnTo>
                  <a:lnTo>
                    <a:pt x="3419806" y="3924935"/>
                  </a:lnTo>
                  <a:lnTo>
                    <a:pt x="3447032" y="3965657"/>
                  </a:lnTo>
                  <a:lnTo>
                    <a:pt x="3474416" y="4006097"/>
                  </a:lnTo>
                  <a:lnTo>
                    <a:pt x="3501966" y="4046245"/>
                  </a:lnTo>
                  <a:lnTo>
                    <a:pt x="3529686" y="4086091"/>
                  </a:lnTo>
                  <a:lnTo>
                    <a:pt x="3557581" y="4125624"/>
                  </a:lnTo>
                  <a:lnTo>
                    <a:pt x="3585659" y="4164834"/>
                  </a:lnTo>
                  <a:lnTo>
                    <a:pt x="3613923" y="4203712"/>
                  </a:lnTo>
                  <a:lnTo>
                    <a:pt x="3642381" y="4242247"/>
                  </a:lnTo>
                  <a:lnTo>
                    <a:pt x="3671038" y="4280429"/>
                  </a:lnTo>
                  <a:lnTo>
                    <a:pt x="3699898" y="4318249"/>
                  </a:lnTo>
                  <a:lnTo>
                    <a:pt x="3728969" y="4355695"/>
                  </a:lnTo>
                  <a:lnTo>
                    <a:pt x="3758256" y="4392758"/>
                  </a:lnTo>
                  <a:lnTo>
                    <a:pt x="3787763" y="4429429"/>
                  </a:lnTo>
                  <a:lnTo>
                    <a:pt x="3817498" y="4465696"/>
                  </a:lnTo>
                  <a:lnTo>
                    <a:pt x="3847466" y="4501550"/>
                  </a:lnTo>
                  <a:lnTo>
                    <a:pt x="3877672" y="4536980"/>
                  </a:lnTo>
                  <a:lnTo>
                    <a:pt x="3908122" y="4571977"/>
                  </a:lnTo>
                  <a:lnTo>
                    <a:pt x="3938822" y="4606530"/>
                  </a:lnTo>
                  <a:lnTo>
                    <a:pt x="3969778" y="4640630"/>
                  </a:lnTo>
                  <a:lnTo>
                    <a:pt x="4000994" y="4674266"/>
                  </a:lnTo>
                  <a:lnTo>
                    <a:pt x="4032478" y="4707429"/>
                  </a:lnTo>
                  <a:lnTo>
                    <a:pt x="4064233" y="4740107"/>
                  </a:lnTo>
                  <a:lnTo>
                    <a:pt x="4096267" y="4772292"/>
                  </a:lnTo>
                  <a:lnTo>
                    <a:pt x="4128585" y="4803972"/>
                  </a:lnTo>
                  <a:lnTo>
                    <a:pt x="4161192" y="4835139"/>
                  </a:lnTo>
                  <a:lnTo>
                    <a:pt x="4194095" y="4865781"/>
                  </a:lnTo>
                  <a:lnTo>
                    <a:pt x="4227298" y="4895889"/>
                  </a:lnTo>
                  <a:lnTo>
                    <a:pt x="4260808" y="4925453"/>
                  </a:lnTo>
                  <a:lnTo>
                    <a:pt x="4294630" y="4954462"/>
                  </a:lnTo>
                  <a:lnTo>
                    <a:pt x="4328770" y="4982907"/>
                  </a:lnTo>
                  <a:lnTo>
                    <a:pt x="4363234" y="5010777"/>
                  </a:lnTo>
                  <a:lnTo>
                    <a:pt x="4398026" y="5038063"/>
                  </a:lnTo>
                  <a:lnTo>
                    <a:pt x="4433154" y="5064754"/>
                  </a:lnTo>
                  <a:lnTo>
                    <a:pt x="4468622" y="5090840"/>
                  </a:lnTo>
                  <a:lnTo>
                    <a:pt x="4504437" y="5116311"/>
                  </a:lnTo>
                  <a:lnTo>
                    <a:pt x="4540604" y="5141157"/>
                  </a:lnTo>
                  <a:lnTo>
                    <a:pt x="4577128" y="5165368"/>
                  </a:lnTo>
                  <a:lnTo>
                    <a:pt x="4614015" y="5188934"/>
                  </a:lnTo>
                  <a:lnTo>
                    <a:pt x="4651272" y="5211845"/>
                  </a:lnTo>
                  <a:lnTo>
                    <a:pt x="4688903" y="5234090"/>
                  </a:lnTo>
                  <a:lnTo>
                    <a:pt x="4726914" y="5255660"/>
                  </a:lnTo>
                  <a:lnTo>
                    <a:pt x="4765311" y="5276545"/>
                  </a:lnTo>
                  <a:lnTo>
                    <a:pt x="4804101" y="5296734"/>
                  </a:lnTo>
                  <a:lnTo>
                    <a:pt x="4843287" y="5316218"/>
                  </a:lnTo>
                  <a:lnTo>
                    <a:pt x="4882877" y="5334985"/>
                  </a:lnTo>
                  <a:lnTo>
                    <a:pt x="4922875" y="5353027"/>
                  </a:lnTo>
                  <a:lnTo>
                    <a:pt x="4963287" y="5370334"/>
                  </a:lnTo>
                  <a:lnTo>
                    <a:pt x="5004120" y="5386894"/>
                  </a:lnTo>
                  <a:lnTo>
                    <a:pt x="5045378" y="5402698"/>
                  </a:lnTo>
                  <a:lnTo>
                    <a:pt x="5087068" y="5417736"/>
                  </a:lnTo>
                  <a:lnTo>
                    <a:pt x="5129195" y="5431998"/>
                  </a:lnTo>
                  <a:lnTo>
                    <a:pt x="5171765" y="5445474"/>
                  </a:lnTo>
                  <a:lnTo>
                    <a:pt x="5179031" y="5447615"/>
                  </a:lnTo>
                </a:path>
              </a:pathLst>
            </a:custGeom>
            <a:ln w="25000">
              <a:solidFill>
                <a:srgbClr val="332C2C"/>
              </a:solidFill>
            </a:ln>
          </p:spPr>
          <p:txBody>
            <a:bodyPr wrap="square" lIns="0" tIns="0" rIns="0" bIns="0" rtlCol="0"/>
            <a:lstStyle/>
            <a:p>
              <a:endParaRPr/>
            </a:p>
          </p:txBody>
        </p:sp>
        <p:pic>
          <p:nvPicPr>
            <p:cNvPr id="16" name="object 4"/>
            <p:cNvPicPr/>
            <p:nvPr/>
          </p:nvPicPr>
          <p:blipFill>
            <a:blip r:embed="rId2" cstate="print"/>
            <a:stretch>
              <a:fillRect/>
            </a:stretch>
          </p:blipFill>
          <p:spPr>
            <a:xfrm>
              <a:off x="0" y="3899"/>
              <a:ext cx="7993380" cy="10277475"/>
            </a:xfrm>
            <a:prstGeom prst="rect">
              <a:avLst/>
            </a:prstGeom>
          </p:spPr>
        </p:pic>
        <p:sp>
          <p:nvSpPr>
            <p:cNvPr id="17" name="object 5"/>
            <p:cNvSpPr/>
            <p:nvPr/>
          </p:nvSpPr>
          <p:spPr>
            <a:xfrm>
              <a:off x="1054" y="548830"/>
              <a:ext cx="18287365" cy="9251950"/>
            </a:xfrm>
            <a:custGeom>
              <a:avLst/>
              <a:gdLst/>
              <a:ahLst/>
              <a:cxnLst/>
              <a:rect l="l" t="t" r="r" b="b"/>
              <a:pathLst>
                <a:path w="18287365" h="9251950">
                  <a:moveTo>
                    <a:pt x="18286934" y="9203855"/>
                  </a:moveTo>
                  <a:lnTo>
                    <a:pt x="304" y="9203855"/>
                  </a:lnTo>
                  <a:lnTo>
                    <a:pt x="304" y="9251480"/>
                  </a:lnTo>
                  <a:lnTo>
                    <a:pt x="18286934" y="9251480"/>
                  </a:lnTo>
                  <a:lnTo>
                    <a:pt x="18286934" y="9203855"/>
                  </a:lnTo>
                  <a:close/>
                </a:path>
                <a:path w="18287365" h="9251950">
                  <a:moveTo>
                    <a:pt x="18286934" y="0"/>
                  </a:moveTo>
                  <a:lnTo>
                    <a:pt x="0" y="0"/>
                  </a:lnTo>
                  <a:lnTo>
                    <a:pt x="0" y="47625"/>
                  </a:lnTo>
                  <a:lnTo>
                    <a:pt x="18286934" y="47625"/>
                  </a:lnTo>
                  <a:lnTo>
                    <a:pt x="18286934" y="0"/>
                  </a:lnTo>
                  <a:close/>
                </a:path>
              </a:pathLst>
            </a:custGeom>
            <a:solidFill>
              <a:srgbClr val="332C2C"/>
            </a:solidFill>
          </p:spPr>
          <p:txBody>
            <a:bodyPr wrap="square" lIns="0" tIns="0" rIns="0" bIns="0" rtlCol="0"/>
            <a:lstStyle/>
            <a:p>
              <a:endParaRPr/>
            </a:p>
          </p:txBody>
        </p:sp>
      </p:grpSp>
      <p:sp>
        <p:nvSpPr>
          <p:cNvPr id="24" name="ZoneTexte 23"/>
          <p:cNvSpPr txBox="1"/>
          <p:nvPr/>
        </p:nvSpPr>
        <p:spPr>
          <a:xfrm>
            <a:off x="9302750" y="1111250"/>
            <a:ext cx="7848600" cy="1569660"/>
          </a:xfrm>
          <a:prstGeom prst="rect">
            <a:avLst/>
          </a:prstGeom>
          <a:noFill/>
        </p:spPr>
        <p:txBody>
          <a:bodyPr wrap="square" rtlCol="0">
            <a:spAutoFit/>
          </a:bodyPr>
          <a:lstStyle/>
          <a:p>
            <a:pPr algn="ctr"/>
            <a:r>
              <a:rPr lang="ar-SA" sz="4800" b="1" dirty="0" smtClean="0">
                <a:solidFill>
                  <a:srgbClr val="FF0000"/>
                </a:solidFill>
              </a:rPr>
              <a:t>3-أهمية </a:t>
            </a:r>
            <a:r>
              <a:rPr lang="ar-SA" sz="4800" b="1" dirty="0" err="1" smtClean="0">
                <a:solidFill>
                  <a:srgbClr val="FF0000"/>
                </a:solidFill>
              </a:rPr>
              <a:t>الحوكمة</a:t>
            </a:r>
            <a:r>
              <a:rPr lang="ar-SA" sz="4800" b="1" dirty="0" smtClean="0">
                <a:solidFill>
                  <a:srgbClr val="FF0000"/>
                </a:solidFill>
              </a:rPr>
              <a:t> المالية في البنوك الإسلامية</a:t>
            </a:r>
            <a:endParaRPr lang="fr-FR" sz="4800" dirty="0">
              <a:solidFill>
                <a:srgbClr val="FF0000"/>
              </a:solidFill>
            </a:endParaRPr>
          </a:p>
        </p:txBody>
      </p:sp>
      <p:sp>
        <p:nvSpPr>
          <p:cNvPr id="25" name="ZoneTexte 24"/>
          <p:cNvSpPr txBox="1"/>
          <p:nvPr/>
        </p:nvSpPr>
        <p:spPr>
          <a:xfrm>
            <a:off x="9226550" y="2711450"/>
            <a:ext cx="7620000" cy="6863417"/>
          </a:xfrm>
          <a:prstGeom prst="rect">
            <a:avLst/>
          </a:prstGeom>
          <a:noFill/>
        </p:spPr>
        <p:txBody>
          <a:bodyPr wrap="square" rtlCol="0">
            <a:spAutoFit/>
          </a:bodyPr>
          <a:lstStyle/>
          <a:p>
            <a:pPr algn="r" rtl="1"/>
            <a:r>
              <a:rPr lang="ar-SA" sz="4000" b="1" dirty="0">
                <a:solidFill>
                  <a:srgbClr val="FF0000"/>
                </a:solidFill>
              </a:rPr>
              <a:t>3-3تحقيق الثقة والمصداقية:</a:t>
            </a:r>
            <a:endParaRPr lang="fr-FR" sz="4000" dirty="0">
              <a:solidFill>
                <a:srgbClr val="FF0000"/>
              </a:solidFill>
            </a:endParaRPr>
          </a:p>
          <a:p>
            <a:pPr algn="just" rtl="1"/>
            <a:r>
              <a:rPr lang="ar-SA" sz="4000" dirty="0"/>
              <a:t>نظرا لأن البنوك الإسلامية تعمل في بيئة تنظيمية معقدة تتطلب الالتزام بالقوانين الشرعية والمالية معا، فإن وجود نظام قوي </a:t>
            </a:r>
            <a:r>
              <a:rPr lang="ar-SA" sz="4000" dirty="0" err="1"/>
              <a:t>للحوكمة</a:t>
            </a:r>
            <a:r>
              <a:rPr lang="ar-SA" sz="4000" dirty="0"/>
              <a:t> المالية يعزز من </a:t>
            </a:r>
            <a:r>
              <a:rPr lang="ar-SA" sz="4000" b="1" dirty="0"/>
              <a:t>الثقة والمصداقية</a:t>
            </a:r>
            <a:r>
              <a:rPr lang="ar-SA" sz="4000" dirty="0"/>
              <a:t> لدى المستثمرين والعملاء. يعتمد نجاح البنوك الإسلامية بشكل كبير على قدرتها على دمج مبادئ الشريعة في عملياتها اليومية، حيث أن أي انحراف عن هذه المبادئ قد يؤدي إلى فقدان الثقة والمصداقية في نظر العملاء والمستثمرين</a:t>
            </a:r>
            <a:r>
              <a:rPr lang="fr-FR" sz="4000"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2C2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1002</Words>
  <Application>Microsoft Office PowerPoint</Application>
  <PresentationFormat>Personnalisé</PresentationFormat>
  <Paragraphs>41</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Diapositive 1</vt:lpstr>
      <vt:lpstr>ﺔﻣﺪﻘﻣ</vt:lpstr>
      <vt:lpstr>الإشكالية ،أهداف وأهمية الدراسة  </vt:lpstr>
      <vt:lpstr>Diapositive 4</vt:lpstr>
      <vt:lpstr>Diapositive 5</vt:lpstr>
      <vt:lpstr>أدوات وآليات الحوكمة المالية في البنوك الإسلامية</vt:lpstr>
      <vt:lpstr>Diapositive 7</vt:lpstr>
      <vt:lpstr>Diapositive 8</vt:lpstr>
      <vt:lpstr>Diapositive 9</vt:lpstr>
      <vt:lpstr>4-التحديات التي تواجه الحوكمة المالية في البنوك الإسلامية </vt:lpstr>
      <vt:lpstr>4-التحديات التي تواجه الحوكمة المالية في البنوك الإسلامية </vt:lpstr>
      <vt:lpstr>Diapositive 12</vt:lpstr>
      <vt:lpstr>شكرا لكم جميعا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CPC</dc:creator>
  <cp:lastModifiedBy>CPC</cp:lastModifiedBy>
  <cp:revision>6</cp:revision>
  <dcterms:created xsi:type="dcterms:W3CDTF">2024-12-03T11:26:13Z</dcterms:created>
  <dcterms:modified xsi:type="dcterms:W3CDTF">2024-12-03T12:18:40Z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2024-12-03T00:00:00Z</vt:filetime>
  </property>
  <property fmtid="{D5CDD505-2E9C-101B-9397-08002B2CF9AE}" pid="3" name="Creator">
    <vt:lpwstr>Chromium</vt:lpwstr>
  </property>
  <property fmtid="{D5CDD505-2E9C-101B-9397-08002B2CF9AE}" pid="4" name="LastSaved">
    <vt:filetime>2024-12-03T00:00:00Z</vt:filetime>
  </property>
</Properties>
</file>